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5588" cy="6859588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  <p:embeddedFont>
      <p:font typeface="微软雅黑" panose="020B0503020204020204" pitchFamily="34" charset="-122"/>
      <p:regular r:id="rId31"/>
      <p:bold r:id="rId32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9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94"/>
      </p:cViewPr>
      <p:guideLst>
        <p:guide orient="horz" pos="2129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页眉占位符 16385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0" name="日期占位符 16386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556" name="幻灯片图像占位符 16387"/>
          <p:cNvSpPr>
            <a:spLocks noGrp="1" noRot="1" noChangeAspect="1" noChangeArrowheads="1"/>
          </p:cNvSpPr>
          <p:nvPr>
            <p:ph type="sldImg" idx="19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文本占位符 16388"/>
          <p:cNvSpPr>
            <a:spLocks noGrp="1" noChangeArrowheads="1"/>
          </p:cNvSpPr>
          <p:nvPr>
            <p:ph type="body" sz="quarter" idx="2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3" name="页脚占位符 16389"/>
          <p:cNvSpPr>
            <a:spLocks noGrp="1" noChangeArrowheads="1"/>
          </p:cNvSpPr>
          <p:nvPr>
            <p:ph type="ftr" sz="quarter" idx="3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灯片编号占位符 16390"/>
          <p:cNvSpPr>
            <a:spLocks noGrp="1" noChangeArrowheads="1"/>
          </p:cNvSpPr>
          <p:nvPr>
            <p:ph type="sldNum" sz="quarter" idx="4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13433D-C3C3-4E4F-992F-5F49C0218234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4198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9" name="文本占位符 41986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5120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5" name="文本占位符 5120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222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4819" name="文本占位符 52226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5324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3" name="文本占位符 53250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427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6867" name="文本占位符 54274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5529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1" name="文本占位符 55298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5632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8915" name="文本占位符 5632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5734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9939" name="文本占位符 57346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5836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0963" name="文本占位符 58370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5939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1987" name="文本占位符 59394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6041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3011" name="文本占位符 60418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4300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5603" name="文本占位符 43010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6144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4035" name="文本占位符 6144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6246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5059" name="文本占位符 62466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6348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46083" name="文本占位符 63490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4403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6627" name="文本占位符 44034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  <a:solidFill>
            <a:srgbClr val="FFFFFF"/>
          </a:solidFill>
        </p:spPr>
      </p:sp>
      <p:sp>
        <p:nvSpPr>
          <p:cNvPr id="27651" name="文本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4387850"/>
            <a:ext cx="5780087" cy="395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4505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5" name="文本占位符 45058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47105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9699" name="文本占位符 47106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48129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3" name="文本占位符 48130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49153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1747" name="文本占位符 49154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50177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2771" name="文本占位符 50178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16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7788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0A0FC-1B4D-45D4-AB54-AB03C21D188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E6EE6-9128-4B2B-90DF-A1305CD51C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1102D-AFDF-4454-B74F-D3F85404118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CF604-91D1-4FA9-93DF-537234932F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1388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457489-B1D0-4584-8D65-0BCD4A0AE45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611DC-3789-4D44-8679-11CCBF30FD4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8488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4482D-B066-4355-87FF-CEC6796A7F0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233BD-4949-44BE-8329-22A4CD09EEC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01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7083DD-3F62-46B4-99DC-2B91DD3D189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C5233-DFB1-440F-8F9B-C359613AAD0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FA57DB-0704-4992-9887-92A72AC2C86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FF88-CCA9-4401-BD2C-BFF8CAC700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7F1B82-9237-4CAB-A149-4394FCA2DE4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DAE7-3943-4FBA-BC84-820B2625C34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98487D-0057-411A-B911-20FE49F753A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7ADED-7517-4406-9949-690267507E4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58F32-57F5-4E68-A343-891C0863DD5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A21C9-7F04-4633-9C97-885BBC197B8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7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8925"/>
            <a:ext cx="5487987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BE60EE-0F32-426A-BBF5-1B269473B606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4F5D4-39A5-4385-98F1-05290075225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311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31188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+mn-ea"/>
              </a:defRPr>
            </a:lvl1pPr>
          </a:lstStyle>
          <a:p>
            <a:fld id="{9BDE0811-3E88-49F3-8634-A9757345381C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7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24681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+mn-ea"/>
              </a:defRPr>
            </a:lvl1pPr>
          </a:lstStyle>
          <a:p>
            <a:fld id="{45562B8A-CEB6-4384-B8E5-EF2229D4890C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1711648"/>
            <a:ext cx="9145588" cy="156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有理数的加法与减法</a:t>
            </a: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600" b="1" dirty="0" smtClean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b="1" dirty="0" smtClean="0">
                <a:solidFill>
                  <a:srgbClr val="5044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3600" b="1" dirty="0">
              <a:solidFill>
                <a:srgbClr val="5044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1807" y="5734050"/>
            <a:ext cx="915739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4"/>
          <p:cNvSpPr txBox="1">
            <a:spLocks noChangeArrowheads="1"/>
          </p:cNvSpPr>
          <p:nvPr/>
        </p:nvSpPr>
        <p:spPr bwMode="auto">
          <a:xfrm>
            <a:off x="698500" y="1300163"/>
            <a:ext cx="75390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如果小丽先向西行走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米，然后在原地休息，则小丽向哪个方向行走了多少米？</a:t>
            </a: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974725" y="3352800"/>
            <a:ext cx="6986588" cy="601663"/>
            <a:chOff x="0" y="0"/>
            <a:chExt cx="10000" cy="10000"/>
          </a:xfrm>
        </p:grpSpPr>
        <p:grpSp>
          <p:nvGrpSpPr>
            <p:cNvPr id="13325" name="组合 113672"/>
            <p:cNvGrpSpPr/>
            <p:nvPr/>
          </p:nvGrpSpPr>
          <p:grpSpPr bwMode="auto">
            <a:xfrm>
              <a:off x="0" y="0"/>
              <a:ext cx="10000" cy="1196"/>
              <a:chOff x="0" y="0"/>
              <a:chExt cx="10000" cy="10000"/>
            </a:xfrm>
          </p:grpSpPr>
          <p:sp>
            <p:nvSpPr>
              <p:cNvPr id="13335" name="直接连接符 113673"/>
              <p:cNvSpPr>
                <a:spLocks noChangeShapeType="1"/>
              </p:cNvSpPr>
              <p:nvPr/>
            </p:nvSpPr>
            <p:spPr bwMode="auto">
              <a:xfrm>
                <a:off x="0" y="10000"/>
                <a:ext cx="1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6" name="直接连接符 113674"/>
              <p:cNvSpPr>
                <a:spLocks noChangeShapeType="1"/>
              </p:cNvSpPr>
              <p:nvPr/>
            </p:nvSpPr>
            <p:spPr bwMode="auto">
              <a:xfrm flipV="1">
                <a:off x="4330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7" name="直接连接符 113675"/>
              <p:cNvSpPr>
                <a:spLocks noChangeShapeType="1"/>
              </p:cNvSpPr>
              <p:nvPr/>
            </p:nvSpPr>
            <p:spPr bwMode="auto">
              <a:xfrm flipV="1">
                <a:off x="54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8" name="直接连接符 113676"/>
              <p:cNvSpPr>
                <a:spLocks noChangeShapeType="1"/>
              </p:cNvSpPr>
              <p:nvPr/>
            </p:nvSpPr>
            <p:spPr bwMode="auto">
              <a:xfrm flipV="1">
                <a:off x="65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39" name="直接连接符 113677"/>
              <p:cNvSpPr>
                <a:spLocks noChangeShapeType="1"/>
              </p:cNvSpPr>
              <p:nvPr/>
            </p:nvSpPr>
            <p:spPr bwMode="auto">
              <a:xfrm flipV="1">
                <a:off x="77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0" name="直接连接符 113678"/>
              <p:cNvSpPr>
                <a:spLocks noChangeShapeType="1"/>
              </p:cNvSpPr>
              <p:nvPr/>
            </p:nvSpPr>
            <p:spPr bwMode="auto">
              <a:xfrm flipV="1">
                <a:off x="8866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1" name="直接连接符 113679"/>
              <p:cNvSpPr>
                <a:spLocks noChangeShapeType="1"/>
              </p:cNvSpPr>
              <p:nvPr/>
            </p:nvSpPr>
            <p:spPr bwMode="auto">
              <a:xfrm flipV="1">
                <a:off x="31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2" name="直接连接符 113680"/>
              <p:cNvSpPr>
                <a:spLocks noChangeShapeType="1"/>
              </p:cNvSpPr>
              <p:nvPr/>
            </p:nvSpPr>
            <p:spPr bwMode="auto">
              <a:xfrm flipV="1">
                <a:off x="20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43" name="直接连接符 113681"/>
              <p:cNvSpPr>
                <a:spLocks noChangeShapeType="1"/>
              </p:cNvSpPr>
              <p:nvPr/>
            </p:nvSpPr>
            <p:spPr bwMode="auto">
              <a:xfrm flipV="1">
                <a:off x="10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326" name="组合 16"/>
            <p:cNvGrpSpPr/>
            <p:nvPr/>
          </p:nvGrpSpPr>
          <p:grpSpPr bwMode="auto">
            <a:xfrm>
              <a:off x="614" y="2381"/>
              <a:ext cx="8868" cy="7619"/>
              <a:chOff x="0" y="0"/>
              <a:chExt cx="10000" cy="10000"/>
            </a:xfrm>
          </p:grpSpPr>
          <p:sp>
            <p:nvSpPr>
              <p:cNvPr id="13327" name="文本框 113682"/>
              <p:cNvSpPr txBox="1">
                <a:spLocks noChangeArrowheads="1"/>
              </p:cNvSpPr>
              <p:nvPr/>
            </p:nvSpPr>
            <p:spPr bwMode="auto">
              <a:xfrm>
                <a:off x="3954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CCCC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13328" name="文本框 113683"/>
              <p:cNvSpPr txBox="1">
                <a:spLocks noChangeArrowheads="1"/>
              </p:cNvSpPr>
              <p:nvPr/>
            </p:nvSpPr>
            <p:spPr bwMode="auto">
              <a:xfrm>
                <a:off x="5233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3329" name="文本框 113684"/>
              <p:cNvSpPr txBox="1">
                <a:spLocks noChangeArrowheads="1"/>
              </p:cNvSpPr>
              <p:nvPr/>
            </p:nvSpPr>
            <p:spPr bwMode="auto">
              <a:xfrm>
                <a:off x="6512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13330" name="文本框 113685"/>
              <p:cNvSpPr txBox="1">
                <a:spLocks noChangeArrowheads="1"/>
              </p:cNvSpPr>
              <p:nvPr/>
            </p:nvSpPr>
            <p:spPr bwMode="auto">
              <a:xfrm>
                <a:off x="7791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13331" name="文本框 113686"/>
              <p:cNvSpPr txBox="1">
                <a:spLocks noChangeArrowheads="1"/>
              </p:cNvSpPr>
              <p:nvPr/>
            </p:nvSpPr>
            <p:spPr bwMode="auto">
              <a:xfrm>
                <a:off x="8954" y="0"/>
                <a:ext cx="1046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13332" name="文本框 113687"/>
              <p:cNvSpPr txBox="1">
                <a:spLocks noChangeArrowheads="1"/>
              </p:cNvSpPr>
              <p:nvPr/>
            </p:nvSpPr>
            <p:spPr bwMode="auto">
              <a:xfrm>
                <a:off x="2558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-1</a:t>
                </a:r>
              </a:p>
            </p:txBody>
          </p:sp>
          <p:sp>
            <p:nvSpPr>
              <p:cNvPr id="13333" name="文本框 113688"/>
              <p:cNvSpPr txBox="1">
                <a:spLocks noChangeArrowheads="1"/>
              </p:cNvSpPr>
              <p:nvPr/>
            </p:nvSpPr>
            <p:spPr bwMode="auto">
              <a:xfrm>
                <a:off x="1164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-2</a:t>
                </a:r>
              </a:p>
            </p:txBody>
          </p:sp>
          <p:sp>
            <p:nvSpPr>
              <p:cNvPr id="13334" name="文本框 11368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 sz="2400" b="1">
                  <a:solidFill>
                    <a:srgbClr val="A5002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2310" name="文本框 17"/>
          <p:cNvSpPr txBox="1">
            <a:spLocks noChangeArrowheads="1"/>
          </p:cNvSpPr>
          <p:nvPr/>
        </p:nvSpPr>
        <p:spPr bwMode="auto">
          <a:xfrm>
            <a:off x="7710488" y="3059113"/>
            <a:ext cx="4111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</a:p>
        </p:txBody>
      </p:sp>
      <p:sp>
        <p:nvSpPr>
          <p:cNvPr id="12311" name="文本框1"/>
          <p:cNvSpPr txBox="1">
            <a:spLocks noChangeArrowheads="1"/>
          </p:cNvSpPr>
          <p:nvPr/>
        </p:nvSpPr>
        <p:spPr bwMode="auto">
          <a:xfrm>
            <a:off x="395288" y="4438650"/>
            <a:ext cx="75390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小丽向西行走了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写成算式为：</a:t>
            </a:r>
          </a:p>
        </p:txBody>
      </p:sp>
      <p:sp>
        <p:nvSpPr>
          <p:cNvPr id="12312" name="文本框3"/>
          <p:cNvSpPr txBox="1">
            <a:spLocks noChangeArrowheads="1"/>
          </p:cNvSpPr>
          <p:nvPr/>
        </p:nvSpPr>
        <p:spPr bwMode="auto">
          <a:xfrm>
            <a:off x="971550" y="5014913"/>
            <a:ext cx="75390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-3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+0= -3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（米）</a:t>
            </a:r>
          </a:p>
        </p:txBody>
      </p:sp>
      <p:sp>
        <p:nvSpPr>
          <p:cNvPr id="12313" name="直接连接符 20"/>
          <p:cNvSpPr>
            <a:spLocks noChangeShapeType="1"/>
          </p:cNvSpPr>
          <p:nvPr/>
        </p:nvSpPr>
        <p:spPr bwMode="auto">
          <a:xfrm flipH="1">
            <a:off x="4014788" y="3424238"/>
            <a:ext cx="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2314" name="直接箭头连接符 21"/>
          <p:cNvCxnSpPr>
            <a:cxnSpLocks noChangeShapeType="1"/>
          </p:cNvCxnSpPr>
          <p:nvPr/>
        </p:nvCxnSpPr>
        <p:spPr bwMode="auto">
          <a:xfrm flipH="1">
            <a:off x="1692275" y="4211638"/>
            <a:ext cx="2306638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5" name="直接连接符 22"/>
          <p:cNvSpPr>
            <a:spLocks noChangeShapeType="1"/>
          </p:cNvSpPr>
          <p:nvPr/>
        </p:nvSpPr>
        <p:spPr bwMode="auto">
          <a:xfrm flipH="1">
            <a:off x="1695450" y="3495675"/>
            <a:ext cx="0" cy="785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圆角矩形 31"/>
          <p:cNvSpPr>
            <a:spLocks noChangeArrowheads="1"/>
          </p:cNvSpPr>
          <p:nvPr/>
        </p:nvSpPr>
        <p:spPr bwMode="auto">
          <a:xfrm>
            <a:off x="611188" y="836613"/>
            <a:ext cx="96520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</a:p>
        </p:txBody>
      </p:sp>
      <p:sp>
        <p:nvSpPr>
          <p:cNvPr id="12317" name="文本框 36"/>
          <p:cNvSpPr txBox="1">
            <a:spLocks noChangeArrowheads="1"/>
          </p:cNvSpPr>
          <p:nvPr/>
        </p:nvSpPr>
        <p:spPr bwMode="auto">
          <a:xfrm>
            <a:off x="698500" y="583723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有理数加法法则三：</a:t>
            </a:r>
          </a:p>
        </p:txBody>
      </p:sp>
      <p:sp>
        <p:nvSpPr>
          <p:cNvPr id="12318" name="文本框2"/>
          <p:cNvSpPr txBox="1">
            <a:spLocks noChangeArrowheads="1"/>
          </p:cNvSpPr>
          <p:nvPr/>
        </p:nvSpPr>
        <p:spPr bwMode="auto">
          <a:xfrm>
            <a:off x="3607073" y="5837238"/>
            <a:ext cx="4302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一个数同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相加，仍得这个数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33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33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 advAuto="0"/>
      <p:bldP spid="12310" grpId="0" animBg="1" advAuto="0"/>
      <p:bldP spid="12311" grpId="0" animBg="1" advAuto="0"/>
      <p:bldP spid="12312" grpId="0" animBg="1" advAuto="0"/>
      <p:bldP spid="12313" grpId="0" animBg="1"/>
      <p:bldP spid="12315" grpId="0" animBg="1"/>
      <p:bldP spid="12317" grpId="0" animBg="1" advAuto="0"/>
      <p:bldP spid="12318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 bwMode="auto">
          <a:xfrm>
            <a:off x="684213" y="938213"/>
            <a:ext cx="7967662" cy="1866900"/>
            <a:chOff x="0" y="0"/>
            <a:chExt cx="10000" cy="10000"/>
          </a:xfrm>
        </p:grpSpPr>
        <p:sp>
          <p:nvSpPr>
            <p:cNvPr id="103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10000" cy="9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solidFill>
                    <a:srgbClr val="2699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例</a:t>
              </a:r>
              <a:r>
                <a:rPr lang="zh-CN" altLang="zh-CN" sz="2400">
                  <a:solidFill>
                    <a:srgbClr val="2699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计算：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）（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+8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+5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）；（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）（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+2.5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）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-2.5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）；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（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）   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（    ）；  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(4) </a:t>
              </a: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（   ）</a:t>
              </a:r>
              <a:r>
                <a:rPr lang="zh-CN" altLang="zh-CN" sz="2400">
                  <a:latin typeface="黑体" panose="02010609060101010101" pitchFamily="49" charset="-122"/>
                  <a:ea typeface="黑体" panose="02010609060101010101" pitchFamily="49" charset="-122"/>
                </a:rPr>
                <a:t>+(    ) .</a:t>
              </a:r>
            </a:p>
          </p:txBody>
        </p:sp>
        <p:grpSp>
          <p:nvGrpSpPr>
            <p:cNvPr id="1038" name="组合 13"/>
            <p:cNvGrpSpPr/>
            <p:nvPr/>
          </p:nvGrpSpPr>
          <p:grpSpPr bwMode="auto">
            <a:xfrm>
              <a:off x="1265" y="5789"/>
              <a:ext cx="5922" cy="4211"/>
              <a:chOff x="0" y="0"/>
              <a:chExt cx="10000" cy="10000"/>
            </a:xfrm>
          </p:grpSpPr>
          <p:graphicFrame>
            <p:nvGraphicFramePr>
              <p:cNvPr id="1026" name="对象 7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9140" y="32"/>
              <a:ext cx="860" cy="90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" r:id="rId4" imgW="257175" imgH="390525" progId="unknown">
                      <p:embed/>
                    </p:oleObj>
                  </mc:Choice>
                  <mc:Fallback>
                    <p:oleObj r:id="rId4" imgW="257175" imgH="390525" progId="unknown">
                      <p:embed/>
                      <p:pic>
                        <p:nvPicPr>
                          <p:cNvPr id="0" name="对象 7"/>
                          <p:cNvPicPr preferRelativeResize="0">
                            <a:picLocks noRot="1" noChangeAspect="1" noChangeArrowheads="1" noChangeShapeType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40" y="32"/>
                            <a:ext cx="860" cy="90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7" name="对象 8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1680" y="921"/>
              <a:ext cx="819" cy="90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5" r:id="rId6" imgW="238125" imgH="390525" progId="unknown">
                      <p:embed/>
                    </p:oleObj>
                  </mc:Choice>
                  <mc:Fallback>
                    <p:oleObj r:id="rId6" imgW="238125" imgH="390525" progId="unknown">
                      <p:embed/>
                      <p:pic>
                        <p:nvPicPr>
                          <p:cNvPr id="0" name="对象 8"/>
                          <p:cNvPicPr preferRelativeResize="0">
                            <a:picLocks noRot="1" noChangeAspect="1" noChangeArrowheads="1" noChangeShapeType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921"/>
                            <a:ext cx="819" cy="90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对象 9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0" y="0"/>
              <a:ext cx="520" cy="91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6" r:id="rId8" imgW="152400" imgH="400050" progId="unknown">
                      <p:embed/>
                    </p:oleObj>
                  </mc:Choice>
                  <mc:Fallback>
                    <p:oleObj r:id="rId8" imgW="152400" imgH="400050" progId="unknown">
                      <p:embed/>
                      <p:pic>
                        <p:nvPicPr>
                          <p:cNvPr id="0" name="对象 9"/>
                          <p:cNvPicPr preferRelativeResize="0">
                            <a:picLocks noRot="1" noChangeAspect="1" noChangeArrowheads="1" noChangeShapeType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0"/>
                            <a:ext cx="520" cy="91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9" name="对象 11">
                <a:hlinkClick r:id="" action="ppaction://ole?verb=1"/>
              </p:cNvPr>
              <p:cNvGraphicFramePr>
                <a:graphicFrameLocks noChangeAspect="1"/>
              </p:cNvGraphicFramePr>
              <p:nvPr/>
            </p:nvGraphicFramePr>
            <p:xfrm>
              <a:off x="6828" y="953"/>
              <a:ext cx="865" cy="90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7" r:id="rId10" imgW="257175" imgH="390525" progId="unknown">
                      <p:embed/>
                    </p:oleObj>
                  </mc:Choice>
                  <mc:Fallback>
                    <p:oleObj r:id="rId10" imgW="257175" imgH="390525" progId="unknown">
                      <p:embed/>
                      <p:pic>
                        <p:nvPicPr>
                          <p:cNvPr id="0" name="对象 11"/>
                          <p:cNvPicPr preferRelativeResize="0">
                            <a:picLocks noRot="1" noChangeAspect="1" noChangeArrowheads="1" noChangeShapeType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28" y="953"/>
                            <a:ext cx="865" cy="904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3320" name="文本框1"/>
          <p:cNvSpPr txBox="1">
            <a:spLocks noChangeArrowheads="1"/>
          </p:cNvSpPr>
          <p:nvPr/>
        </p:nvSpPr>
        <p:spPr bwMode="auto">
          <a:xfrm>
            <a:off x="1331913" y="2997200"/>
            <a:ext cx="263525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+8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=+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8+5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=+13.      </a:t>
            </a:r>
          </a:p>
        </p:txBody>
      </p:sp>
      <p:sp>
        <p:nvSpPr>
          <p:cNvPr id="1032" name="圆角矩形 31"/>
          <p:cNvSpPr>
            <a:spLocks noChangeArrowheads="1"/>
          </p:cNvSpPr>
          <p:nvPr/>
        </p:nvSpPr>
        <p:spPr bwMode="auto">
          <a:xfrm>
            <a:off x="468313" y="565150"/>
            <a:ext cx="142875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典例精析</a:t>
            </a:r>
          </a:p>
        </p:txBody>
      </p:sp>
      <p:sp>
        <p:nvSpPr>
          <p:cNvPr id="13322" name="文本框 5"/>
          <p:cNvSpPr txBox="1">
            <a:spLocks noChangeArrowheads="1"/>
          </p:cNvSpPr>
          <p:nvPr/>
        </p:nvSpPr>
        <p:spPr bwMode="auto">
          <a:xfrm>
            <a:off x="4067175" y="3213100"/>
            <a:ext cx="4678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同号两数相加，取相同的符号，并把绝对值相加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3323" name="文本框 6"/>
          <p:cNvSpPr txBox="1">
            <a:spLocks noChangeArrowheads="1"/>
          </p:cNvSpPr>
          <p:nvPr/>
        </p:nvSpPr>
        <p:spPr bwMode="auto">
          <a:xfrm>
            <a:off x="4427538" y="4799013"/>
            <a:ext cx="37861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异号两数相加，绝对值相等时和为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0.</a:t>
            </a:r>
          </a:p>
        </p:txBody>
      </p:sp>
      <p:sp>
        <p:nvSpPr>
          <p:cNvPr id="13324" name="文本框 12"/>
          <p:cNvSpPr txBox="1">
            <a:spLocks noChangeArrowheads="1"/>
          </p:cNvSpPr>
          <p:nvPr/>
        </p:nvSpPr>
        <p:spPr bwMode="auto">
          <a:xfrm>
            <a:off x="611188" y="3068638"/>
            <a:ext cx="79216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</a:p>
        </p:txBody>
      </p:sp>
      <p:sp>
        <p:nvSpPr>
          <p:cNvPr id="13325" name="文本框 1"/>
          <p:cNvSpPr txBox="1">
            <a:spLocks noChangeArrowheads="1"/>
          </p:cNvSpPr>
          <p:nvPr/>
        </p:nvSpPr>
        <p:spPr bwMode="auto">
          <a:xfrm>
            <a:off x="1331912" y="4799013"/>
            <a:ext cx="3336131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+2.5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-2.5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=0.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2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 advAuto="0"/>
      <p:bldP spid="13320" grpId="1" animBg="1" advAuto="0"/>
      <p:bldP spid="13320" grpId="2" animBg="1" advAuto="0"/>
      <p:bldP spid="13322" grpId="0" animBg="1" advAuto="0"/>
      <p:bldP spid="13323" grpId="0" animBg="1" advAuto="0"/>
      <p:bldP spid="13324" grpId="0" animBg="1" advAuto="0"/>
      <p:bldP spid="13325" grpId="0" animBg="1" advAuto="0"/>
      <p:bldP spid="1332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6"/>
          <p:cNvSpPr txBox="1">
            <a:spLocks noChangeArrowheads="1"/>
          </p:cNvSpPr>
          <p:nvPr/>
        </p:nvSpPr>
        <p:spPr bwMode="auto">
          <a:xfrm>
            <a:off x="3492500" y="1123950"/>
            <a:ext cx="478631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异号两数相加，绝对值不相等时，取绝对值较大的加数的符号，并用较大的绝对值减去较小的绝对值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4338" name="文本框 7"/>
          <p:cNvSpPr txBox="1">
            <a:spLocks noChangeArrowheads="1"/>
          </p:cNvSpPr>
          <p:nvPr/>
        </p:nvSpPr>
        <p:spPr bwMode="auto">
          <a:xfrm>
            <a:off x="3492500" y="3790950"/>
            <a:ext cx="48196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同号两数相加，取相同的符号，并把绝对值相加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graphicFrame>
        <p:nvGraphicFramePr>
          <p:cNvPr id="14339" name="对象 9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403350" y="1773238"/>
          <a:ext cx="1476375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4" imgW="685800" imgH="809625" progId="unknown">
                  <p:embed/>
                </p:oleObj>
              </mc:Choice>
              <mc:Fallback>
                <p:oleObj r:id="rId4" imgW="685800" imgH="809625" progId="unknown">
                  <p:embed/>
                  <p:pic>
                    <p:nvPicPr>
                      <p:cNvPr id="0" name="对象 9"/>
                      <p:cNvPicPr preferRelativeResize="0">
                        <a:picLocks noRot="1" noChangeAspect="1" noChangeArrowheads="1" noChangeShapeType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773238"/>
                        <a:ext cx="1476375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组合 12"/>
          <p:cNvGrpSpPr/>
          <p:nvPr/>
        </p:nvGrpSpPr>
        <p:grpSpPr bwMode="auto">
          <a:xfrm>
            <a:off x="755650" y="876300"/>
            <a:ext cx="2247900" cy="846138"/>
            <a:chOff x="0" y="0"/>
            <a:chExt cx="10000" cy="10000"/>
          </a:xfrm>
        </p:grpSpPr>
        <p:graphicFrame>
          <p:nvGraphicFramePr>
            <p:cNvPr id="2053" name="OLE 对象1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203" y="0"/>
            <a:ext cx="6797" cy="10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r:id="rId6" imgW="581025" imgH="390525" progId="unknown">
                    <p:embed/>
                  </p:oleObj>
                </mc:Choice>
                <mc:Fallback>
                  <p:oleObj r:id="rId6" imgW="581025" imgH="390525" progId="unknown">
                    <p:embed/>
                    <p:pic>
                      <p:nvPicPr>
                        <p:cNvPr id="0" name="OLE 对象1"/>
                        <p:cNvPicPr preferRelativeResize="0">
                          <a:picLocks noRot="1" noChangeAspect="1" noChangeArrowheads="1" noChangeShapeType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" y="0"/>
                          <a:ext cx="6797" cy="10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9" name="文本框 5"/>
            <p:cNvSpPr txBox="1">
              <a:spLocks noChangeArrowheads="1"/>
            </p:cNvSpPr>
            <p:nvPr/>
          </p:nvSpPr>
          <p:spPr bwMode="auto">
            <a:xfrm>
              <a:off x="0" y="2080"/>
              <a:ext cx="2847" cy="5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zh-CN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(3)</a:t>
              </a:r>
            </a:p>
          </p:txBody>
        </p:sp>
      </p:grpSp>
      <p:graphicFrame>
        <p:nvGraphicFramePr>
          <p:cNvPr id="14343" name="OLE 对象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1331913" y="4438650"/>
          <a:ext cx="1398587" cy="188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8" imgW="695325" imgH="809625" progId="unknown">
                  <p:embed/>
                </p:oleObj>
              </mc:Choice>
              <mc:Fallback>
                <p:oleObj r:id="rId8" imgW="695325" imgH="809625" progId="unknown">
                  <p:embed/>
                  <p:pic>
                    <p:nvPicPr>
                      <p:cNvPr id="0" name="OLE 对象3"/>
                      <p:cNvPicPr preferRelativeResize="0">
                        <a:picLocks noRot="1" noChangeAspect="1" noChangeArrowheads="1" noChangeShapeType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438650"/>
                        <a:ext cx="1398587" cy="188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16"/>
          <p:cNvGrpSpPr/>
          <p:nvPr/>
        </p:nvGrpSpPr>
        <p:grpSpPr bwMode="auto">
          <a:xfrm>
            <a:off x="684213" y="3568700"/>
            <a:ext cx="2046287" cy="908050"/>
            <a:chOff x="0" y="0"/>
            <a:chExt cx="10000" cy="10000"/>
          </a:xfrm>
        </p:grpSpPr>
        <p:graphicFrame>
          <p:nvGraphicFramePr>
            <p:cNvPr id="2052" name="OLE 对象2">
              <a:hlinkClick r:id="" action="ppaction://ole?verb=1"/>
            </p:cNvPr>
            <p:cNvGraphicFramePr>
              <a:graphicFrameLocks noChangeAspect="1"/>
            </p:cNvGraphicFramePr>
            <p:nvPr/>
          </p:nvGraphicFramePr>
          <p:xfrm>
            <a:off x="3164" y="0"/>
            <a:ext cx="6836" cy="1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r:id="rId10" imgW="695325" imgH="390525" progId="unknown">
                    <p:embed/>
                  </p:oleObj>
                </mc:Choice>
                <mc:Fallback>
                  <p:oleObj r:id="rId10" imgW="695325" imgH="390525" progId="unknown">
                    <p:embed/>
                    <p:pic>
                      <p:nvPicPr>
                        <p:cNvPr id="0" name="OLE 对象2"/>
                        <p:cNvPicPr preferRelativeResize="0">
                          <a:picLocks noRot="1" noChangeAspect="1" noChangeArrowheads="1" noChangeShapeType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4" y="0"/>
                          <a:ext cx="6836" cy="1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" name="文本框 15"/>
            <p:cNvSpPr txBox="1">
              <a:spLocks noChangeArrowheads="1"/>
            </p:cNvSpPr>
            <p:nvPr/>
          </p:nvSpPr>
          <p:spPr bwMode="auto">
            <a:xfrm>
              <a:off x="0" y="3231"/>
              <a:ext cx="3127" cy="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zh-CN" sz="240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 advAuto="0"/>
      <p:bldP spid="1433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2"/>
          <p:cNvSpPr>
            <a:spLocks noChangeArrowheads="1"/>
          </p:cNvSpPr>
          <p:nvPr/>
        </p:nvSpPr>
        <p:spPr bwMode="auto">
          <a:xfrm>
            <a:off x="539750" y="1196975"/>
            <a:ext cx="8226425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对于有理数的加法法则，关键是抓住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符号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与求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绝对值的和（差）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符号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同号相加取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相同的符号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，异号相加取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绝对值较大的加数的符号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绝对值的和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差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)”——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同号做加法，异号做减法，即大数减去小数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较大的绝对值减去较小的绝对值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一个有理数由符号和绝对值两部分组成，在进行加法运算时，首先要确定和的符号，然后再求绝对值．</a:t>
            </a:r>
          </a:p>
        </p:txBody>
      </p:sp>
      <p:sp>
        <p:nvSpPr>
          <p:cNvPr id="14339" name="圆角矩形 31"/>
          <p:cNvSpPr>
            <a:spLocks noChangeArrowheads="1"/>
          </p:cNvSpPr>
          <p:nvPr/>
        </p:nvSpPr>
        <p:spPr bwMode="auto">
          <a:xfrm>
            <a:off x="539750" y="768350"/>
            <a:ext cx="142875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方法归纳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 advAuto="0"/>
      <p:bldP spid="15361" grpId="1" animBg="1" advAuto="0"/>
      <p:bldP spid="15361" grpId="2" animBg="1" advAuto="0"/>
      <p:bldP spid="15361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9"/>
          <p:cNvSpPr>
            <a:spLocks noChangeArrowheads="1"/>
          </p:cNvSpPr>
          <p:nvPr/>
        </p:nvSpPr>
        <p:spPr bwMode="auto">
          <a:xfrm>
            <a:off x="4283075" y="2492375"/>
            <a:ext cx="43227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Text Box 37"/>
          <p:cNvSpPr txBox="1">
            <a:spLocks noChangeArrowheads="1"/>
          </p:cNvSpPr>
          <p:nvPr/>
        </p:nvSpPr>
        <p:spPr bwMode="auto">
          <a:xfrm>
            <a:off x="611188" y="1123950"/>
            <a:ext cx="78835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zh-CN" altLang="zh-CN" sz="2400" dirty="0">
                <a:solidFill>
                  <a:srgbClr val="2699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海平面的高度为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0m.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一艘潜艇从海平面先下潜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40m,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再上升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15m.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求现在这艘潜艇相对于海平面的位置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（上升为正，下潜为负） </a:t>
            </a:r>
          </a:p>
        </p:txBody>
      </p:sp>
      <p:grpSp>
        <p:nvGrpSpPr>
          <p:cNvPr id="15364" name="组合 6147"/>
          <p:cNvGrpSpPr/>
          <p:nvPr/>
        </p:nvGrpSpPr>
        <p:grpSpPr bwMode="auto">
          <a:xfrm>
            <a:off x="325438" y="447675"/>
            <a:ext cx="4297362" cy="822325"/>
            <a:chOff x="0" y="0"/>
            <a:chExt cx="10000" cy="10000"/>
          </a:xfrm>
        </p:grpSpPr>
        <p:sp>
          <p:nvSpPr>
            <p:cNvPr id="15383" name="矩形 7"/>
            <p:cNvSpPr>
              <a:spLocks noChangeArrowheads="1"/>
            </p:cNvSpPr>
            <p:nvPr/>
          </p:nvSpPr>
          <p:spPr bwMode="auto">
            <a:xfrm>
              <a:off x="1304" y="0"/>
              <a:ext cx="3894" cy="9274"/>
            </a:xfrm>
            <a:custGeom>
              <a:avLst/>
              <a:gdLst>
                <a:gd name="T0" fmla="*/ 0 w 20000"/>
                <a:gd name="T1" fmla="*/ 20000 h 20000"/>
                <a:gd name="T2" fmla="*/ 20000 w 20000"/>
                <a:gd name="T3" fmla="*/ 20000 h 20000"/>
                <a:gd name="T4" fmla="*/ 0 w 20000"/>
                <a:gd name="T5" fmla="*/ 20000 h 20000"/>
                <a:gd name="T6" fmla="*/ 0 w 20000"/>
                <a:gd name="T7" fmla="*/ 0 h 20000"/>
                <a:gd name="T8" fmla="*/ 7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20000"/>
                  </a:moveTo>
                  <a:lnTo>
                    <a:pt x="20000" y="20000"/>
                  </a:lnTo>
                  <a:lnTo>
                    <a:pt x="0" y="2000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4" name="任意多边形 16"/>
            <p:cNvSpPr>
              <a:spLocks noChangeArrowheads="1"/>
            </p:cNvSpPr>
            <p:nvPr/>
          </p:nvSpPr>
          <p:spPr bwMode="auto">
            <a:xfrm>
              <a:off x="0" y="3509"/>
              <a:ext cx="1221" cy="5873"/>
            </a:xfrm>
            <a:custGeom>
              <a:avLst/>
              <a:gdLst>
                <a:gd name="T0" fmla="*/ 0 w 20000"/>
                <a:gd name="T1" fmla="*/ 0 h 20000"/>
                <a:gd name="T2" fmla="*/ 13207 w 20000"/>
                <a:gd name="T3" fmla="*/ 0 h 20000"/>
                <a:gd name="T4" fmla="*/ 13207 w 20000"/>
                <a:gd name="T5" fmla="*/ 6792 h 20000"/>
                <a:gd name="T6" fmla="*/ 20000 w 20000"/>
                <a:gd name="T7" fmla="*/ 6792 h 20000"/>
                <a:gd name="T8" fmla="*/ 20000 w 20000"/>
                <a:gd name="T9" fmla="*/ 20000 h 20000"/>
                <a:gd name="T10" fmla="*/ 0 w 20000"/>
                <a:gd name="T11" fmla="*/ 2000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0"/>
                  </a:moveTo>
                  <a:lnTo>
                    <a:pt x="13207" y="0"/>
                  </a:lnTo>
                  <a:lnTo>
                    <a:pt x="13207" y="6792"/>
                  </a:lnTo>
                  <a:lnTo>
                    <a:pt x="20000" y="6792"/>
                  </a:lnTo>
                  <a:lnTo>
                    <a:pt x="20000" y="20000"/>
                  </a:lnTo>
                  <a:lnTo>
                    <a:pt x="0" y="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5" name="矩形 17"/>
            <p:cNvSpPr>
              <a:spLocks noChangeArrowheads="1"/>
            </p:cNvSpPr>
            <p:nvPr/>
          </p:nvSpPr>
          <p:spPr bwMode="auto">
            <a:xfrm>
              <a:off x="843" y="2890"/>
              <a:ext cx="381" cy="2048"/>
            </a:xfrm>
            <a:prstGeom prst="rect">
              <a:avLst/>
            </a:prstGeom>
            <a:solidFill>
              <a:srgbClr val="0080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86" name="文本框 6151"/>
            <p:cNvSpPr txBox="1">
              <a:spLocks noChangeArrowheads="1"/>
            </p:cNvSpPr>
            <p:nvPr/>
          </p:nvSpPr>
          <p:spPr bwMode="auto">
            <a:xfrm>
              <a:off x="1297" y="3331"/>
              <a:ext cx="8703" cy="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有理数加法的实际应用</a:t>
              </a:r>
            </a:p>
          </p:txBody>
        </p:sp>
        <p:sp>
          <p:nvSpPr>
            <p:cNvPr id="15387" name="文本框 6152"/>
            <p:cNvSpPr txBox="1">
              <a:spLocks noChangeArrowheads="1"/>
            </p:cNvSpPr>
            <p:nvPr/>
          </p:nvSpPr>
          <p:spPr bwMode="auto">
            <a:xfrm>
              <a:off x="0" y="3501"/>
              <a:ext cx="1289" cy="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二</a:t>
              </a:r>
            </a:p>
          </p:txBody>
        </p:sp>
      </p:grpSp>
      <p:grpSp>
        <p:nvGrpSpPr>
          <p:cNvPr id="15365" name="组合 23"/>
          <p:cNvGrpSpPr/>
          <p:nvPr/>
        </p:nvGrpSpPr>
        <p:grpSpPr bwMode="auto">
          <a:xfrm>
            <a:off x="4283075" y="2511425"/>
            <a:ext cx="4333875" cy="3790950"/>
            <a:chOff x="0" y="0"/>
            <a:chExt cx="10000" cy="10000"/>
          </a:xfrm>
        </p:grpSpPr>
        <p:pic>
          <p:nvPicPr>
            <p:cNvPr id="15380" name="图片 17" descr="}RHF7@EF1{(9OE(41~F6B}2"/>
            <p:cNvPicPr>
              <a:picLocks noRot="1"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0000" cy="8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图片 18" descr="R8II_)SG%FP$8G~(`[3K]MX"/>
            <p:cNvPicPr>
              <a:picLocks noRot="1"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7743"/>
              <a:ext cx="5449" cy="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图片 22" descr="33ZS`SI(M4~$NUUWV6BFDSH"/>
            <p:cNvPicPr>
              <a:picLocks noRot="1"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9" y="7753"/>
              <a:ext cx="4621" cy="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直接连接符 24"/>
          <p:cNvSpPr>
            <a:spLocks noChangeShapeType="1"/>
          </p:cNvSpPr>
          <p:nvPr/>
        </p:nvSpPr>
        <p:spPr bwMode="auto">
          <a:xfrm>
            <a:off x="7524750" y="6165850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7" name="文本框 25"/>
          <p:cNvSpPr txBox="1">
            <a:spLocks noChangeArrowheads="1"/>
          </p:cNvSpPr>
          <p:nvPr/>
        </p:nvSpPr>
        <p:spPr bwMode="auto">
          <a:xfrm>
            <a:off x="6589713" y="5878513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BFB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-50m</a:t>
            </a:r>
          </a:p>
        </p:txBody>
      </p:sp>
      <p:sp>
        <p:nvSpPr>
          <p:cNvPr id="15368" name="直接连接符 26"/>
          <p:cNvSpPr>
            <a:spLocks noChangeShapeType="1"/>
          </p:cNvSpPr>
          <p:nvPr/>
        </p:nvSpPr>
        <p:spPr bwMode="auto">
          <a:xfrm>
            <a:off x="7524750" y="5156200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9" name="直接连接符 27"/>
          <p:cNvSpPr>
            <a:spLocks noChangeShapeType="1"/>
          </p:cNvSpPr>
          <p:nvPr/>
        </p:nvSpPr>
        <p:spPr bwMode="auto">
          <a:xfrm>
            <a:off x="7524750" y="5661025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0" name="直接连接符 28"/>
          <p:cNvSpPr>
            <a:spLocks noChangeShapeType="1"/>
          </p:cNvSpPr>
          <p:nvPr/>
        </p:nvSpPr>
        <p:spPr bwMode="auto">
          <a:xfrm>
            <a:off x="7524750" y="4581525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1" name="直接连接符 29"/>
          <p:cNvSpPr>
            <a:spLocks noChangeShapeType="1"/>
          </p:cNvSpPr>
          <p:nvPr/>
        </p:nvSpPr>
        <p:spPr bwMode="auto">
          <a:xfrm>
            <a:off x="7524750" y="4005263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2" name="直接连接符 34"/>
          <p:cNvSpPr>
            <a:spLocks noChangeShapeType="1"/>
          </p:cNvSpPr>
          <p:nvPr/>
        </p:nvSpPr>
        <p:spPr bwMode="auto">
          <a:xfrm>
            <a:off x="7524750" y="3429000"/>
            <a:ext cx="1079500" cy="0"/>
          </a:xfrm>
          <a:prstGeom prst="line">
            <a:avLst/>
          </a:prstGeom>
          <a:noFill/>
          <a:ln w="38100">
            <a:solidFill>
              <a:srgbClr val="F190D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文本框 35"/>
          <p:cNvSpPr txBox="1">
            <a:spLocks noChangeArrowheads="1"/>
          </p:cNvSpPr>
          <p:nvPr/>
        </p:nvSpPr>
        <p:spPr bwMode="auto">
          <a:xfrm>
            <a:off x="6589713" y="5446713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BFB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-40m</a:t>
            </a:r>
          </a:p>
        </p:txBody>
      </p:sp>
      <p:sp>
        <p:nvSpPr>
          <p:cNvPr id="15374" name="文本框 36"/>
          <p:cNvSpPr txBox="1">
            <a:spLocks noChangeArrowheads="1"/>
          </p:cNvSpPr>
          <p:nvPr/>
        </p:nvSpPr>
        <p:spPr bwMode="auto">
          <a:xfrm>
            <a:off x="6589713" y="4941888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BFB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-30m</a:t>
            </a:r>
          </a:p>
        </p:txBody>
      </p:sp>
      <p:sp>
        <p:nvSpPr>
          <p:cNvPr id="15375" name="文本框 37"/>
          <p:cNvSpPr txBox="1">
            <a:spLocks noChangeArrowheads="1"/>
          </p:cNvSpPr>
          <p:nvPr/>
        </p:nvSpPr>
        <p:spPr bwMode="auto">
          <a:xfrm>
            <a:off x="6589713" y="4367213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BFB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-20m</a:t>
            </a:r>
          </a:p>
        </p:txBody>
      </p:sp>
      <p:sp>
        <p:nvSpPr>
          <p:cNvPr id="15376" name="文本框 38"/>
          <p:cNvSpPr txBox="1">
            <a:spLocks noChangeArrowheads="1"/>
          </p:cNvSpPr>
          <p:nvPr/>
        </p:nvSpPr>
        <p:spPr bwMode="auto">
          <a:xfrm>
            <a:off x="6589713" y="379095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BFB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-10m</a:t>
            </a:r>
          </a:p>
        </p:txBody>
      </p:sp>
      <p:sp>
        <p:nvSpPr>
          <p:cNvPr id="15377" name="文本框 39"/>
          <p:cNvSpPr txBox="1">
            <a:spLocks noChangeArrowheads="1"/>
          </p:cNvSpPr>
          <p:nvPr/>
        </p:nvSpPr>
        <p:spPr bwMode="auto">
          <a:xfrm>
            <a:off x="6878638" y="3140075"/>
            <a:ext cx="63658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0m</a:t>
            </a:r>
          </a:p>
        </p:txBody>
      </p:sp>
      <p:sp>
        <p:nvSpPr>
          <p:cNvPr id="15378" name="文本框 40"/>
          <p:cNvSpPr txBox="1">
            <a:spLocks noChangeArrowheads="1"/>
          </p:cNvSpPr>
          <p:nvPr/>
        </p:nvSpPr>
        <p:spPr bwMode="auto">
          <a:xfrm>
            <a:off x="7408863" y="2924175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海平面</a:t>
            </a:r>
          </a:p>
        </p:txBody>
      </p:sp>
      <p:sp>
        <p:nvSpPr>
          <p:cNvPr id="16410" name="文本框 41"/>
          <p:cNvSpPr txBox="1">
            <a:spLocks noChangeArrowheads="1"/>
          </p:cNvSpPr>
          <p:nvPr/>
        </p:nvSpPr>
        <p:spPr bwMode="auto">
          <a:xfrm>
            <a:off x="277813" y="2708275"/>
            <a:ext cx="384651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解：潜水艇下潜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40m,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记作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-40m;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上升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15m,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记作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+15m.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根据题意，得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-40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+15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=-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40-25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=-25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答：现在这艘潜艇位于海平面下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米处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ChangeArrowheads="1"/>
          </p:cNvSpPr>
          <p:nvPr/>
        </p:nvSpPr>
        <p:spPr bwMode="auto">
          <a:xfrm>
            <a:off x="539750" y="2279650"/>
            <a:ext cx="75104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在解与有理数加法有关的实际应用问题时，先利用正负数表示实际问题中的量，再列式计算．</a:t>
            </a:r>
          </a:p>
        </p:txBody>
      </p:sp>
      <p:sp>
        <p:nvSpPr>
          <p:cNvPr id="16387" name="圆角矩形 31"/>
          <p:cNvSpPr>
            <a:spLocks noChangeArrowheads="1"/>
          </p:cNvSpPr>
          <p:nvPr/>
        </p:nvSpPr>
        <p:spPr bwMode="auto">
          <a:xfrm>
            <a:off x="684213" y="1557338"/>
            <a:ext cx="142875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方法归纳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表格 33793"/>
          <p:cNvGraphicFramePr>
            <a:graphicFrameLocks noGrp="1"/>
          </p:cNvGraphicFramePr>
          <p:nvPr/>
        </p:nvGraphicFramePr>
        <p:xfrm>
          <a:off x="762000" y="3109913"/>
          <a:ext cx="7011988" cy="2439989"/>
        </p:xfrm>
        <a:graphic>
          <a:graphicData uri="http://schemas.openxmlformats.org/drawingml/2006/table">
            <a:tbl>
              <a:tblPr/>
              <a:tblGrid>
                <a:gridCol w="140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7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红队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黄队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蓝队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净胜球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红队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黄队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1:4     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1:0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－</a:t>
                      </a: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蓝队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1:0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68" name="Text Box 37"/>
          <p:cNvSpPr txBox="1">
            <a:spLocks noChangeArrowheads="1"/>
          </p:cNvSpPr>
          <p:nvPr/>
        </p:nvSpPr>
        <p:spPr bwMode="auto">
          <a:xfrm>
            <a:off x="619125" y="1104900"/>
            <a:ext cx="78549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足球循环赛中，红队胜黄队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4:1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，黄队胜蓝队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1:0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，蓝队胜红队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1:0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，计算各队的净胜球数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8469" name="Text Box 38"/>
          <p:cNvSpPr txBox="1">
            <a:spLocks noChangeArrowheads="1"/>
          </p:cNvSpPr>
          <p:nvPr/>
        </p:nvSpPr>
        <p:spPr bwMode="auto">
          <a:xfrm>
            <a:off x="828675" y="24431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分析：</a:t>
            </a:r>
          </a:p>
        </p:txBody>
      </p:sp>
      <p:sp>
        <p:nvSpPr>
          <p:cNvPr id="17447" name="圆角矩形 31"/>
          <p:cNvSpPr>
            <a:spLocks noChangeArrowheads="1"/>
          </p:cNvSpPr>
          <p:nvPr/>
        </p:nvSpPr>
        <p:spPr bwMode="auto">
          <a:xfrm>
            <a:off x="684213" y="620713"/>
            <a:ext cx="963612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8" grpId="0" animBg="1" advAuto="0"/>
      <p:bldP spid="18469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533400" y="855663"/>
            <a:ext cx="8154988" cy="503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解：每个队的进球总数记为正数，失球总数记为负数，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这两数的和为这队的净胜球数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三场比赛中，红队共进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球，失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球，净胜球数为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（＋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）＋（－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）＝＋（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）＝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黄队共进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球，失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球，净胜球为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（＋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）＋（－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）＝－（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）＝－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篮球共进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球，失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球，净胜球数为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（＋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）＋（－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）＝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 advAuto="0"/>
      <p:bldP spid="19457" grpId="1" animBg="1" advAuto="0"/>
      <p:bldP spid="19457" grpId="2" animBg="1" advAuto="0"/>
      <p:bldP spid="19457" grpId="3" animBg="1" advAuto="0"/>
      <p:bldP spid="19457" grpId="4" animBg="1" advAuto="0"/>
      <p:bldP spid="19457" grpId="5" animBg="1" advAuto="0"/>
      <p:bldP spid="19457" grpId="6" animBg="1" advAuto="0"/>
      <p:bldP spid="19457" grpId="7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6927850" cy="21463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(1)(-0.6)+(-2.7)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    </a:t>
            </a:r>
            <a:r>
              <a:rPr lang="zh-CN" altLang="en-US" sz="2400">
                <a:ea typeface="黑体" panose="02010609060101010101" pitchFamily="49" charset="-122"/>
              </a:rPr>
              <a:t> 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(2)3.7+(-8.4)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400">
                <a:ea typeface="黑体" panose="02010609060101010101" pitchFamily="49" charset="-122"/>
              </a:rPr>
              <a:t> 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(3)(-0.6)+3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          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(4)3.22+1.78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(5)7+(-3.3)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400">
                <a:ea typeface="黑体" panose="02010609060101010101" pitchFamily="49" charset="-122"/>
              </a:rPr>
              <a:t>  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	     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(6)(-1.9)+(-0.11)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(7)(-9.18)+6.18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      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(8)4.2+(-6.7).</a:t>
            </a:r>
          </a:p>
          <a:p>
            <a:pPr>
              <a:lnSpc>
                <a:spcPct val="150000"/>
              </a:lnSpc>
              <a:buFontTx/>
              <a:buNone/>
            </a:pPr>
            <a:endParaRPr lang="zh-CN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459" name="文本框 4103"/>
          <p:cNvSpPr txBox="1">
            <a:spLocks noChangeArrowheads="1"/>
          </p:cNvSpPr>
          <p:nvPr/>
        </p:nvSpPr>
        <p:spPr bwMode="auto">
          <a:xfrm>
            <a:off x="252413" y="620713"/>
            <a:ext cx="12954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699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当堂练习</a:t>
            </a:r>
          </a:p>
        </p:txBody>
      </p:sp>
      <p:sp>
        <p:nvSpPr>
          <p:cNvPr id="19460" name="文本框 2"/>
          <p:cNvSpPr txBox="1">
            <a:spLocks noChangeArrowheads="1"/>
          </p:cNvSpPr>
          <p:nvPr/>
        </p:nvSpPr>
        <p:spPr bwMode="auto">
          <a:xfrm>
            <a:off x="539750" y="1123950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计算</a:t>
            </a:r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404813" y="4451350"/>
            <a:ext cx="7094537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答案：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(1)-3.3;   (2)-4.7;   (3)2.4;   (4)5;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(5)3.7;    (6)-2.01;  (7)-3;    (8)-2.5.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5"/>
          <p:cNvSpPr txBox="1">
            <a:spLocks noChangeArrowheads="1"/>
          </p:cNvSpPr>
          <p:nvPr/>
        </p:nvSpPr>
        <p:spPr bwMode="auto">
          <a:xfrm>
            <a:off x="625475" y="903288"/>
            <a:ext cx="82232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或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号填空：</a:t>
            </a:r>
            <a:endParaRPr lang="zh-CN" altLang="en-US" sz="24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，那么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a+b</a:t>
            </a:r>
            <a:r>
              <a:rPr lang="zh-CN" altLang="zh-CN" sz="2400" u="sng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，那么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a+b </a:t>
            </a:r>
            <a:r>
              <a:rPr lang="zh-CN" altLang="zh-CN" sz="2400" u="sng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|a|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|b|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，那么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a+b </a:t>
            </a:r>
            <a:r>
              <a:rPr lang="zh-CN" altLang="zh-CN" sz="2400" u="sng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(4)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|a|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|b|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，那么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a+b </a:t>
            </a:r>
            <a:r>
              <a:rPr lang="zh-CN" altLang="zh-CN" sz="2400" u="sng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None/>
            </a:pPr>
            <a:endParaRPr lang="zh-CN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6" name="文本框 6"/>
          <p:cNvSpPr txBox="1">
            <a:spLocks noChangeArrowheads="1"/>
          </p:cNvSpPr>
          <p:nvPr/>
        </p:nvSpPr>
        <p:spPr bwMode="auto">
          <a:xfrm>
            <a:off x="625475" y="3717925"/>
            <a:ext cx="74041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．分别根据下列条件，利用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|a|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|b|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的和：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(1)a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      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  		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(2) 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(3)a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|a|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|b|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CN" altLang="en-US" sz="2400">
                <a:latin typeface="Arial" panose="020B0604020202020204" pitchFamily="34" charset="0"/>
                <a:ea typeface="黑体" panose="02010609060101010101" pitchFamily="49" charset="-122"/>
              </a:rPr>
              <a:t>    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(4)a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|a|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＜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|b|</a:t>
            </a:r>
            <a:r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  <a:t>．</a:t>
            </a:r>
          </a:p>
        </p:txBody>
      </p:sp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5092700" y="1497013"/>
            <a:ext cx="4111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</a:p>
        </p:txBody>
      </p:sp>
      <p:sp>
        <p:nvSpPr>
          <p:cNvPr id="21508" name="文本框 8"/>
          <p:cNvSpPr txBox="1">
            <a:spLocks noChangeArrowheads="1"/>
          </p:cNvSpPr>
          <p:nvPr/>
        </p:nvSpPr>
        <p:spPr bwMode="auto">
          <a:xfrm>
            <a:off x="6472238" y="2630488"/>
            <a:ext cx="4111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</a:p>
        </p:txBody>
      </p:sp>
      <p:sp>
        <p:nvSpPr>
          <p:cNvPr id="21509" name="文本框 10"/>
          <p:cNvSpPr txBox="1">
            <a:spLocks noChangeArrowheads="1"/>
          </p:cNvSpPr>
          <p:nvPr/>
        </p:nvSpPr>
        <p:spPr bwMode="auto">
          <a:xfrm rot="10800000">
            <a:off x="5092700" y="2028825"/>
            <a:ext cx="41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</a:p>
        </p:txBody>
      </p:sp>
      <p:sp>
        <p:nvSpPr>
          <p:cNvPr id="21510" name="文本框 11"/>
          <p:cNvSpPr txBox="1">
            <a:spLocks noChangeArrowheads="1"/>
          </p:cNvSpPr>
          <p:nvPr/>
        </p:nvSpPr>
        <p:spPr bwMode="auto">
          <a:xfrm rot="10800000">
            <a:off x="6472238" y="3135313"/>
            <a:ext cx="41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＞</a:t>
            </a:r>
          </a:p>
        </p:txBody>
      </p:sp>
      <p:graphicFrame>
        <p:nvGraphicFramePr>
          <p:cNvPr id="21511" name="对象 1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076825" y="4340225"/>
          <a:ext cx="3108325" cy="207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4" imgW="1123950" imgH="1019175" progId="unknown">
                  <p:embed/>
                </p:oleObj>
              </mc:Choice>
              <mc:Fallback>
                <p:oleObj r:id="rId4" imgW="1123950" imgH="1019175" progId="unknown">
                  <p:embed/>
                  <p:pic>
                    <p:nvPicPr>
                      <p:cNvPr id="0" name="对象 16"/>
                      <p:cNvPicPr preferRelativeResize="0">
                        <a:picLocks noRot="1" noChangeAspect="1" noChangeArrowheads="1" noChangeShapeType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340225"/>
                        <a:ext cx="3108325" cy="2078038"/>
                      </a:xfrm>
                      <a:prstGeom prst="rect">
                        <a:avLst/>
                      </a:prstGeom>
                      <a:solidFill>
                        <a:srgbClr val="FFFF7A"/>
                      </a:solidFill>
                      <a:ln w="19050">
                        <a:solidFill>
                          <a:srgbClr val="2699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文本框 1"/>
          <p:cNvSpPr txBox="1">
            <a:spLocks noChangeArrowheads="1"/>
          </p:cNvSpPr>
          <p:nvPr/>
        </p:nvSpPr>
        <p:spPr bwMode="auto">
          <a:xfrm>
            <a:off x="998538" y="568325"/>
            <a:ext cx="188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zh-CN" altLang="en-US" sz="2400">
                <a:ea typeface="宋体" panose="02010600030101010101" pitchFamily="2" charset="-122"/>
              </a:rPr>
              <a:t>拓展探究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 advAuto="0"/>
      <p:bldP spid="21506" grpId="0" animBg="1" advAuto="0"/>
      <p:bldP spid="21507" grpId="0" animBg="1" advAuto="0"/>
      <p:bldP spid="21508" grpId="0" animBg="1" advAuto="0"/>
      <p:bldP spid="21509" grpId="0" animBg="1" advAuto="0"/>
      <p:bldP spid="2151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 bwMode="auto">
          <a:xfrm>
            <a:off x="2506663" y="972601"/>
            <a:ext cx="3276223" cy="671543"/>
            <a:chOff x="0" y="-3818"/>
            <a:chExt cx="12090" cy="10602"/>
          </a:xfrm>
        </p:grpSpPr>
        <p:grpSp>
          <p:nvGrpSpPr>
            <p:cNvPr id="5124" name="Group 10"/>
            <p:cNvGrpSpPr/>
            <p:nvPr/>
          </p:nvGrpSpPr>
          <p:grpSpPr bwMode="auto">
            <a:xfrm>
              <a:off x="0" y="3377"/>
              <a:ext cx="819" cy="3407"/>
              <a:chOff x="0" y="0"/>
              <a:chExt cx="10000" cy="10000"/>
            </a:xfrm>
          </p:grpSpPr>
          <p:sp>
            <p:nvSpPr>
              <p:cNvPr id="5126" name="MH_Other_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0" cy="10000"/>
              </a:xfrm>
              <a:custGeom>
                <a:avLst/>
                <a:gdLst>
                  <a:gd name="T0" fmla="*/ 19444 w 20000"/>
                  <a:gd name="T1" fmla="*/ 17757 h 20000"/>
                  <a:gd name="T2" fmla="*/ 14074 w 20000"/>
                  <a:gd name="T3" fmla="*/ 12336 h 20000"/>
                  <a:gd name="T4" fmla="*/ 15370 w 20000"/>
                  <a:gd name="T5" fmla="*/ 7850 h 20000"/>
                  <a:gd name="T6" fmla="*/ 7777 w 20000"/>
                  <a:gd name="T7" fmla="*/ 0 h 20000"/>
                  <a:gd name="T8" fmla="*/ 0 w 20000"/>
                  <a:gd name="T9" fmla="*/ 7850 h 20000"/>
                  <a:gd name="T10" fmla="*/ 7777 w 20000"/>
                  <a:gd name="T11" fmla="*/ 15514 h 20000"/>
                  <a:gd name="T12" fmla="*/ 12222 w 20000"/>
                  <a:gd name="T13" fmla="*/ 14205 h 20000"/>
                  <a:gd name="T14" fmla="*/ 17592 w 20000"/>
                  <a:gd name="T15" fmla="*/ 19626 h 20000"/>
                  <a:gd name="T16" fmla="*/ 18518 w 20000"/>
                  <a:gd name="T17" fmla="*/ 20000 h 20000"/>
                  <a:gd name="T18" fmla="*/ 19444 w 20000"/>
                  <a:gd name="T19" fmla="*/ 19626 h 20000"/>
                  <a:gd name="T20" fmla="*/ 19444 w 20000"/>
                  <a:gd name="T21" fmla="*/ 17757 h 20000"/>
                  <a:gd name="T22" fmla="*/ 1296 w 20000"/>
                  <a:gd name="T23" fmla="*/ 7850 h 20000"/>
                  <a:gd name="T24" fmla="*/ 7777 w 20000"/>
                  <a:gd name="T25" fmla="*/ 1308 h 20000"/>
                  <a:gd name="T26" fmla="*/ 14074 w 20000"/>
                  <a:gd name="T27" fmla="*/ 7850 h 20000"/>
                  <a:gd name="T28" fmla="*/ 7777 w 20000"/>
                  <a:gd name="T29" fmla="*/ 14205 h 20000"/>
                  <a:gd name="T30" fmla="*/ 1296 w 20000"/>
                  <a:gd name="T31" fmla="*/ 7850 h 200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000"/>
                  <a:gd name="T49" fmla="*/ 0 h 20000"/>
                  <a:gd name="T50" fmla="*/ 20000 w 20000"/>
                  <a:gd name="T51" fmla="*/ 20000 h 200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000" h="20000">
                    <a:moveTo>
                      <a:pt x="19444" y="17757"/>
                    </a:moveTo>
                    <a:cubicBezTo>
                      <a:pt x="14074" y="12336"/>
                      <a:pt x="14074" y="12336"/>
                      <a:pt x="14074" y="12336"/>
                    </a:cubicBezTo>
                    <a:cubicBezTo>
                      <a:pt x="15000" y="11028"/>
                      <a:pt x="15370" y="9532"/>
                      <a:pt x="15370" y="7850"/>
                    </a:cubicBezTo>
                    <a:cubicBezTo>
                      <a:pt x="15370" y="3551"/>
                      <a:pt x="12037" y="0"/>
                      <a:pt x="7777" y="0"/>
                    </a:cubicBezTo>
                    <a:cubicBezTo>
                      <a:pt x="3518" y="0"/>
                      <a:pt x="0" y="3551"/>
                      <a:pt x="0" y="7850"/>
                    </a:cubicBezTo>
                    <a:cubicBezTo>
                      <a:pt x="0" y="12149"/>
                      <a:pt x="3518" y="15514"/>
                      <a:pt x="7777" y="15514"/>
                    </a:cubicBezTo>
                    <a:cubicBezTo>
                      <a:pt x="9444" y="15514"/>
                      <a:pt x="10925" y="15140"/>
                      <a:pt x="12222" y="14205"/>
                    </a:cubicBezTo>
                    <a:cubicBezTo>
                      <a:pt x="17592" y="19626"/>
                      <a:pt x="17592" y="19626"/>
                      <a:pt x="17592" y="19626"/>
                    </a:cubicBezTo>
                    <a:cubicBezTo>
                      <a:pt x="17777" y="19813"/>
                      <a:pt x="18148" y="20000"/>
                      <a:pt x="18518" y="20000"/>
                    </a:cubicBezTo>
                    <a:cubicBezTo>
                      <a:pt x="18703" y="20000"/>
                      <a:pt x="19074" y="19813"/>
                      <a:pt x="19444" y="19626"/>
                    </a:cubicBezTo>
                    <a:cubicBezTo>
                      <a:pt x="20000" y="19065"/>
                      <a:pt x="20000" y="18130"/>
                      <a:pt x="19444" y="17757"/>
                    </a:cubicBezTo>
                    <a:cubicBezTo>
                      <a:pt x="19444" y="17757"/>
                      <a:pt x="1296" y="7850"/>
                      <a:pt x="1296" y="7850"/>
                    </a:cubicBezTo>
                    <a:cubicBezTo>
                      <a:pt x="1296" y="4299"/>
                      <a:pt x="4259" y="1308"/>
                      <a:pt x="7777" y="1308"/>
                    </a:cubicBezTo>
                    <a:cubicBezTo>
                      <a:pt x="11296" y="1308"/>
                      <a:pt x="14074" y="4299"/>
                      <a:pt x="14074" y="7850"/>
                    </a:cubicBezTo>
                    <a:cubicBezTo>
                      <a:pt x="14074" y="11401"/>
                      <a:pt x="11296" y="14205"/>
                      <a:pt x="7777" y="14205"/>
                    </a:cubicBezTo>
                    <a:cubicBezTo>
                      <a:pt x="4259" y="14205"/>
                      <a:pt x="1296" y="11401"/>
                      <a:pt x="1296" y="785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7" name="MH_Other_10"/>
              <p:cNvSpPr>
                <a:spLocks noChangeArrowheads="1"/>
              </p:cNvSpPr>
              <p:nvPr/>
            </p:nvSpPr>
            <p:spPr bwMode="auto">
              <a:xfrm>
                <a:off x="2292" y="2206"/>
                <a:ext cx="4012" cy="4118"/>
              </a:xfrm>
              <a:custGeom>
                <a:avLst/>
                <a:gdLst>
                  <a:gd name="T0" fmla="*/ 18139 w 20000"/>
                  <a:gd name="T1" fmla="*/ 8181 h 20000"/>
                  <a:gd name="T2" fmla="*/ 11627 w 20000"/>
                  <a:gd name="T3" fmla="*/ 8181 h 20000"/>
                  <a:gd name="T4" fmla="*/ 11627 w 20000"/>
                  <a:gd name="T5" fmla="*/ 1818 h 20000"/>
                  <a:gd name="T6" fmla="*/ 9767 w 20000"/>
                  <a:gd name="T7" fmla="*/ 0 h 20000"/>
                  <a:gd name="T8" fmla="*/ 8372 w 20000"/>
                  <a:gd name="T9" fmla="*/ 1818 h 20000"/>
                  <a:gd name="T10" fmla="*/ 8372 w 20000"/>
                  <a:gd name="T11" fmla="*/ 8181 h 20000"/>
                  <a:gd name="T12" fmla="*/ 1395 w 20000"/>
                  <a:gd name="T13" fmla="*/ 8181 h 20000"/>
                  <a:gd name="T14" fmla="*/ 0 w 20000"/>
                  <a:gd name="T15" fmla="*/ 10000 h 20000"/>
                  <a:gd name="T16" fmla="*/ 1395 w 20000"/>
                  <a:gd name="T17" fmla="*/ 11818 h 20000"/>
                  <a:gd name="T18" fmla="*/ 8372 w 20000"/>
                  <a:gd name="T19" fmla="*/ 11818 h 20000"/>
                  <a:gd name="T20" fmla="*/ 8372 w 20000"/>
                  <a:gd name="T21" fmla="*/ 18181 h 20000"/>
                  <a:gd name="T22" fmla="*/ 9767 w 20000"/>
                  <a:gd name="T23" fmla="*/ 20000 h 20000"/>
                  <a:gd name="T24" fmla="*/ 11627 w 20000"/>
                  <a:gd name="T25" fmla="*/ 18181 h 20000"/>
                  <a:gd name="T26" fmla="*/ 11627 w 20000"/>
                  <a:gd name="T27" fmla="*/ 11818 h 20000"/>
                  <a:gd name="T28" fmla="*/ 18139 w 20000"/>
                  <a:gd name="T29" fmla="*/ 11818 h 20000"/>
                  <a:gd name="T30" fmla="*/ 20000 w 20000"/>
                  <a:gd name="T31" fmla="*/ 10000 h 20000"/>
                  <a:gd name="T32" fmla="*/ 18139 w 20000"/>
                  <a:gd name="T33" fmla="*/ 8181 h 200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0000"/>
                  <a:gd name="T52" fmla="*/ 0 h 20000"/>
                  <a:gd name="T53" fmla="*/ 20000 w 20000"/>
                  <a:gd name="T54" fmla="*/ 20000 h 2000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0000" h="20000">
                    <a:moveTo>
                      <a:pt x="18139" y="8181"/>
                    </a:moveTo>
                    <a:cubicBezTo>
                      <a:pt x="11627" y="8181"/>
                      <a:pt x="11627" y="8181"/>
                      <a:pt x="11627" y="8181"/>
                    </a:cubicBezTo>
                    <a:cubicBezTo>
                      <a:pt x="11627" y="1818"/>
                      <a:pt x="11627" y="1818"/>
                      <a:pt x="11627" y="1818"/>
                    </a:cubicBezTo>
                    <a:cubicBezTo>
                      <a:pt x="11627" y="909"/>
                      <a:pt x="10697" y="0"/>
                      <a:pt x="9767" y="0"/>
                    </a:cubicBezTo>
                    <a:cubicBezTo>
                      <a:pt x="8837" y="0"/>
                      <a:pt x="8372" y="909"/>
                      <a:pt x="8372" y="1818"/>
                    </a:cubicBezTo>
                    <a:cubicBezTo>
                      <a:pt x="8372" y="8181"/>
                      <a:pt x="8372" y="8181"/>
                      <a:pt x="8372" y="8181"/>
                    </a:cubicBezTo>
                    <a:cubicBezTo>
                      <a:pt x="1395" y="8181"/>
                      <a:pt x="1395" y="8181"/>
                      <a:pt x="1395" y="8181"/>
                    </a:cubicBezTo>
                    <a:cubicBezTo>
                      <a:pt x="465" y="8181"/>
                      <a:pt x="0" y="9090"/>
                      <a:pt x="0" y="10000"/>
                    </a:cubicBezTo>
                    <a:cubicBezTo>
                      <a:pt x="0" y="10909"/>
                      <a:pt x="465" y="11818"/>
                      <a:pt x="1395" y="11818"/>
                    </a:cubicBezTo>
                    <a:cubicBezTo>
                      <a:pt x="8372" y="11818"/>
                      <a:pt x="8372" y="11818"/>
                      <a:pt x="8372" y="11818"/>
                    </a:cubicBezTo>
                    <a:cubicBezTo>
                      <a:pt x="8372" y="18181"/>
                      <a:pt x="8372" y="18181"/>
                      <a:pt x="8372" y="18181"/>
                    </a:cubicBezTo>
                    <a:cubicBezTo>
                      <a:pt x="8372" y="19090"/>
                      <a:pt x="8837" y="20000"/>
                      <a:pt x="9767" y="20000"/>
                    </a:cubicBezTo>
                    <a:cubicBezTo>
                      <a:pt x="10697" y="20000"/>
                      <a:pt x="11627" y="19090"/>
                      <a:pt x="11627" y="18181"/>
                    </a:cubicBezTo>
                    <a:cubicBezTo>
                      <a:pt x="11627" y="11818"/>
                      <a:pt x="11627" y="11818"/>
                      <a:pt x="11627" y="11818"/>
                    </a:cubicBezTo>
                    <a:cubicBezTo>
                      <a:pt x="18139" y="11818"/>
                      <a:pt x="18139" y="11818"/>
                      <a:pt x="18139" y="11818"/>
                    </a:cubicBezTo>
                    <a:cubicBezTo>
                      <a:pt x="19069" y="11818"/>
                      <a:pt x="20000" y="10909"/>
                      <a:pt x="20000" y="10000"/>
                    </a:cubicBezTo>
                    <a:cubicBezTo>
                      <a:pt x="20000" y="9090"/>
                      <a:pt x="19069" y="8181"/>
                      <a:pt x="18139" y="81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25" name="MH_SubTitle_4"/>
            <p:cNvSpPr txBox="1">
              <a:spLocks noChangeArrowheads="1"/>
            </p:cNvSpPr>
            <p:nvPr/>
          </p:nvSpPr>
          <p:spPr bwMode="auto">
            <a:xfrm>
              <a:off x="4967" y="-3818"/>
              <a:ext cx="7123" cy="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170" tIns="46990" rIns="90170" bIns="46990" anchor="ctr"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学习目标</a:t>
              </a:r>
            </a:p>
          </p:txBody>
        </p:sp>
      </p:grpSp>
      <p:sp>
        <p:nvSpPr>
          <p:cNvPr id="4102" name="矩形 11"/>
          <p:cNvSpPr>
            <a:spLocks noChangeArrowheads="1"/>
          </p:cNvSpPr>
          <p:nvPr/>
        </p:nvSpPr>
        <p:spPr bwMode="auto">
          <a:xfrm>
            <a:off x="539750" y="2133600"/>
            <a:ext cx="792162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了解有理数加法的意义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初步掌握有理数的加法法则；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重点）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能准确地进行有理数加法运算，并能运用其解决简单的实际问题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7"/>
          <p:cNvSpPr>
            <a:spLocks noChangeArrowheads="1"/>
          </p:cNvSpPr>
          <p:nvPr/>
        </p:nvSpPr>
        <p:spPr bwMode="auto">
          <a:xfrm>
            <a:off x="552450" y="727075"/>
            <a:ext cx="79089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18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4.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一只小虫从某点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出发在一条直线上爬行，规定向右爬行为正，向左爬行为负．小虫共爬行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次，小虫爬行的路程依次记为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单位：厘米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：－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，－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，＋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，－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，＋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8.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小虫最后的位置在哪里？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若小虫的爬行速度保持不变，共用了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分钟，则小虫的爬行速度是多少？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3"/>
          <p:cNvSpPr>
            <a:spLocks noChangeArrowheads="1"/>
          </p:cNvSpPr>
          <p:nvPr/>
        </p:nvSpPr>
        <p:spPr bwMode="auto">
          <a:xfrm>
            <a:off x="611188" y="117426"/>
            <a:ext cx="7725192" cy="604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解：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－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|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8|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＋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</a:p>
          <a:p>
            <a:pPr>
              <a:lnSpc>
                <a:spcPct val="135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30÷6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5(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答：小虫最后在离出发点右侧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厘米处．小虫的爬行速度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厘米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 advAuto="0"/>
      <p:bldP spid="23553" grpId="1" animBg="1" advAuto="0"/>
      <p:bldP spid="23553" grpId="2" animBg="1" advAuto="0"/>
      <p:bldP spid="23553" grpId="3" animBg="1" advAuto="0"/>
      <p:bldP spid="23553" grpId="4" animBg="1" advAuto="0"/>
      <p:bldP spid="23553" grpId="5" animBg="1" advAuto="0"/>
      <p:bldP spid="23553" grpId="6" animBg="1" advAuto="0"/>
      <p:bldP spid="23553" grpId="7" animBg="1" advAuto="0"/>
      <p:bldP spid="23553" grpId="8" animBg="1" advAuto="0"/>
      <p:bldP spid="23553" grpId="9" animBg="1" advAuto="0"/>
      <p:bldP spid="23553" grpId="1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80"/>
          <p:cNvSpPr>
            <a:spLocks noChangeArrowheads="1"/>
          </p:cNvSpPr>
          <p:nvPr/>
        </p:nvSpPr>
        <p:spPr bwMode="auto">
          <a:xfrm>
            <a:off x="396875" y="620713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228B8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课堂小结</a:t>
            </a:r>
          </a:p>
        </p:txBody>
      </p:sp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1476375" y="1492250"/>
          <a:ext cx="6664325" cy="4894263"/>
        </p:xfrm>
        <a:graphic>
          <a:graphicData uri="http://schemas.openxmlformats.org/drawingml/2006/table">
            <a:tbl>
              <a:tblPr/>
              <a:tblGrid>
                <a:gridCol w="223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确定类型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定符号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绝对值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同号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异号</a:t>
                      </a: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绝对值不相等</a:t>
                      </a: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异号</a:t>
                      </a:r>
                      <a:r>
                        <a:rPr kumimoji="0" lang="zh-CN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kumimoji="0" lang="zh-CN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绝对值相等</a:t>
                      </a:r>
                      <a:r>
                        <a:rPr kumimoji="0" lang="zh-CN" altLang="zh-CN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与</a:t>
                      </a:r>
                      <a:r>
                        <a:rPr kumimoji="0" lang="zh-CN" altLang="zh-CN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</a:t>
                      </a:r>
                      <a:r>
                        <a:rPr kumimoji="0" lang="zh-CN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6C0A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217988" y="2484438"/>
            <a:ext cx="1568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相同符号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3935413" y="3076575"/>
            <a:ext cx="22621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取绝对值较大的加数的符号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707188" y="2484438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相加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6740525" y="3435350"/>
            <a:ext cx="8842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相减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5156200" y="4791075"/>
            <a:ext cx="124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结果是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5011738" y="5786438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仍是这个数</a:t>
            </a:r>
          </a:p>
        </p:txBody>
      </p:sp>
      <p:sp>
        <p:nvSpPr>
          <p:cNvPr id="22561" name="文本框 1"/>
          <p:cNvSpPr txBox="1">
            <a:spLocks noChangeArrowheads="1"/>
          </p:cNvSpPr>
          <p:nvPr/>
        </p:nvSpPr>
        <p:spPr bwMode="auto">
          <a:xfrm>
            <a:off x="1498600" y="95408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有理数的加法法则：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2" grpId="0" animBg="1" advAuto="0"/>
      <p:bldP spid="24603" grpId="0" animBg="1" advAuto="0"/>
      <p:bldP spid="24604" grpId="0" animBg="1" advAuto="0"/>
      <p:bldP spid="24605" grpId="0" animBg="1" advAuto="0"/>
      <p:bldP spid="24606" grpId="0" animBg="1" advAuto="0"/>
      <p:bldP spid="2460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0"/>
          <p:cNvSpPr>
            <a:spLocks noChangeArrowheads="1"/>
          </p:cNvSpPr>
          <p:nvPr/>
        </p:nvSpPr>
        <p:spPr bwMode="auto">
          <a:xfrm>
            <a:off x="142875" y="950913"/>
            <a:ext cx="1217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228B8B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讲授新课</a:t>
            </a:r>
          </a:p>
        </p:txBody>
      </p:sp>
      <p:grpSp>
        <p:nvGrpSpPr>
          <p:cNvPr id="6147" name="组合 6147"/>
          <p:cNvGrpSpPr/>
          <p:nvPr/>
        </p:nvGrpSpPr>
        <p:grpSpPr bwMode="auto">
          <a:xfrm>
            <a:off x="396875" y="1125538"/>
            <a:ext cx="3584575" cy="822325"/>
            <a:chOff x="0" y="0"/>
            <a:chExt cx="10000" cy="10000"/>
          </a:xfrm>
        </p:grpSpPr>
        <p:sp>
          <p:nvSpPr>
            <p:cNvPr id="6173" name="矩形 7"/>
            <p:cNvSpPr>
              <a:spLocks noChangeArrowheads="1"/>
            </p:cNvSpPr>
            <p:nvPr/>
          </p:nvSpPr>
          <p:spPr bwMode="auto">
            <a:xfrm>
              <a:off x="1562" y="0"/>
              <a:ext cx="4667" cy="9274"/>
            </a:xfrm>
            <a:custGeom>
              <a:avLst/>
              <a:gdLst>
                <a:gd name="T0" fmla="*/ 0 w 20000"/>
                <a:gd name="T1" fmla="*/ 20000 h 20000"/>
                <a:gd name="T2" fmla="*/ 20000 w 20000"/>
                <a:gd name="T3" fmla="*/ 20000 h 20000"/>
                <a:gd name="T4" fmla="*/ 0 w 20000"/>
                <a:gd name="T5" fmla="*/ 20000 h 20000"/>
                <a:gd name="T6" fmla="*/ 0 w 20000"/>
                <a:gd name="T7" fmla="*/ 0 h 20000"/>
                <a:gd name="T8" fmla="*/ 7 w 20000"/>
                <a:gd name="T9" fmla="*/ 0 h 20000"/>
                <a:gd name="T10" fmla="*/ 0 w 20000"/>
                <a:gd name="T11" fmla="*/ 0 h 2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0"/>
                <a:gd name="T19" fmla="*/ 0 h 20000"/>
                <a:gd name="T20" fmla="*/ 20000 w 20000"/>
                <a:gd name="T21" fmla="*/ 20000 h 2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0" h="20000">
                  <a:moveTo>
                    <a:pt x="0" y="20000"/>
                  </a:moveTo>
                  <a:lnTo>
                    <a:pt x="20000" y="20000"/>
                  </a:lnTo>
                  <a:lnTo>
                    <a:pt x="0" y="20000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mpd="sng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4" name="任意多边形 16"/>
            <p:cNvSpPr>
              <a:spLocks noChangeArrowheads="1"/>
            </p:cNvSpPr>
            <p:nvPr/>
          </p:nvSpPr>
          <p:spPr bwMode="auto">
            <a:xfrm>
              <a:off x="0" y="3509"/>
              <a:ext cx="1463" cy="5873"/>
            </a:xfrm>
            <a:custGeom>
              <a:avLst/>
              <a:gdLst>
                <a:gd name="T0" fmla="*/ 0 w 20000"/>
                <a:gd name="T1" fmla="*/ 0 h 20000"/>
                <a:gd name="T2" fmla="*/ 13207 w 20000"/>
                <a:gd name="T3" fmla="*/ 0 h 20000"/>
                <a:gd name="T4" fmla="*/ 13207 w 20000"/>
                <a:gd name="T5" fmla="*/ 6792 h 20000"/>
                <a:gd name="T6" fmla="*/ 20000 w 20000"/>
                <a:gd name="T7" fmla="*/ 6792 h 20000"/>
                <a:gd name="T8" fmla="*/ 20000 w 20000"/>
                <a:gd name="T9" fmla="*/ 20000 h 20000"/>
                <a:gd name="T10" fmla="*/ 0 w 20000"/>
                <a:gd name="T11" fmla="*/ 20000 h 20000"/>
                <a:gd name="T12" fmla="*/ 0 w 20000"/>
                <a:gd name="T13" fmla="*/ 0 h 2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000"/>
                <a:gd name="T22" fmla="*/ 0 h 20000"/>
                <a:gd name="T23" fmla="*/ 20000 w 20000"/>
                <a:gd name="T24" fmla="*/ 20000 h 200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000" h="20000">
                  <a:moveTo>
                    <a:pt x="0" y="0"/>
                  </a:moveTo>
                  <a:lnTo>
                    <a:pt x="13207" y="0"/>
                  </a:lnTo>
                  <a:lnTo>
                    <a:pt x="13207" y="6792"/>
                  </a:lnTo>
                  <a:lnTo>
                    <a:pt x="20000" y="6792"/>
                  </a:lnTo>
                  <a:lnTo>
                    <a:pt x="20000" y="20000"/>
                  </a:lnTo>
                  <a:lnTo>
                    <a:pt x="0" y="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矩形 17"/>
            <p:cNvSpPr>
              <a:spLocks noChangeArrowheads="1"/>
            </p:cNvSpPr>
            <p:nvPr/>
          </p:nvSpPr>
          <p:spPr bwMode="auto">
            <a:xfrm>
              <a:off x="1010" y="2890"/>
              <a:ext cx="457" cy="2048"/>
            </a:xfrm>
            <a:prstGeom prst="rect">
              <a:avLst/>
            </a:prstGeom>
            <a:solidFill>
              <a:srgbClr val="0080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215900" rIns="179705" bIns="0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4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76" name="文本框 6151"/>
            <p:cNvSpPr txBox="1">
              <a:spLocks noChangeArrowheads="1"/>
            </p:cNvSpPr>
            <p:nvPr/>
          </p:nvSpPr>
          <p:spPr bwMode="auto">
            <a:xfrm>
              <a:off x="1554" y="3331"/>
              <a:ext cx="8446" cy="6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有理数的加法法则</a:t>
              </a:r>
            </a:p>
          </p:txBody>
        </p:sp>
        <p:sp>
          <p:nvSpPr>
            <p:cNvPr id="6177" name="文本框 6152"/>
            <p:cNvSpPr txBox="1">
              <a:spLocks noChangeArrowheads="1"/>
            </p:cNvSpPr>
            <p:nvPr/>
          </p:nvSpPr>
          <p:spPr bwMode="auto">
            <a:xfrm>
              <a:off x="0" y="3501"/>
              <a:ext cx="1545" cy="6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chemeClr val="accent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一</a:t>
              </a:r>
            </a:p>
          </p:txBody>
        </p:sp>
      </p:grp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758825" y="2741613"/>
            <a:ext cx="75390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小丽在一条东西走向的笔直公路上行走，现规定向东为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，向西为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6149" name="文本框1"/>
          <p:cNvSpPr txBox="1">
            <a:spLocks noChangeArrowheads="1"/>
          </p:cNvSpPr>
          <p:nvPr/>
        </p:nvSpPr>
        <p:spPr bwMode="auto">
          <a:xfrm>
            <a:off x="950913" y="4371975"/>
            <a:ext cx="75390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</p:txBody>
      </p:sp>
      <p:grpSp>
        <p:nvGrpSpPr>
          <p:cNvPr id="3" name="组合 18"/>
          <p:cNvGrpSpPr/>
          <p:nvPr/>
        </p:nvGrpSpPr>
        <p:grpSpPr bwMode="auto">
          <a:xfrm>
            <a:off x="1157288" y="4370388"/>
            <a:ext cx="7035800" cy="1098550"/>
            <a:chOff x="0" y="0"/>
            <a:chExt cx="10000" cy="10000"/>
          </a:xfrm>
        </p:grpSpPr>
        <p:grpSp>
          <p:nvGrpSpPr>
            <p:cNvPr id="6152" name="组合 6"/>
            <p:cNvGrpSpPr/>
            <p:nvPr/>
          </p:nvGrpSpPr>
          <p:grpSpPr bwMode="auto">
            <a:xfrm>
              <a:off x="0" y="4531"/>
              <a:ext cx="9930" cy="5469"/>
              <a:chOff x="0" y="0"/>
              <a:chExt cx="10000" cy="10000"/>
            </a:xfrm>
          </p:grpSpPr>
          <p:grpSp>
            <p:nvGrpSpPr>
              <p:cNvPr id="6154" name="组合 113672"/>
              <p:cNvGrpSpPr/>
              <p:nvPr/>
            </p:nvGrpSpPr>
            <p:grpSpPr bwMode="auto">
              <a:xfrm>
                <a:off x="0" y="0"/>
                <a:ext cx="10000" cy="1196"/>
                <a:chOff x="0" y="0"/>
                <a:chExt cx="10000" cy="10000"/>
              </a:xfrm>
            </p:grpSpPr>
            <p:sp>
              <p:nvSpPr>
                <p:cNvPr id="6164" name="直接连接符 113673"/>
                <p:cNvSpPr>
                  <a:spLocks noChangeShapeType="1"/>
                </p:cNvSpPr>
                <p:nvPr/>
              </p:nvSpPr>
              <p:spPr bwMode="auto">
                <a:xfrm>
                  <a:off x="0" y="10000"/>
                  <a:ext cx="10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5" name="直接连接符 113674"/>
                <p:cNvSpPr>
                  <a:spLocks noChangeShapeType="1"/>
                </p:cNvSpPr>
                <p:nvPr/>
              </p:nvSpPr>
              <p:spPr bwMode="auto">
                <a:xfrm flipV="1">
                  <a:off x="4330" y="0"/>
                  <a:ext cx="0" cy="10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6" name="直接连接符 113675"/>
                <p:cNvSpPr>
                  <a:spLocks noChangeShapeType="1"/>
                </p:cNvSpPr>
                <p:nvPr/>
              </p:nvSpPr>
              <p:spPr bwMode="auto">
                <a:xfrm flipV="1">
                  <a:off x="5464" y="0"/>
                  <a:ext cx="0" cy="10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7" name="直接连接符 113676"/>
                <p:cNvSpPr>
                  <a:spLocks noChangeShapeType="1"/>
                </p:cNvSpPr>
                <p:nvPr/>
              </p:nvSpPr>
              <p:spPr bwMode="auto">
                <a:xfrm flipV="1">
                  <a:off x="6598" y="0"/>
                  <a:ext cx="0" cy="10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8" name="直接连接符 113677"/>
                <p:cNvSpPr>
                  <a:spLocks noChangeShapeType="1"/>
                </p:cNvSpPr>
                <p:nvPr/>
              </p:nvSpPr>
              <p:spPr bwMode="auto">
                <a:xfrm flipV="1">
                  <a:off x="7732" y="0"/>
                  <a:ext cx="0" cy="10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69" name="直接连接符 113678"/>
                <p:cNvSpPr>
                  <a:spLocks noChangeShapeType="1"/>
                </p:cNvSpPr>
                <p:nvPr/>
              </p:nvSpPr>
              <p:spPr bwMode="auto">
                <a:xfrm flipV="1">
                  <a:off x="8866" y="0"/>
                  <a:ext cx="0" cy="10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0" name="直接连接符 113679"/>
                <p:cNvSpPr>
                  <a:spLocks noChangeShapeType="1"/>
                </p:cNvSpPr>
                <p:nvPr/>
              </p:nvSpPr>
              <p:spPr bwMode="auto">
                <a:xfrm flipV="1">
                  <a:off x="3198" y="0"/>
                  <a:ext cx="0" cy="10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1" name="直接连接符 113680"/>
                <p:cNvSpPr>
                  <a:spLocks noChangeShapeType="1"/>
                </p:cNvSpPr>
                <p:nvPr/>
              </p:nvSpPr>
              <p:spPr bwMode="auto">
                <a:xfrm flipV="1">
                  <a:off x="2064" y="0"/>
                  <a:ext cx="0" cy="10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172" name="直接连接符 113681"/>
                <p:cNvSpPr>
                  <a:spLocks noChangeShapeType="1"/>
                </p:cNvSpPr>
                <p:nvPr/>
              </p:nvSpPr>
              <p:spPr bwMode="auto">
                <a:xfrm flipV="1">
                  <a:off x="1032" y="0"/>
                  <a:ext cx="0" cy="1000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6155" name="组合 16"/>
              <p:cNvGrpSpPr/>
              <p:nvPr/>
            </p:nvGrpSpPr>
            <p:grpSpPr bwMode="auto">
              <a:xfrm>
                <a:off x="614" y="2381"/>
                <a:ext cx="8868" cy="7619"/>
                <a:chOff x="0" y="0"/>
                <a:chExt cx="10000" cy="10000"/>
              </a:xfrm>
            </p:grpSpPr>
            <p:sp>
              <p:nvSpPr>
                <p:cNvPr id="6156" name="文本框 113682"/>
                <p:cNvSpPr txBox="1">
                  <a:spLocks noChangeArrowheads="1"/>
                </p:cNvSpPr>
                <p:nvPr/>
              </p:nvSpPr>
              <p:spPr bwMode="auto">
                <a:xfrm>
                  <a:off x="3954" y="0"/>
                  <a:ext cx="1048" cy="1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zh-CN" sz="2400" b="1">
                      <a:solidFill>
                        <a:srgbClr val="CCCC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0</a:t>
                  </a:r>
                </a:p>
              </p:txBody>
            </p:sp>
            <p:sp>
              <p:nvSpPr>
                <p:cNvPr id="6157" name="文本框 113683"/>
                <p:cNvSpPr txBox="1">
                  <a:spLocks noChangeArrowheads="1"/>
                </p:cNvSpPr>
                <p:nvPr/>
              </p:nvSpPr>
              <p:spPr bwMode="auto">
                <a:xfrm>
                  <a:off x="5233" y="0"/>
                  <a:ext cx="1048" cy="1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zh-CN" sz="2400" b="1">
                      <a:solidFill>
                        <a:srgbClr val="0000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1</a:t>
                  </a:r>
                </a:p>
              </p:txBody>
            </p:sp>
            <p:sp>
              <p:nvSpPr>
                <p:cNvPr id="6158" name="文本框 113684"/>
                <p:cNvSpPr txBox="1">
                  <a:spLocks noChangeArrowheads="1"/>
                </p:cNvSpPr>
                <p:nvPr/>
              </p:nvSpPr>
              <p:spPr bwMode="auto">
                <a:xfrm>
                  <a:off x="6512" y="0"/>
                  <a:ext cx="1045" cy="1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zh-CN" sz="2400" b="1">
                      <a:solidFill>
                        <a:srgbClr val="0000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2</a:t>
                  </a:r>
                </a:p>
              </p:txBody>
            </p:sp>
            <p:sp>
              <p:nvSpPr>
                <p:cNvPr id="6159" name="文本框 113685"/>
                <p:cNvSpPr txBox="1">
                  <a:spLocks noChangeArrowheads="1"/>
                </p:cNvSpPr>
                <p:nvPr/>
              </p:nvSpPr>
              <p:spPr bwMode="auto">
                <a:xfrm>
                  <a:off x="7791" y="0"/>
                  <a:ext cx="1045" cy="1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zh-CN" sz="2400" b="1">
                      <a:solidFill>
                        <a:srgbClr val="0000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3</a:t>
                  </a:r>
                </a:p>
              </p:txBody>
            </p:sp>
            <p:sp>
              <p:nvSpPr>
                <p:cNvPr id="6160" name="文本框 113686"/>
                <p:cNvSpPr txBox="1">
                  <a:spLocks noChangeArrowheads="1"/>
                </p:cNvSpPr>
                <p:nvPr/>
              </p:nvSpPr>
              <p:spPr bwMode="auto">
                <a:xfrm>
                  <a:off x="8954" y="0"/>
                  <a:ext cx="1046" cy="1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zh-CN" sz="2400" b="1">
                      <a:solidFill>
                        <a:srgbClr val="0000FF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4</a:t>
                  </a:r>
                </a:p>
              </p:txBody>
            </p:sp>
            <p:sp>
              <p:nvSpPr>
                <p:cNvPr id="6161" name="文本框 113687"/>
                <p:cNvSpPr txBox="1">
                  <a:spLocks noChangeArrowheads="1"/>
                </p:cNvSpPr>
                <p:nvPr/>
              </p:nvSpPr>
              <p:spPr bwMode="auto">
                <a:xfrm>
                  <a:off x="2558" y="0"/>
                  <a:ext cx="1512" cy="1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zh-CN" sz="2400" b="1">
                      <a:solidFill>
                        <a:srgbClr val="A5002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-1</a:t>
                  </a:r>
                </a:p>
              </p:txBody>
            </p:sp>
            <p:sp>
              <p:nvSpPr>
                <p:cNvPr id="6162" name="文本框 113688"/>
                <p:cNvSpPr txBox="1">
                  <a:spLocks noChangeArrowheads="1"/>
                </p:cNvSpPr>
                <p:nvPr/>
              </p:nvSpPr>
              <p:spPr bwMode="auto">
                <a:xfrm>
                  <a:off x="1164" y="0"/>
                  <a:ext cx="1512" cy="1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zh-CN" sz="2400" b="1">
                      <a:solidFill>
                        <a:srgbClr val="A5002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-2</a:t>
                  </a:r>
                </a:p>
              </p:txBody>
            </p:sp>
            <p:sp>
              <p:nvSpPr>
                <p:cNvPr id="6163" name="文本框 113689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1512" cy="10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r>
                    <a:rPr lang="zh-CN" altLang="zh-CN" sz="2400" b="1">
                      <a:solidFill>
                        <a:srgbClr val="A5002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-3</a:t>
                  </a:r>
                </a:p>
              </p:txBody>
            </p:sp>
          </p:grpSp>
        </p:grpSp>
        <p:sp>
          <p:nvSpPr>
            <p:cNvPr id="6153" name="文本框 17"/>
            <p:cNvSpPr txBox="1">
              <a:spLocks noChangeArrowheads="1"/>
            </p:cNvSpPr>
            <p:nvPr/>
          </p:nvSpPr>
          <p:spPr bwMode="auto">
            <a:xfrm>
              <a:off x="9415" y="0"/>
              <a:ext cx="585" cy="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r>
                <a:rPr lang="zh-CN" altLang="en-US" sz="1800">
                  <a:latin typeface="黑体" panose="02010609060101010101" pitchFamily="49" charset="-122"/>
                  <a:ea typeface="黑体" panose="02010609060101010101" pitchFamily="49" charset="-122"/>
                </a:rPr>
                <a:t>东</a:t>
              </a:r>
            </a:p>
          </p:txBody>
        </p:sp>
      </p:grpSp>
      <p:sp>
        <p:nvSpPr>
          <p:cNvPr id="6151" name="圆角矩形 31"/>
          <p:cNvSpPr>
            <a:spLocks noChangeArrowheads="1"/>
          </p:cNvSpPr>
          <p:nvPr/>
        </p:nvSpPr>
        <p:spPr bwMode="auto">
          <a:xfrm>
            <a:off x="682625" y="2147888"/>
            <a:ext cx="142875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2"/>
          <p:cNvSpPr txBox="1">
            <a:spLocks noChangeArrowheads="1"/>
          </p:cNvSpPr>
          <p:nvPr/>
        </p:nvSpPr>
        <p:spPr bwMode="auto">
          <a:xfrm>
            <a:off x="687388" y="1392238"/>
            <a:ext cx="75390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如果小丽先向东行走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米，再继续向东行走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米，则小丽两次一共向哪个方向行走了多少米？</a:t>
            </a: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974725" y="3605213"/>
            <a:ext cx="6986588" cy="600075"/>
            <a:chOff x="0" y="0"/>
            <a:chExt cx="10000" cy="10000"/>
          </a:xfrm>
        </p:grpSpPr>
        <p:grpSp>
          <p:nvGrpSpPr>
            <p:cNvPr id="7184" name="组合 113672"/>
            <p:cNvGrpSpPr/>
            <p:nvPr/>
          </p:nvGrpSpPr>
          <p:grpSpPr bwMode="auto">
            <a:xfrm>
              <a:off x="0" y="0"/>
              <a:ext cx="10000" cy="1196"/>
              <a:chOff x="0" y="0"/>
              <a:chExt cx="10000" cy="10000"/>
            </a:xfrm>
          </p:grpSpPr>
          <p:sp>
            <p:nvSpPr>
              <p:cNvPr id="7194" name="直接连接符 113673"/>
              <p:cNvSpPr>
                <a:spLocks noChangeShapeType="1"/>
              </p:cNvSpPr>
              <p:nvPr/>
            </p:nvSpPr>
            <p:spPr bwMode="auto">
              <a:xfrm>
                <a:off x="0" y="10000"/>
                <a:ext cx="1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5" name="直接连接符 113674"/>
              <p:cNvSpPr>
                <a:spLocks noChangeShapeType="1"/>
              </p:cNvSpPr>
              <p:nvPr/>
            </p:nvSpPr>
            <p:spPr bwMode="auto">
              <a:xfrm flipV="1">
                <a:off x="4330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6" name="直接连接符 113675"/>
              <p:cNvSpPr>
                <a:spLocks noChangeShapeType="1"/>
              </p:cNvSpPr>
              <p:nvPr/>
            </p:nvSpPr>
            <p:spPr bwMode="auto">
              <a:xfrm flipV="1">
                <a:off x="54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7" name="直接连接符 113676"/>
              <p:cNvSpPr>
                <a:spLocks noChangeShapeType="1"/>
              </p:cNvSpPr>
              <p:nvPr/>
            </p:nvSpPr>
            <p:spPr bwMode="auto">
              <a:xfrm flipV="1">
                <a:off x="65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8" name="直接连接符 113677"/>
              <p:cNvSpPr>
                <a:spLocks noChangeShapeType="1"/>
              </p:cNvSpPr>
              <p:nvPr/>
            </p:nvSpPr>
            <p:spPr bwMode="auto">
              <a:xfrm flipV="1">
                <a:off x="77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99" name="直接连接符 113678"/>
              <p:cNvSpPr>
                <a:spLocks noChangeShapeType="1"/>
              </p:cNvSpPr>
              <p:nvPr/>
            </p:nvSpPr>
            <p:spPr bwMode="auto">
              <a:xfrm flipV="1">
                <a:off x="8866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0" name="直接连接符 113679"/>
              <p:cNvSpPr>
                <a:spLocks noChangeShapeType="1"/>
              </p:cNvSpPr>
              <p:nvPr/>
            </p:nvSpPr>
            <p:spPr bwMode="auto">
              <a:xfrm flipV="1">
                <a:off x="31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1" name="直接连接符 113680"/>
              <p:cNvSpPr>
                <a:spLocks noChangeShapeType="1"/>
              </p:cNvSpPr>
              <p:nvPr/>
            </p:nvSpPr>
            <p:spPr bwMode="auto">
              <a:xfrm flipV="1">
                <a:off x="20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02" name="直接连接符 113681"/>
              <p:cNvSpPr>
                <a:spLocks noChangeShapeType="1"/>
              </p:cNvSpPr>
              <p:nvPr/>
            </p:nvSpPr>
            <p:spPr bwMode="auto">
              <a:xfrm flipV="1">
                <a:off x="10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185" name="组合 16"/>
            <p:cNvGrpSpPr/>
            <p:nvPr/>
          </p:nvGrpSpPr>
          <p:grpSpPr bwMode="auto">
            <a:xfrm>
              <a:off x="614" y="2381"/>
              <a:ext cx="8868" cy="7619"/>
              <a:chOff x="0" y="0"/>
              <a:chExt cx="10000" cy="10000"/>
            </a:xfrm>
          </p:grpSpPr>
          <p:sp>
            <p:nvSpPr>
              <p:cNvPr id="7186" name="文本框 113682"/>
              <p:cNvSpPr txBox="1">
                <a:spLocks noChangeArrowheads="1"/>
              </p:cNvSpPr>
              <p:nvPr/>
            </p:nvSpPr>
            <p:spPr bwMode="auto">
              <a:xfrm>
                <a:off x="3954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CCCC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7187" name="文本框 113683"/>
              <p:cNvSpPr txBox="1">
                <a:spLocks noChangeArrowheads="1"/>
              </p:cNvSpPr>
              <p:nvPr/>
            </p:nvSpPr>
            <p:spPr bwMode="auto">
              <a:xfrm>
                <a:off x="5233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7188" name="文本框 113684"/>
              <p:cNvSpPr txBox="1">
                <a:spLocks noChangeArrowheads="1"/>
              </p:cNvSpPr>
              <p:nvPr/>
            </p:nvSpPr>
            <p:spPr bwMode="auto">
              <a:xfrm>
                <a:off x="6512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7189" name="文本框 113685"/>
              <p:cNvSpPr txBox="1">
                <a:spLocks noChangeArrowheads="1"/>
              </p:cNvSpPr>
              <p:nvPr/>
            </p:nvSpPr>
            <p:spPr bwMode="auto">
              <a:xfrm>
                <a:off x="7791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7190" name="文本框 113686"/>
              <p:cNvSpPr txBox="1">
                <a:spLocks noChangeArrowheads="1"/>
              </p:cNvSpPr>
              <p:nvPr/>
            </p:nvSpPr>
            <p:spPr bwMode="auto">
              <a:xfrm>
                <a:off x="8954" y="0"/>
                <a:ext cx="1046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7191" name="文本框 113687"/>
              <p:cNvSpPr txBox="1">
                <a:spLocks noChangeArrowheads="1"/>
              </p:cNvSpPr>
              <p:nvPr/>
            </p:nvSpPr>
            <p:spPr bwMode="auto">
              <a:xfrm>
                <a:off x="2558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-1</a:t>
                </a:r>
              </a:p>
            </p:txBody>
          </p:sp>
          <p:sp>
            <p:nvSpPr>
              <p:cNvPr id="7192" name="文本框 113688"/>
              <p:cNvSpPr txBox="1">
                <a:spLocks noChangeArrowheads="1"/>
              </p:cNvSpPr>
              <p:nvPr/>
            </p:nvSpPr>
            <p:spPr bwMode="auto">
              <a:xfrm>
                <a:off x="1164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-2</a:t>
                </a:r>
              </a:p>
            </p:txBody>
          </p:sp>
          <p:sp>
            <p:nvSpPr>
              <p:cNvPr id="7193" name="文本框 11368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-3</a:t>
                </a:r>
              </a:p>
            </p:txBody>
          </p:sp>
        </p:grpSp>
      </p:grpSp>
      <p:sp>
        <p:nvSpPr>
          <p:cNvPr id="6166" name="文本框 17"/>
          <p:cNvSpPr txBox="1">
            <a:spLocks noChangeArrowheads="1"/>
          </p:cNvSpPr>
          <p:nvPr/>
        </p:nvSpPr>
        <p:spPr bwMode="auto">
          <a:xfrm>
            <a:off x="7710488" y="3021013"/>
            <a:ext cx="4111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</a:p>
        </p:txBody>
      </p:sp>
      <p:sp>
        <p:nvSpPr>
          <p:cNvPr id="6167" name="Text Box 14"/>
          <p:cNvSpPr txBox="1">
            <a:spLocks noChangeArrowheads="1"/>
          </p:cNvSpPr>
          <p:nvPr/>
        </p:nvSpPr>
        <p:spPr bwMode="auto">
          <a:xfrm>
            <a:off x="341313" y="4524375"/>
            <a:ext cx="75390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解：小丽一共向东行走了（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2+1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）米，写成算是为：</a:t>
            </a:r>
          </a:p>
        </p:txBody>
      </p:sp>
      <p:sp>
        <p:nvSpPr>
          <p:cNvPr id="6168" name="文本框1"/>
          <p:cNvSpPr txBox="1">
            <a:spLocks noChangeArrowheads="1"/>
          </p:cNvSpPr>
          <p:nvPr/>
        </p:nvSpPr>
        <p:spPr bwMode="auto">
          <a:xfrm>
            <a:off x="971550" y="5133975"/>
            <a:ext cx="75390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2+1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）（米）</a:t>
            </a:r>
          </a:p>
        </p:txBody>
      </p:sp>
      <p:grpSp>
        <p:nvGrpSpPr>
          <p:cNvPr id="5" name="组合 2"/>
          <p:cNvGrpSpPr/>
          <p:nvPr/>
        </p:nvGrpSpPr>
        <p:grpSpPr bwMode="auto">
          <a:xfrm>
            <a:off x="3995738" y="3590925"/>
            <a:ext cx="1603375" cy="700088"/>
            <a:chOff x="0" y="0"/>
            <a:chExt cx="10000" cy="10000"/>
          </a:xfrm>
        </p:grpSpPr>
        <p:sp>
          <p:nvSpPr>
            <p:cNvPr id="7180" name="直接连接符 27"/>
            <p:cNvSpPr>
              <a:spLocks noChangeShapeType="1"/>
            </p:cNvSpPr>
            <p:nvPr/>
          </p:nvSpPr>
          <p:spPr bwMode="auto">
            <a:xfrm>
              <a:off x="9889" y="1281"/>
              <a:ext cx="24" cy="87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81" name="组合 1"/>
            <p:cNvGrpSpPr/>
            <p:nvPr/>
          </p:nvGrpSpPr>
          <p:grpSpPr bwMode="auto">
            <a:xfrm>
              <a:off x="0" y="0"/>
              <a:ext cx="10000" cy="7920"/>
              <a:chOff x="0" y="0"/>
              <a:chExt cx="10000" cy="10000"/>
            </a:xfrm>
          </p:grpSpPr>
          <p:cxnSp>
            <p:nvCxnSpPr>
              <p:cNvPr id="7182" name="直接箭头连接符 24"/>
              <p:cNvCxnSpPr>
                <a:cxnSpLocks noChangeShapeType="1"/>
              </p:cNvCxnSpPr>
              <p:nvPr/>
            </p:nvCxnSpPr>
            <p:spPr bwMode="auto">
              <a:xfrm>
                <a:off x="0" y="9427"/>
                <a:ext cx="10000" cy="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83" name="直接连接符 28"/>
              <p:cNvSpPr>
                <a:spLocks noChangeShapeType="1"/>
              </p:cNvSpPr>
              <p:nvPr/>
            </p:nvSpPr>
            <p:spPr bwMode="auto">
              <a:xfrm>
                <a:off x="20" y="0"/>
                <a:ext cx="107" cy="100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3"/>
          <p:cNvGrpSpPr/>
          <p:nvPr/>
        </p:nvGrpSpPr>
        <p:grpSpPr bwMode="auto">
          <a:xfrm>
            <a:off x="5581650" y="3605213"/>
            <a:ext cx="795338" cy="771525"/>
            <a:chOff x="0" y="0"/>
            <a:chExt cx="10000" cy="10000"/>
          </a:xfrm>
        </p:grpSpPr>
        <p:sp>
          <p:nvSpPr>
            <p:cNvPr id="7178" name="直接连接符 23"/>
            <p:cNvSpPr>
              <a:spLocks noChangeShapeType="1"/>
            </p:cNvSpPr>
            <p:nvPr/>
          </p:nvSpPr>
          <p:spPr bwMode="auto">
            <a:xfrm>
              <a:off x="10000" y="0"/>
              <a:ext cx="0" cy="100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7179" name="直接箭头连接符 29"/>
            <p:cNvCxnSpPr>
              <a:cxnSpLocks noChangeShapeType="1"/>
            </p:cNvCxnSpPr>
            <p:nvPr/>
          </p:nvCxnSpPr>
          <p:spPr bwMode="auto">
            <a:xfrm>
              <a:off x="0" y="9390"/>
              <a:ext cx="996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77" name="圆角矩形 31"/>
          <p:cNvSpPr>
            <a:spLocks noChangeArrowheads="1"/>
          </p:cNvSpPr>
          <p:nvPr/>
        </p:nvSpPr>
        <p:spPr bwMode="auto">
          <a:xfrm>
            <a:off x="755650" y="882650"/>
            <a:ext cx="96520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nimBg="1" advAuto="0"/>
      <p:bldP spid="6166" grpId="0" animBg="1" advAuto="0"/>
      <p:bldP spid="6167" grpId="0" animBg="1" advAuto="0"/>
      <p:bldP spid="616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698500" y="1452563"/>
            <a:ext cx="75390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如果小丽先向西行走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米，再继续向西行走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米，则小丽两次一共向哪个方向行走了多少米？</a:t>
            </a: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974725" y="3506788"/>
            <a:ext cx="6986588" cy="600075"/>
            <a:chOff x="0" y="0"/>
            <a:chExt cx="10000" cy="10000"/>
          </a:xfrm>
        </p:grpSpPr>
        <p:grpSp>
          <p:nvGrpSpPr>
            <p:cNvPr id="8205" name="组合 113672"/>
            <p:cNvGrpSpPr/>
            <p:nvPr/>
          </p:nvGrpSpPr>
          <p:grpSpPr bwMode="auto">
            <a:xfrm>
              <a:off x="0" y="0"/>
              <a:ext cx="10000" cy="1196"/>
              <a:chOff x="0" y="0"/>
              <a:chExt cx="10000" cy="10000"/>
            </a:xfrm>
          </p:grpSpPr>
          <p:sp>
            <p:nvSpPr>
              <p:cNvPr id="8215" name="直接连接符 113673"/>
              <p:cNvSpPr>
                <a:spLocks noChangeShapeType="1"/>
              </p:cNvSpPr>
              <p:nvPr/>
            </p:nvSpPr>
            <p:spPr bwMode="auto">
              <a:xfrm>
                <a:off x="0" y="10000"/>
                <a:ext cx="1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6" name="直接连接符 113674"/>
              <p:cNvSpPr>
                <a:spLocks noChangeShapeType="1"/>
              </p:cNvSpPr>
              <p:nvPr/>
            </p:nvSpPr>
            <p:spPr bwMode="auto">
              <a:xfrm flipV="1">
                <a:off x="4330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7" name="直接连接符 113675"/>
              <p:cNvSpPr>
                <a:spLocks noChangeShapeType="1"/>
              </p:cNvSpPr>
              <p:nvPr/>
            </p:nvSpPr>
            <p:spPr bwMode="auto">
              <a:xfrm flipV="1">
                <a:off x="54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8" name="直接连接符 113676"/>
              <p:cNvSpPr>
                <a:spLocks noChangeShapeType="1"/>
              </p:cNvSpPr>
              <p:nvPr/>
            </p:nvSpPr>
            <p:spPr bwMode="auto">
              <a:xfrm flipV="1">
                <a:off x="65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19" name="直接连接符 113677"/>
              <p:cNvSpPr>
                <a:spLocks noChangeShapeType="1"/>
              </p:cNvSpPr>
              <p:nvPr/>
            </p:nvSpPr>
            <p:spPr bwMode="auto">
              <a:xfrm flipV="1">
                <a:off x="77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0" name="直接连接符 113678"/>
              <p:cNvSpPr>
                <a:spLocks noChangeShapeType="1"/>
              </p:cNvSpPr>
              <p:nvPr/>
            </p:nvSpPr>
            <p:spPr bwMode="auto">
              <a:xfrm flipV="1">
                <a:off x="8866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1" name="直接连接符 113679"/>
              <p:cNvSpPr>
                <a:spLocks noChangeShapeType="1"/>
              </p:cNvSpPr>
              <p:nvPr/>
            </p:nvSpPr>
            <p:spPr bwMode="auto">
              <a:xfrm flipV="1">
                <a:off x="31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2" name="直接连接符 113680"/>
              <p:cNvSpPr>
                <a:spLocks noChangeShapeType="1"/>
              </p:cNvSpPr>
              <p:nvPr/>
            </p:nvSpPr>
            <p:spPr bwMode="auto">
              <a:xfrm flipV="1">
                <a:off x="20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23" name="直接连接符 113681"/>
              <p:cNvSpPr>
                <a:spLocks noChangeShapeType="1"/>
              </p:cNvSpPr>
              <p:nvPr/>
            </p:nvSpPr>
            <p:spPr bwMode="auto">
              <a:xfrm flipV="1">
                <a:off x="10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206" name="组合 16"/>
            <p:cNvGrpSpPr/>
            <p:nvPr/>
          </p:nvGrpSpPr>
          <p:grpSpPr bwMode="auto">
            <a:xfrm>
              <a:off x="614" y="2381"/>
              <a:ext cx="8868" cy="7619"/>
              <a:chOff x="0" y="0"/>
              <a:chExt cx="10000" cy="10000"/>
            </a:xfrm>
          </p:grpSpPr>
          <p:sp>
            <p:nvSpPr>
              <p:cNvPr id="8207" name="文本框 113682"/>
              <p:cNvSpPr txBox="1">
                <a:spLocks noChangeArrowheads="1"/>
              </p:cNvSpPr>
              <p:nvPr/>
            </p:nvSpPr>
            <p:spPr bwMode="auto">
              <a:xfrm>
                <a:off x="3954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CCCC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8208" name="文本框 113683"/>
              <p:cNvSpPr txBox="1">
                <a:spLocks noChangeArrowheads="1"/>
              </p:cNvSpPr>
              <p:nvPr/>
            </p:nvSpPr>
            <p:spPr bwMode="auto">
              <a:xfrm>
                <a:off x="5233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8209" name="文本框 113684"/>
              <p:cNvSpPr txBox="1">
                <a:spLocks noChangeArrowheads="1"/>
              </p:cNvSpPr>
              <p:nvPr/>
            </p:nvSpPr>
            <p:spPr bwMode="auto">
              <a:xfrm>
                <a:off x="6512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8210" name="文本框 113685"/>
              <p:cNvSpPr txBox="1">
                <a:spLocks noChangeArrowheads="1"/>
              </p:cNvSpPr>
              <p:nvPr/>
            </p:nvSpPr>
            <p:spPr bwMode="auto">
              <a:xfrm>
                <a:off x="7791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8211" name="文本框 113686"/>
              <p:cNvSpPr txBox="1">
                <a:spLocks noChangeArrowheads="1"/>
              </p:cNvSpPr>
              <p:nvPr/>
            </p:nvSpPr>
            <p:spPr bwMode="auto">
              <a:xfrm>
                <a:off x="8954" y="0"/>
                <a:ext cx="1046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8212" name="文本框 113687"/>
              <p:cNvSpPr txBox="1">
                <a:spLocks noChangeArrowheads="1"/>
              </p:cNvSpPr>
              <p:nvPr/>
            </p:nvSpPr>
            <p:spPr bwMode="auto">
              <a:xfrm>
                <a:off x="2558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-1</a:t>
                </a:r>
              </a:p>
            </p:txBody>
          </p:sp>
          <p:sp>
            <p:nvSpPr>
              <p:cNvPr id="8213" name="文本框 113688"/>
              <p:cNvSpPr txBox="1">
                <a:spLocks noChangeArrowheads="1"/>
              </p:cNvSpPr>
              <p:nvPr/>
            </p:nvSpPr>
            <p:spPr bwMode="auto">
              <a:xfrm>
                <a:off x="1164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-2</a:t>
                </a:r>
              </a:p>
            </p:txBody>
          </p:sp>
          <p:sp>
            <p:nvSpPr>
              <p:cNvPr id="8214" name="文本框 11368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-3</a:t>
                </a:r>
              </a:p>
            </p:txBody>
          </p:sp>
        </p:grpSp>
      </p:grpSp>
      <p:sp>
        <p:nvSpPr>
          <p:cNvPr id="7190" name="文本框 17"/>
          <p:cNvSpPr txBox="1">
            <a:spLocks noChangeArrowheads="1"/>
          </p:cNvSpPr>
          <p:nvPr/>
        </p:nvSpPr>
        <p:spPr bwMode="auto">
          <a:xfrm>
            <a:off x="7710488" y="3211513"/>
            <a:ext cx="41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</a:p>
        </p:txBody>
      </p:sp>
      <p:sp>
        <p:nvSpPr>
          <p:cNvPr id="7191" name="直接连接符 20"/>
          <p:cNvSpPr>
            <a:spLocks noChangeShapeType="1"/>
          </p:cNvSpPr>
          <p:nvPr/>
        </p:nvSpPr>
        <p:spPr bwMode="auto">
          <a:xfrm flipH="1">
            <a:off x="4014788" y="3576638"/>
            <a:ext cx="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192" name="直接箭头连接符 21"/>
          <p:cNvCxnSpPr>
            <a:cxnSpLocks noChangeShapeType="1"/>
          </p:cNvCxnSpPr>
          <p:nvPr/>
        </p:nvCxnSpPr>
        <p:spPr bwMode="auto">
          <a:xfrm flipH="1">
            <a:off x="2354263" y="4364038"/>
            <a:ext cx="1644650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直接连接符 22"/>
          <p:cNvSpPr>
            <a:spLocks noChangeShapeType="1"/>
          </p:cNvSpPr>
          <p:nvPr/>
        </p:nvSpPr>
        <p:spPr bwMode="auto">
          <a:xfrm flipH="1">
            <a:off x="2416175" y="3587750"/>
            <a:ext cx="0" cy="785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94" name="直接连接符 31"/>
          <p:cNvSpPr>
            <a:spLocks noChangeShapeType="1"/>
          </p:cNvSpPr>
          <p:nvPr/>
        </p:nvSpPr>
        <p:spPr bwMode="auto">
          <a:xfrm flipH="1">
            <a:off x="1692275" y="3505200"/>
            <a:ext cx="3175" cy="939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7195" name="直接箭头连接符 32"/>
          <p:cNvCxnSpPr>
            <a:cxnSpLocks noChangeShapeType="1"/>
          </p:cNvCxnSpPr>
          <p:nvPr/>
        </p:nvCxnSpPr>
        <p:spPr bwMode="auto">
          <a:xfrm flipH="1" flipV="1">
            <a:off x="1631950" y="4114800"/>
            <a:ext cx="779463" cy="428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2" name="圆角矩形 31"/>
          <p:cNvSpPr>
            <a:spLocks noChangeArrowheads="1"/>
          </p:cNvSpPr>
          <p:nvPr/>
        </p:nvSpPr>
        <p:spPr bwMode="auto">
          <a:xfrm>
            <a:off x="539750" y="844550"/>
            <a:ext cx="96520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</a:p>
        </p:txBody>
      </p:sp>
      <p:sp>
        <p:nvSpPr>
          <p:cNvPr id="7197" name="文本框1"/>
          <p:cNvSpPr txBox="1">
            <a:spLocks noChangeArrowheads="1"/>
          </p:cNvSpPr>
          <p:nvPr/>
        </p:nvSpPr>
        <p:spPr bwMode="auto">
          <a:xfrm>
            <a:off x="323850" y="4735513"/>
            <a:ext cx="81407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解：两次行走后，小丽向西走了（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2+1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）米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用算式表示：</a:t>
            </a:r>
          </a:p>
        </p:txBody>
      </p:sp>
      <p:sp>
        <p:nvSpPr>
          <p:cNvPr id="7198" name="文本框2"/>
          <p:cNvSpPr txBox="1">
            <a:spLocks noChangeArrowheads="1"/>
          </p:cNvSpPr>
          <p:nvPr/>
        </p:nvSpPr>
        <p:spPr bwMode="auto">
          <a:xfrm>
            <a:off x="900113" y="5383213"/>
            <a:ext cx="7539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 + 1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）（米）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 advAuto="0"/>
      <p:bldP spid="7190" grpId="0" animBg="1" advAuto="0"/>
      <p:bldP spid="7191" grpId="0" animBg="1"/>
      <p:bldP spid="7193" grpId="0" animBg="1"/>
      <p:bldP spid="7194" grpId="0" animBg="1"/>
      <p:bldP spid="7197" grpId="0" animBg="1" advAuto="0"/>
      <p:bldP spid="7198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1"/>
          <p:cNvSpPr txBox="1">
            <a:spLocks noChangeArrowheads="1"/>
          </p:cNvSpPr>
          <p:nvPr/>
        </p:nvSpPr>
        <p:spPr bwMode="auto">
          <a:xfrm>
            <a:off x="698500" y="1390650"/>
            <a:ext cx="7539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(1)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如果小丽先向西行走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米，再继续向东行走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米，则小丽两次一共向哪个方向行走了多少米？</a:t>
            </a: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974725" y="3455988"/>
            <a:ext cx="6986588" cy="600075"/>
            <a:chOff x="0" y="0"/>
            <a:chExt cx="10000" cy="10000"/>
          </a:xfrm>
        </p:grpSpPr>
        <p:grpSp>
          <p:nvGrpSpPr>
            <p:cNvPr id="9229" name="组合 113672"/>
            <p:cNvGrpSpPr/>
            <p:nvPr/>
          </p:nvGrpSpPr>
          <p:grpSpPr bwMode="auto">
            <a:xfrm>
              <a:off x="0" y="0"/>
              <a:ext cx="10000" cy="1196"/>
              <a:chOff x="0" y="0"/>
              <a:chExt cx="10000" cy="10000"/>
            </a:xfrm>
          </p:grpSpPr>
          <p:sp>
            <p:nvSpPr>
              <p:cNvPr id="9239" name="直接连接符 113673"/>
              <p:cNvSpPr>
                <a:spLocks noChangeShapeType="1"/>
              </p:cNvSpPr>
              <p:nvPr/>
            </p:nvSpPr>
            <p:spPr bwMode="auto">
              <a:xfrm>
                <a:off x="0" y="10000"/>
                <a:ext cx="1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0" name="直接连接符 113674"/>
              <p:cNvSpPr>
                <a:spLocks noChangeShapeType="1"/>
              </p:cNvSpPr>
              <p:nvPr/>
            </p:nvSpPr>
            <p:spPr bwMode="auto">
              <a:xfrm flipV="1">
                <a:off x="4330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1" name="直接连接符 113675"/>
              <p:cNvSpPr>
                <a:spLocks noChangeShapeType="1"/>
              </p:cNvSpPr>
              <p:nvPr/>
            </p:nvSpPr>
            <p:spPr bwMode="auto">
              <a:xfrm flipV="1">
                <a:off x="54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2" name="直接连接符 113676"/>
              <p:cNvSpPr>
                <a:spLocks noChangeShapeType="1"/>
              </p:cNvSpPr>
              <p:nvPr/>
            </p:nvSpPr>
            <p:spPr bwMode="auto">
              <a:xfrm flipV="1">
                <a:off x="65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3" name="直接连接符 113677"/>
              <p:cNvSpPr>
                <a:spLocks noChangeShapeType="1"/>
              </p:cNvSpPr>
              <p:nvPr/>
            </p:nvSpPr>
            <p:spPr bwMode="auto">
              <a:xfrm flipV="1">
                <a:off x="77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4" name="直接连接符 113678"/>
              <p:cNvSpPr>
                <a:spLocks noChangeShapeType="1"/>
              </p:cNvSpPr>
              <p:nvPr/>
            </p:nvSpPr>
            <p:spPr bwMode="auto">
              <a:xfrm flipV="1">
                <a:off x="8866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5" name="直接连接符 113679"/>
              <p:cNvSpPr>
                <a:spLocks noChangeShapeType="1"/>
              </p:cNvSpPr>
              <p:nvPr/>
            </p:nvSpPr>
            <p:spPr bwMode="auto">
              <a:xfrm flipV="1">
                <a:off x="31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6" name="直接连接符 113680"/>
              <p:cNvSpPr>
                <a:spLocks noChangeShapeType="1"/>
              </p:cNvSpPr>
              <p:nvPr/>
            </p:nvSpPr>
            <p:spPr bwMode="auto">
              <a:xfrm flipV="1">
                <a:off x="20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7" name="直接连接符 113681"/>
              <p:cNvSpPr>
                <a:spLocks noChangeShapeType="1"/>
              </p:cNvSpPr>
              <p:nvPr/>
            </p:nvSpPr>
            <p:spPr bwMode="auto">
              <a:xfrm flipV="1">
                <a:off x="10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230" name="组合 16"/>
            <p:cNvGrpSpPr/>
            <p:nvPr/>
          </p:nvGrpSpPr>
          <p:grpSpPr bwMode="auto">
            <a:xfrm>
              <a:off x="614" y="2381"/>
              <a:ext cx="8868" cy="7619"/>
              <a:chOff x="0" y="0"/>
              <a:chExt cx="10000" cy="10000"/>
            </a:xfrm>
          </p:grpSpPr>
          <p:sp>
            <p:nvSpPr>
              <p:cNvPr id="9231" name="文本框 113682"/>
              <p:cNvSpPr txBox="1">
                <a:spLocks noChangeArrowheads="1"/>
              </p:cNvSpPr>
              <p:nvPr/>
            </p:nvSpPr>
            <p:spPr bwMode="auto">
              <a:xfrm>
                <a:off x="3954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CCCC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9232" name="文本框 113683"/>
              <p:cNvSpPr txBox="1">
                <a:spLocks noChangeArrowheads="1"/>
              </p:cNvSpPr>
              <p:nvPr/>
            </p:nvSpPr>
            <p:spPr bwMode="auto">
              <a:xfrm>
                <a:off x="5233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9233" name="文本框 113684"/>
              <p:cNvSpPr txBox="1">
                <a:spLocks noChangeArrowheads="1"/>
              </p:cNvSpPr>
              <p:nvPr/>
            </p:nvSpPr>
            <p:spPr bwMode="auto">
              <a:xfrm>
                <a:off x="6512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9234" name="文本框 113685"/>
              <p:cNvSpPr txBox="1">
                <a:spLocks noChangeArrowheads="1"/>
              </p:cNvSpPr>
              <p:nvPr/>
            </p:nvSpPr>
            <p:spPr bwMode="auto">
              <a:xfrm>
                <a:off x="7791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9235" name="文本框 113686"/>
              <p:cNvSpPr txBox="1">
                <a:spLocks noChangeArrowheads="1"/>
              </p:cNvSpPr>
              <p:nvPr/>
            </p:nvSpPr>
            <p:spPr bwMode="auto">
              <a:xfrm>
                <a:off x="8954" y="0"/>
                <a:ext cx="1046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9236" name="文本框 113687"/>
              <p:cNvSpPr txBox="1">
                <a:spLocks noChangeArrowheads="1"/>
              </p:cNvSpPr>
              <p:nvPr/>
            </p:nvSpPr>
            <p:spPr bwMode="auto">
              <a:xfrm>
                <a:off x="2558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-1</a:t>
                </a:r>
              </a:p>
            </p:txBody>
          </p:sp>
          <p:sp>
            <p:nvSpPr>
              <p:cNvPr id="9237" name="文本框 113688"/>
              <p:cNvSpPr txBox="1">
                <a:spLocks noChangeArrowheads="1"/>
              </p:cNvSpPr>
              <p:nvPr/>
            </p:nvSpPr>
            <p:spPr bwMode="auto">
              <a:xfrm>
                <a:off x="1164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-2</a:t>
                </a:r>
              </a:p>
            </p:txBody>
          </p:sp>
          <p:sp>
            <p:nvSpPr>
              <p:cNvPr id="9238" name="文本框 11368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 sz="2400" b="1">
                  <a:solidFill>
                    <a:srgbClr val="A5002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8214" name="文本框 17"/>
          <p:cNvSpPr txBox="1">
            <a:spLocks noChangeArrowheads="1"/>
          </p:cNvSpPr>
          <p:nvPr/>
        </p:nvSpPr>
        <p:spPr bwMode="auto">
          <a:xfrm>
            <a:off x="7710488" y="3160713"/>
            <a:ext cx="41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</a:p>
        </p:txBody>
      </p:sp>
      <p:sp>
        <p:nvSpPr>
          <p:cNvPr id="8215" name="直接连接符 20"/>
          <p:cNvSpPr>
            <a:spLocks noChangeShapeType="1"/>
          </p:cNvSpPr>
          <p:nvPr/>
        </p:nvSpPr>
        <p:spPr bwMode="auto">
          <a:xfrm flipH="1">
            <a:off x="3998913" y="3536950"/>
            <a:ext cx="1587" cy="785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8216" name="直接箭头连接符 21"/>
          <p:cNvCxnSpPr>
            <a:cxnSpLocks noChangeShapeType="1"/>
          </p:cNvCxnSpPr>
          <p:nvPr/>
        </p:nvCxnSpPr>
        <p:spPr bwMode="auto">
          <a:xfrm flipH="1">
            <a:off x="1692275" y="4313238"/>
            <a:ext cx="2306638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7" name="直接连接符 22"/>
          <p:cNvSpPr>
            <a:spLocks noChangeShapeType="1"/>
          </p:cNvSpPr>
          <p:nvPr/>
        </p:nvSpPr>
        <p:spPr bwMode="auto">
          <a:xfrm flipH="1">
            <a:off x="1695450" y="3597275"/>
            <a:ext cx="0" cy="785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8218" name="直接箭头连接符 4"/>
          <p:cNvCxnSpPr>
            <a:cxnSpLocks noChangeShapeType="1"/>
          </p:cNvCxnSpPr>
          <p:nvPr/>
        </p:nvCxnSpPr>
        <p:spPr bwMode="auto">
          <a:xfrm>
            <a:off x="1676400" y="4106863"/>
            <a:ext cx="1527175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9" name="直接连接符 5"/>
          <p:cNvSpPr>
            <a:spLocks noChangeShapeType="1"/>
          </p:cNvSpPr>
          <p:nvPr/>
        </p:nvSpPr>
        <p:spPr bwMode="auto">
          <a:xfrm flipH="1">
            <a:off x="3208338" y="3454400"/>
            <a:ext cx="1587" cy="785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20" name="Text Box 14"/>
          <p:cNvSpPr txBox="1">
            <a:spLocks noChangeArrowheads="1"/>
          </p:cNvSpPr>
          <p:nvPr/>
        </p:nvSpPr>
        <p:spPr bwMode="auto">
          <a:xfrm>
            <a:off x="611188" y="4702175"/>
            <a:ext cx="75390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小丽两次一共向西走了（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3-2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）米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用算式表示为：</a:t>
            </a:r>
          </a:p>
        </p:txBody>
      </p:sp>
      <p:sp>
        <p:nvSpPr>
          <p:cNvPr id="8221" name="文本框2"/>
          <p:cNvSpPr txBox="1">
            <a:spLocks noChangeArrowheads="1"/>
          </p:cNvSpPr>
          <p:nvPr/>
        </p:nvSpPr>
        <p:spPr bwMode="auto">
          <a:xfrm>
            <a:off x="682625" y="5349875"/>
            <a:ext cx="753903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-3+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=-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3-2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）（米）</a:t>
            </a:r>
          </a:p>
        </p:txBody>
      </p:sp>
      <p:sp>
        <p:nvSpPr>
          <p:cNvPr id="9228" name="圆角矩形 31"/>
          <p:cNvSpPr>
            <a:spLocks noChangeArrowheads="1"/>
          </p:cNvSpPr>
          <p:nvPr/>
        </p:nvSpPr>
        <p:spPr bwMode="auto">
          <a:xfrm>
            <a:off x="684213" y="882650"/>
            <a:ext cx="96520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 advAuto="0"/>
      <p:bldP spid="8214" grpId="0" animBg="1" advAuto="0"/>
      <p:bldP spid="8215" grpId="0" animBg="1"/>
      <p:bldP spid="8217" grpId="0" animBg="1"/>
      <p:bldP spid="8219" grpId="0" animBg="1"/>
      <p:bldP spid="8220" grpId="0" animBg="1" advAuto="0"/>
      <p:bldP spid="822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4"/>
          <p:cNvSpPr txBox="1">
            <a:spLocks noChangeArrowheads="1"/>
          </p:cNvSpPr>
          <p:nvPr/>
        </p:nvSpPr>
        <p:spPr bwMode="auto">
          <a:xfrm>
            <a:off x="698500" y="923925"/>
            <a:ext cx="75390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(2)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如果小丽先向西行走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米，再继续向东行走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米，则小丽两次一共向哪个方向行走了多少米？</a:t>
            </a:r>
          </a:p>
        </p:txBody>
      </p:sp>
      <p:grpSp>
        <p:nvGrpSpPr>
          <p:cNvPr id="2" name="组合 8"/>
          <p:cNvGrpSpPr/>
          <p:nvPr/>
        </p:nvGrpSpPr>
        <p:grpSpPr bwMode="auto">
          <a:xfrm>
            <a:off x="974725" y="2976563"/>
            <a:ext cx="6986588" cy="601662"/>
            <a:chOff x="0" y="0"/>
            <a:chExt cx="10000" cy="10000"/>
          </a:xfrm>
        </p:grpSpPr>
        <p:grpSp>
          <p:nvGrpSpPr>
            <p:cNvPr id="10252" name="组合 113672"/>
            <p:cNvGrpSpPr/>
            <p:nvPr/>
          </p:nvGrpSpPr>
          <p:grpSpPr bwMode="auto">
            <a:xfrm>
              <a:off x="0" y="0"/>
              <a:ext cx="10000" cy="1196"/>
              <a:chOff x="0" y="0"/>
              <a:chExt cx="10000" cy="10000"/>
            </a:xfrm>
          </p:grpSpPr>
          <p:sp>
            <p:nvSpPr>
              <p:cNvPr id="10262" name="直接连接符 113673"/>
              <p:cNvSpPr>
                <a:spLocks noChangeShapeType="1"/>
              </p:cNvSpPr>
              <p:nvPr/>
            </p:nvSpPr>
            <p:spPr bwMode="auto">
              <a:xfrm>
                <a:off x="0" y="10000"/>
                <a:ext cx="1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3" name="直接连接符 113674"/>
              <p:cNvSpPr>
                <a:spLocks noChangeShapeType="1"/>
              </p:cNvSpPr>
              <p:nvPr/>
            </p:nvSpPr>
            <p:spPr bwMode="auto">
              <a:xfrm flipV="1">
                <a:off x="4330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4" name="直接连接符 113675"/>
              <p:cNvSpPr>
                <a:spLocks noChangeShapeType="1"/>
              </p:cNvSpPr>
              <p:nvPr/>
            </p:nvSpPr>
            <p:spPr bwMode="auto">
              <a:xfrm flipV="1">
                <a:off x="54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5" name="直接连接符 113676"/>
              <p:cNvSpPr>
                <a:spLocks noChangeShapeType="1"/>
              </p:cNvSpPr>
              <p:nvPr/>
            </p:nvSpPr>
            <p:spPr bwMode="auto">
              <a:xfrm flipV="1">
                <a:off x="65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6" name="直接连接符 113677"/>
              <p:cNvSpPr>
                <a:spLocks noChangeShapeType="1"/>
              </p:cNvSpPr>
              <p:nvPr/>
            </p:nvSpPr>
            <p:spPr bwMode="auto">
              <a:xfrm flipV="1">
                <a:off x="77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7" name="直接连接符 113678"/>
              <p:cNvSpPr>
                <a:spLocks noChangeShapeType="1"/>
              </p:cNvSpPr>
              <p:nvPr/>
            </p:nvSpPr>
            <p:spPr bwMode="auto">
              <a:xfrm flipV="1">
                <a:off x="8866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8" name="直接连接符 113679"/>
              <p:cNvSpPr>
                <a:spLocks noChangeShapeType="1"/>
              </p:cNvSpPr>
              <p:nvPr/>
            </p:nvSpPr>
            <p:spPr bwMode="auto">
              <a:xfrm flipV="1">
                <a:off x="31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9" name="直接连接符 113680"/>
              <p:cNvSpPr>
                <a:spLocks noChangeShapeType="1"/>
              </p:cNvSpPr>
              <p:nvPr/>
            </p:nvSpPr>
            <p:spPr bwMode="auto">
              <a:xfrm flipV="1">
                <a:off x="20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0" name="直接连接符 113681"/>
              <p:cNvSpPr>
                <a:spLocks noChangeShapeType="1"/>
              </p:cNvSpPr>
              <p:nvPr/>
            </p:nvSpPr>
            <p:spPr bwMode="auto">
              <a:xfrm flipV="1">
                <a:off x="10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53" name="组合 16"/>
            <p:cNvGrpSpPr/>
            <p:nvPr/>
          </p:nvGrpSpPr>
          <p:grpSpPr bwMode="auto">
            <a:xfrm>
              <a:off x="614" y="2381"/>
              <a:ext cx="8868" cy="7619"/>
              <a:chOff x="0" y="0"/>
              <a:chExt cx="10000" cy="10000"/>
            </a:xfrm>
          </p:grpSpPr>
          <p:sp>
            <p:nvSpPr>
              <p:cNvPr id="10254" name="文本框 113682"/>
              <p:cNvSpPr txBox="1">
                <a:spLocks noChangeArrowheads="1"/>
              </p:cNvSpPr>
              <p:nvPr/>
            </p:nvSpPr>
            <p:spPr bwMode="auto">
              <a:xfrm>
                <a:off x="3954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CCCC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10255" name="文本框 113683"/>
              <p:cNvSpPr txBox="1">
                <a:spLocks noChangeArrowheads="1"/>
              </p:cNvSpPr>
              <p:nvPr/>
            </p:nvSpPr>
            <p:spPr bwMode="auto">
              <a:xfrm>
                <a:off x="5233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0256" name="文本框 113684"/>
              <p:cNvSpPr txBox="1">
                <a:spLocks noChangeArrowheads="1"/>
              </p:cNvSpPr>
              <p:nvPr/>
            </p:nvSpPr>
            <p:spPr bwMode="auto">
              <a:xfrm>
                <a:off x="6512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10257" name="文本框 113685"/>
              <p:cNvSpPr txBox="1">
                <a:spLocks noChangeArrowheads="1"/>
              </p:cNvSpPr>
              <p:nvPr/>
            </p:nvSpPr>
            <p:spPr bwMode="auto">
              <a:xfrm>
                <a:off x="7791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10258" name="文本框 113686"/>
              <p:cNvSpPr txBox="1">
                <a:spLocks noChangeArrowheads="1"/>
              </p:cNvSpPr>
              <p:nvPr/>
            </p:nvSpPr>
            <p:spPr bwMode="auto">
              <a:xfrm>
                <a:off x="8954" y="0"/>
                <a:ext cx="1046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10259" name="文本框 113687"/>
              <p:cNvSpPr txBox="1">
                <a:spLocks noChangeArrowheads="1"/>
              </p:cNvSpPr>
              <p:nvPr/>
            </p:nvSpPr>
            <p:spPr bwMode="auto">
              <a:xfrm>
                <a:off x="2558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-1</a:t>
                </a:r>
              </a:p>
            </p:txBody>
          </p:sp>
          <p:sp>
            <p:nvSpPr>
              <p:cNvPr id="10260" name="文本框 113688"/>
              <p:cNvSpPr txBox="1">
                <a:spLocks noChangeArrowheads="1"/>
              </p:cNvSpPr>
              <p:nvPr/>
            </p:nvSpPr>
            <p:spPr bwMode="auto">
              <a:xfrm>
                <a:off x="1164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-2</a:t>
                </a:r>
              </a:p>
            </p:txBody>
          </p:sp>
          <p:sp>
            <p:nvSpPr>
              <p:cNvPr id="10261" name="文本框 11368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 sz="2400" b="1">
                  <a:solidFill>
                    <a:srgbClr val="A5002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238" name="文本框 17"/>
          <p:cNvSpPr txBox="1">
            <a:spLocks noChangeArrowheads="1"/>
          </p:cNvSpPr>
          <p:nvPr/>
        </p:nvSpPr>
        <p:spPr bwMode="auto">
          <a:xfrm>
            <a:off x="7710488" y="2682875"/>
            <a:ext cx="4111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</a:p>
        </p:txBody>
      </p:sp>
      <p:sp>
        <p:nvSpPr>
          <p:cNvPr id="9239" name="直接连接符 20"/>
          <p:cNvSpPr>
            <a:spLocks noChangeShapeType="1"/>
          </p:cNvSpPr>
          <p:nvPr/>
        </p:nvSpPr>
        <p:spPr bwMode="auto">
          <a:xfrm flipH="1">
            <a:off x="3998913" y="3059113"/>
            <a:ext cx="1587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9240" name="直接箭头连接符 21"/>
          <p:cNvCxnSpPr>
            <a:cxnSpLocks noChangeShapeType="1"/>
          </p:cNvCxnSpPr>
          <p:nvPr/>
        </p:nvCxnSpPr>
        <p:spPr bwMode="auto">
          <a:xfrm flipH="1">
            <a:off x="2411413" y="3835400"/>
            <a:ext cx="1587500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1" name="直接连接符 22"/>
          <p:cNvSpPr>
            <a:spLocks noChangeShapeType="1"/>
          </p:cNvSpPr>
          <p:nvPr/>
        </p:nvSpPr>
        <p:spPr bwMode="auto">
          <a:xfrm flipH="1">
            <a:off x="2439988" y="3049588"/>
            <a:ext cx="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9242" name="直接箭头连接符 9"/>
          <p:cNvCxnSpPr>
            <a:cxnSpLocks noChangeShapeType="1"/>
          </p:cNvCxnSpPr>
          <p:nvPr/>
        </p:nvCxnSpPr>
        <p:spPr bwMode="auto">
          <a:xfrm>
            <a:off x="2411413" y="3557588"/>
            <a:ext cx="2379662" cy="1905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3" name="直接连接符 10"/>
          <p:cNvSpPr>
            <a:spLocks noChangeShapeType="1"/>
          </p:cNvSpPr>
          <p:nvPr/>
        </p:nvSpPr>
        <p:spPr bwMode="auto">
          <a:xfrm flipH="1">
            <a:off x="4791075" y="3059113"/>
            <a:ext cx="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44" name="文本框1"/>
          <p:cNvSpPr txBox="1">
            <a:spLocks noChangeArrowheads="1"/>
          </p:cNvSpPr>
          <p:nvPr/>
        </p:nvSpPr>
        <p:spPr bwMode="auto">
          <a:xfrm>
            <a:off x="611188" y="4210050"/>
            <a:ext cx="75390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小丽两次一共向东走了（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3-2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）米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用算式表示为：</a:t>
            </a:r>
          </a:p>
        </p:txBody>
      </p:sp>
      <p:sp>
        <p:nvSpPr>
          <p:cNvPr id="9245" name="文本框2"/>
          <p:cNvSpPr txBox="1">
            <a:spLocks noChangeArrowheads="1"/>
          </p:cNvSpPr>
          <p:nvPr/>
        </p:nvSpPr>
        <p:spPr bwMode="auto">
          <a:xfrm>
            <a:off x="682625" y="4857750"/>
            <a:ext cx="75390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-2+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+3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=+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3-2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）（米）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 advAuto="0"/>
      <p:bldP spid="9238" grpId="0" animBg="1" advAuto="0"/>
      <p:bldP spid="9238" grpId="1" animBg="1" advAuto="0"/>
      <p:bldP spid="9239" grpId="0" animBg="1"/>
      <p:bldP spid="9241" grpId="0" animBg="1"/>
      <p:bldP spid="9243" grpId="0" animBg="1"/>
      <p:bldP spid="9244" grpId="0" animBg="1" advAuto="0"/>
      <p:bldP spid="924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2"/>
          <p:cNvSpPr txBox="1">
            <a:spLocks noChangeArrowheads="1"/>
          </p:cNvSpPr>
          <p:nvPr/>
        </p:nvSpPr>
        <p:spPr bwMode="auto">
          <a:xfrm>
            <a:off x="622300" y="1008063"/>
            <a:ext cx="753903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 如果小丽先向西行走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米，再继续向东行走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米，则小丽两次一共向哪个方向行走了多少米？</a:t>
            </a:r>
          </a:p>
        </p:txBody>
      </p:sp>
      <p:grpSp>
        <p:nvGrpSpPr>
          <p:cNvPr id="2" name="组合 6"/>
          <p:cNvGrpSpPr/>
          <p:nvPr/>
        </p:nvGrpSpPr>
        <p:grpSpPr bwMode="auto">
          <a:xfrm>
            <a:off x="898525" y="3060700"/>
            <a:ext cx="6986588" cy="601663"/>
            <a:chOff x="0" y="0"/>
            <a:chExt cx="10000" cy="10000"/>
          </a:xfrm>
        </p:grpSpPr>
        <p:grpSp>
          <p:nvGrpSpPr>
            <p:cNvPr id="11275" name="组合 113672"/>
            <p:cNvGrpSpPr/>
            <p:nvPr/>
          </p:nvGrpSpPr>
          <p:grpSpPr bwMode="auto">
            <a:xfrm>
              <a:off x="0" y="0"/>
              <a:ext cx="10000" cy="1196"/>
              <a:chOff x="0" y="0"/>
              <a:chExt cx="10000" cy="10000"/>
            </a:xfrm>
          </p:grpSpPr>
          <p:sp>
            <p:nvSpPr>
              <p:cNvPr id="11285" name="直接连接符 113673"/>
              <p:cNvSpPr>
                <a:spLocks noChangeShapeType="1"/>
              </p:cNvSpPr>
              <p:nvPr/>
            </p:nvSpPr>
            <p:spPr bwMode="auto">
              <a:xfrm>
                <a:off x="0" y="10000"/>
                <a:ext cx="10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6" name="直接连接符 113674"/>
              <p:cNvSpPr>
                <a:spLocks noChangeShapeType="1"/>
              </p:cNvSpPr>
              <p:nvPr/>
            </p:nvSpPr>
            <p:spPr bwMode="auto">
              <a:xfrm flipV="1">
                <a:off x="4330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7" name="直接连接符 113675"/>
              <p:cNvSpPr>
                <a:spLocks noChangeShapeType="1"/>
              </p:cNvSpPr>
              <p:nvPr/>
            </p:nvSpPr>
            <p:spPr bwMode="auto">
              <a:xfrm flipV="1">
                <a:off x="54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8" name="直接连接符 113676"/>
              <p:cNvSpPr>
                <a:spLocks noChangeShapeType="1"/>
              </p:cNvSpPr>
              <p:nvPr/>
            </p:nvSpPr>
            <p:spPr bwMode="auto">
              <a:xfrm flipV="1">
                <a:off x="65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9" name="直接连接符 113677"/>
              <p:cNvSpPr>
                <a:spLocks noChangeShapeType="1"/>
              </p:cNvSpPr>
              <p:nvPr/>
            </p:nvSpPr>
            <p:spPr bwMode="auto">
              <a:xfrm flipV="1">
                <a:off x="77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0" name="直接连接符 113678"/>
              <p:cNvSpPr>
                <a:spLocks noChangeShapeType="1"/>
              </p:cNvSpPr>
              <p:nvPr/>
            </p:nvSpPr>
            <p:spPr bwMode="auto">
              <a:xfrm flipV="1">
                <a:off x="8866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1" name="直接连接符 113679"/>
              <p:cNvSpPr>
                <a:spLocks noChangeShapeType="1"/>
              </p:cNvSpPr>
              <p:nvPr/>
            </p:nvSpPr>
            <p:spPr bwMode="auto">
              <a:xfrm flipV="1">
                <a:off x="3198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2" name="直接连接符 113680"/>
              <p:cNvSpPr>
                <a:spLocks noChangeShapeType="1"/>
              </p:cNvSpPr>
              <p:nvPr/>
            </p:nvSpPr>
            <p:spPr bwMode="auto">
              <a:xfrm flipV="1">
                <a:off x="2064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3" name="直接连接符 113681"/>
              <p:cNvSpPr>
                <a:spLocks noChangeShapeType="1"/>
              </p:cNvSpPr>
              <p:nvPr/>
            </p:nvSpPr>
            <p:spPr bwMode="auto">
              <a:xfrm flipV="1">
                <a:off x="1032" y="0"/>
                <a:ext cx="0" cy="100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1276" name="组合 16"/>
            <p:cNvGrpSpPr/>
            <p:nvPr/>
          </p:nvGrpSpPr>
          <p:grpSpPr bwMode="auto">
            <a:xfrm>
              <a:off x="614" y="2381"/>
              <a:ext cx="8868" cy="7619"/>
              <a:chOff x="0" y="0"/>
              <a:chExt cx="10000" cy="10000"/>
            </a:xfrm>
          </p:grpSpPr>
          <p:sp>
            <p:nvSpPr>
              <p:cNvPr id="11277" name="文本框 113682"/>
              <p:cNvSpPr txBox="1">
                <a:spLocks noChangeArrowheads="1"/>
              </p:cNvSpPr>
              <p:nvPr/>
            </p:nvSpPr>
            <p:spPr bwMode="auto">
              <a:xfrm>
                <a:off x="3954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CCCC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11278" name="文本框 113683"/>
              <p:cNvSpPr txBox="1">
                <a:spLocks noChangeArrowheads="1"/>
              </p:cNvSpPr>
              <p:nvPr/>
            </p:nvSpPr>
            <p:spPr bwMode="auto">
              <a:xfrm>
                <a:off x="5233" y="0"/>
                <a:ext cx="1048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1</a:t>
                </a:r>
              </a:p>
            </p:txBody>
          </p:sp>
          <p:sp>
            <p:nvSpPr>
              <p:cNvPr id="11279" name="文本框 113684"/>
              <p:cNvSpPr txBox="1">
                <a:spLocks noChangeArrowheads="1"/>
              </p:cNvSpPr>
              <p:nvPr/>
            </p:nvSpPr>
            <p:spPr bwMode="auto">
              <a:xfrm>
                <a:off x="6512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11280" name="文本框 113685"/>
              <p:cNvSpPr txBox="1">
                <a:spLocks noChangeArrowheads="1"/>
              </p:cNvSpPr>
              <p:nvPr/>
            </p:nvSpPr>
            <p:spPr bwMode="auto">
              <a:xfrm>
                <a:off x="7791" y="0"/>
                <a:ext cx="1045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3</a:t>
                </a:r>
              </a:p>
            </p:txBody>
          </p:sp>
          <p:sp>
            <p:nvSpPr>
              <p:cNvPr id="11281" name="文本框 113686"/>
              <p:cNvSpPr txBox="1">
                <a:spLocks noChangeArrowheads="1"/>
              </p:cNvSpPr>
              <p:nvPr/>
            </p:nvSpPr>
            <p:spPr bwMode="auto">
              <a:xfrm>
                <a:off x="8954" y="0"/>
                <a:ext cx="1046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11282" name="文本框 113687"/>
              <p:cNvSpPr txBox="1">
                <a:spLocks noChangeArrowheads="1"/>
              </p:cNvSpPr>
              <p:nvPr/>
            </p:nvSpPr>
            <p:spPr bwMode="auto">
              <a:xfrm>
                <a:off x="2558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-1</a:t>
                </a:r>
              </a:p>
            </p:txBody>
          </p:sp>
          <p:sp>
            <p:nvSpPr>
              <p:cNvPr id="11283" name="文本框 113688"/>
              <p:cNvSpPr txBox="1">
                <a:spLocks noChangeArrowheads="1"/>
              </p:cNvSpPr>
              <p:nvPr/>
            </p:nvSpPr>
            <p:spPr bwMode="auto">
              <a:xfrm>
                <a:off x="1164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CN" altLang="zh-CN" sz="2400" b="1">
                    <a:solidFill>
                      <a:srgbClr val="A50021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-2</a:t>
                </a:r>
              </a:p>
            </p:txBody>
          </p:sp>
          <p:sp>
            <p:nvSpPr>
              <p:cNvPr id="11284" name="文本框 113689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12" cy="1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endParaRPr lang="zh-CN" altLang="zh-CN" sz="2400" b="1">
                  <a:solidFill>
                    <a:srgbClr val="A5002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262" name="文本框 17"/>
          <p:cNvSpPr txBox="1">
            <a:spLocks noChangeArrowheads="1"/>
          </p:cNvSpPr>
          <p:nvPr/>
        </p:nvSpPr>
        <p:spPr bwMode="auto">
          <a:xfrm>
            <a:off x="7634288" y="2767013"/>
            <a:ext cx="4111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1800"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</a:p>
        </p:txBody>
      </p:sp>
      <p:sp>
        <p:nvSpPr>
          <p:cNvPr id="10263" name="文本框1"/>
          <p:cNvSpPr txBox="1">
            <a:spLocks noChangeArrowheads="1"/>
          </p:cNvSpPr>
          <p:nvPr/>
        </p:nvSpPr>
        <p:spPr bwMode="auto">
          <a:xfrm>
            <a:off x="265113" y="4270375"/>
            <a:ext cx="75390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解：小丽一共行走了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写成算式为：</a:t>
            </a:r>
          </a:p>
        </p:txBody>
      </p:sp>
      <p:sp>
        <p:nvSpPr>
          <p:cNvPr id="10264" name="Text Box 14"/>
          <p:cNvSpPr txBox="1">
            <a:spLocks noChangeArrowheads="1"/>
          </p:cNvSpPr>
          <p:nvPr/>
        </p:nvSpPr>
        <p:spPr bwMode="auto">
          <a:xfrm>
            <a:off x="898525" y="4910138"/>
            <a:ext cx="75390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 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（米）</a:t>
            </a:r>
          </a:p>
        </p:txBody>
      </p:sp>
      <p:sp>
        <p:nvSpPr>
          <p:cNvPr id="10265" name="直接连接符 20"/>
          <p:cNvSpPr>
            <a:spLocks noChangeShapeType="1"/>
          </p:cNvSpPr>
          <p:nvPr/>
        </p:nvSpPr>
        <p:spPr bwMode="auto">
          <a:xfrm flipH="1">
            <a:off x="3938588" y="3132138"/>
            <a:ext cx="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0266" name="直接箭头连接符 21"/>
          <p:cNvCxnSpPr>
            <a:cxnSpLocks noChangeShapeType="1"/>
          </p:cNvCxnSpPr>
          <p:nvPr/>
        </p:nvCxnSpPr>
        <p:spPr bwMode="auto">
          <a:xfrm flipH="1">
            <a:off x="2278063" y="3919538"/>
            <a:ext cx="1644650" cy="9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直接连接符 22"/>
          <p:cNvSpPr>
            <a:spLocks noChangeShapeType="1"/>
          </p:cNvSpPr>
          <p:nvPr/>
        </p:nvSpPr>
        <p:spPr bwMode="auto">
          <a:xfrm flipH="1">
            <a:off x="2339975" y="3143250"/>
            <a:ext cx="0" cy="785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0268" name="直接箭头连接符 4"/>
          <p:cNvCxnSpPr>
            <a:cxnSpLocks noChangeShapeType="1"/>
          </p:cNvCxnSpPr>
          <p:nvPr/>
        </p:nvCxnSpPr>
        <p:spPr bwMode="auto">
          <a:xfrm flipV="1">
            <a:off x="2360613" y="3660775"/>
            <a:ext cx="1577975" cy="38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 advAuto="0"/>
      <p:bldP spid="10262" grpId="0" animBg="1" advAuto="0"/>
      <p:bldP spid="10263" grpId="0" animBg="1" advAuto="0"/>
      <p:bldP spid="10264" grpId="0" animBg="1" advAuto="0"/>
      <p:bldP spid="10265" grpId="0" animBg="1"/>
      <p:bldP spid="10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2"/>
          <p:cNvSpPr txBox="1">
            <a:spLocks noChangeArrowheads="1"/>
          </p:cNvSpPr>
          <p:nvPr/>
        </p:nvSpPr>
        <p:spPr bwMode="auto">
          <a:xfrm>
            <a:off x="250825" y="1735138"/>
            <a:ext cx="753903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</a:p>
        </p:txBody>
      </p:sp>
      <p:sp>
        <p:nvSpPr>
          <p:cNvPr id="11266" name="Text Box 14"/>
          <p:cNvSpPr txBox="1">
            <a:spLocks noChangeArrowheads="1"/>
          </p:cNvSpPr>
          <p:nvPr/>
        </p:nvSpPr>
        <p:spPr bwMode="auto">
          <a:xfrm>
            <a:off x="395288" y="1158875"/>
            <a:ext cx="7539037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-2 + (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3) = 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3-2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 + (+2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 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3-2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-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 + (</a:t>
            </a:r>
            <a:r>
              <a:rPr lang="zh-CN" altLang="zh-CN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=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2-2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2292" name="圆角矩形 31"/>
          <p:cNvSpPr>
            <a:spLocks noChangeArrowheads="1"/>
          </p:cNvSpPr>
          <p:nvPr/>
        </p:nvSpPr>
        <p:spPr bwMode="auto">
          <a:xfrm>
            <a:off x="755650" y="692150"/>
            <a:ext cx="965200" cy="4286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800" b="1">
                <a:latin typeface="微软雅黑" panose="020B0503020204020204" pitchFamily="34" charset="-122"/>
                <a:ea typeface="微软雅黑" panose="020B0503020204020204" pitchFamily="34" charset="-122"/>
              </a:rPr>
              <a:t>比一比</a:t>
            </a:r>
          </a:p>
        </p:txBody>
      </p:sp>
      <p:grpSp>
        <p:nvGrpSpPr>
          <p:cNvPr id="2" name="组合 7"/>
          <p:cNvGrpSpPr/>
          <p:nvPr/>
        </p:nvGrpSpPr>
        <p:grpSpPr bwMode="auto">
          <a:xfrm>
            <a:off x="2627313" y="727075"/>
            <a:ext cx="3132137" cy="671513"/>
            <a:chOff x="0" y="0"/>
            <a:chExt cx="10000" cy="10000"/>
          </a:xfrm>
        </p:grpSpPr>
        <p:sp>
          <p:nvSpPr>
            <p:cNvPr id="12302" name="文本框4"/>
            <p:cNvSpPr txBox="1">
              <a:spLocks noChangeArrowheads="1"/>
            </p:cNvSpPr>
            <p:nvPr/>
          </p:nvSpPr>
          <p:spPr bwMode="auto">
            <a:xfrm>
              <a:off x="0" y="0"/>
              <a:ext cx="2869" cy="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加数</a:t>
              </a:r>
            </a:p>
          </p:txBody>
        </p:sp>
        <p:sp>
          <p:nvSpPr>
            <p:cNvPr id="12303" name="Text Box 14"/>
            <p:cNvSpPr txBox="1">
              <a:spLocks noChangeArrowheads="1"/>
            </p:cNvSpPr>
            <p:nvPr/>
          </p:nvSpPr>
          <p:spPr bwMode="auto">
            <a:xfrm>
              <a:off x="2990" y="473"/>
              <a:ext cx="2869" cy="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加数</a:t>
              </a:r>
            </a:p>
          </p:txBody>
        </p:sp>
        <p:sp>
          <p:nvSpPr>
            <p:cNvPr id="12304" name="文本框1"/>
            <p:cNvSpPr txBox="1">
              <a:spLocks noChangeArrowheads="1"/>
            </p:cNvSpPr>
            <p:nvPr/>
          </p:nvSpPr>
          <p:spPr bwMode="auto">
            <a:xfrm>
              <a:off x="7131" y="473"/>
              <a:ext cx="2869" cy="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</a:p>
          </p:txBody>
        </p:sp>
      </p:grpSp>
      <p:sp>
        <p:nvSpPr>
          <p:cNvPr id="11272" name="左大括号 1"/>
          <p:cNvSpPr/>
          <p:nvPr/>
        </p:nvSpPr>
        <p:spPr bwMode="auto">
          <a:xfrm>
            <a:off x="2451100" y="1663700"/>
            <a:ext cx="176213" cy="1655763"/>
          </a:xfrm>
          <a:prstGeom prst="leftBrace">
            <a:avLst>
              <a:gd name="adj1" fmla="val 8091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3" name="文本框 2"/>
          <p:cNvSpPr txBox="1">
            <a:spLocks noChangeArrowheads="1"/>
          </p:cNvSpPr>
          <p:nvPr/>
        </p:nvSpPr>
        <p:spPr bwMode="auto">
          <a:xfrm>
            <a:off x="1763713" y="1735138"/>
            <a:ext cx="59531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加数异号</a:t>
            </a:r>
          </a:p>
        </p:txBody>
      </p:sp>
      <p:sp>
        <p:nvSpPr>
          <p:cNvPr id="11274" name="右大括号 4"/>
          <p:cNvSpPr/>
          <p:nvPr/>
        </p:nvSpPr>
        <p:spPr bwMode="auto">
          <a:xfrm>
            <a:off x="5722938" y="1590675"/>
            <a:ext cx="233362" cy="936625"/>
          </a:xfrm>
          <a:prstGeom prst="rightBrace">
            <a:avLst>
              <a:gd name="adj1" fmla="val 825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5" name="文本框 5"/>
          <p:cNvSpPr txBox="1">
            <a:spLocks noChangeArrowheads="1"/>
          </p:cNvSpPr>
          <p:nvPr/>
        </p:nvSpPr>
        <p:spPr bwMode="auto">
          <a:xfrm>
            <a:off x="6084888" y="1590675"/>
            <a:ext cx="2089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加数的绝对值不相等</a:t>
            </a:r>
          </a:p>
        </p:txBody>
      </p:sp>
      <p:sp>
        <p:nvSpPr>
          <p:cNvPr id="11276" name="文本框 6"/>
          <p:cNvSpPr txBox="1">
            <a:spLocks noChangeArrowheads="1"/>
          </p:cNvSpPr>
          <p:nvPr/>
        </p:nvSpPr>
        <p:spPr bwMode="auto">
          <a:xfrm>
            <a:off x="6013450" y="2887663"/>
            <a:ext cx="259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加数绝对值相等</a:t>
            </a:r>
          </a:p>
        </p:txBody>
      </p:sp>
      <p:sp>
        <p:nvSpPr>
          <p:cNvPr id="11277" name="文本框3"/>
          <p:cNvSpPr txBox="1">
            <a:spLocks noChangeArrowheads="1"/>
          </p:cNvSpPr>
          <p:nvPr/>
        </p:nvSpPr>
        <p:spPr bwMode="auto">
          <a:xfrm>
            <a:off x="611188" y="3390900"/>
            <a:ext cx="7539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你从上面三个式子中发现了什么？</a:t>
            </a:r>
          </a:p>
        </p:txBody>
      </p:sp>
      <p:sp>
        <p:nvSpPr>
          <p:cNvPr id="11278" name="文本框 36"/>
          <p:cNvSpPr txBox="1">
            <a:spLocks noChangeArrowheads="1"/>
          </p:cNvSpPr>
          <p:nvPr/>
        </p:nvSpPr>
        <p:spPr bwMode="auto">
          <a:xfrm>
            <a:off x="755650" y="41513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有理数加法法则二：</a:t>
            </a:r>
          </a:p>
        </p:txBody>
      </p:sp>
      <p:sp>
        <p:nvSpPr>
          <p:cNvPr id="11279" name="文本框 11"/>
          <p:cNvSpPr txBox="1">
            <a:spLocks noChangeArrowheads="1"/>
          </p:cNvSpPr>
          <p:nvPr/>
        </p:nvSpPr>
        <p:spPr bwMode="auto">
          <a:xfrm>
            <a:off x="661988" y="4689475"/>
            <a:ext cx="72024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异号两数相加，绝对值相等时和为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绝对值不相等时，取绝对值较大的加数的符号，并用较大的绝对值减去较小的绝对值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dvAuto="0"/>
      <p:bldP spid="11272" grpId="0" animBg="1" advAuto="0"/>
      <p:bldP spid="11273" grpId="0" animBg="1" advAuto="0"/>
      <p:bldP spid="11274" grpId="0" animBg="1" advAuto="0"/>
      <p:bldP spid="11275" grpId="0" animBg="1" advAuto="0"/>
      <p:bldP spid="11276" grpId="0" animBg="1" advAuto="0"/>
      <p:bldP spid="11277" grpId="0" animBg="1" advAuto="0"/>
      <p:bldP spid="11278" grpId="0" animBg="1" advAuto="0"/>
      <p:bldP spid="11279" grpId="0" animBg="1" advAuto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1860</Words>
  <Application>Microsoft Office PowerPoint</Application>
  <PresentationFormat>自定义</PresentationFormat>
  <Paragraphs>228</Paragraphs>
  <Slides>22</Slides>
  <Notes>22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Calibri</vt:lpstr>
      <vt:lpstr>黑体</vt:lpstr>
      <vt:lpstr>微软雅黑</vt:lpstr>
      <vt:lpstr>Wingdings</vt:lpstr>
      <vt:lpstr>宋体</vt:lpstr>
      <vt:lpstr>Arial</vt:lpstr>
      <vt:lpstr>Times New Roman</vt:lpstr>
      <vt:lpstr>WWW.2PPT.COM
</vt:lpstr>
      <vt:lpstr>unknown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2016-07-15T07:25:00Z</dcterms:created>
  <dcterms:modified xsi:type="dcterms:W3CDTF">2023-01-17T01:41:10Z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E1BFE86283774A98B8A5C1F0322F8083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