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9" r:id="rId2"/>
    <p:sldId id="370" r:id="rId3"/>
    <p:sldId id="461" r:id="rId4"/>
    <p:sldId id="435" r:id="rId5"/>
    <p:sldId id="462" r:id="rId6"/>
    <p:sldId id="463" r:id="rId7"/>
    <p:sldId id="464" r:id="rId8"/>
    <p:sldId id="465" r:id="rId9"/>
    <p:sldId id="466" r:id="rId10"/>
    <p:sldId id="436" r:id="rId11"/>
    <p:sldId id="382" r:id="rId12"/>
    <p:sldId id="467" r:id="rId13"/>
    <p:sldId id="468" r:id="rId14"/>
    <p:sldId id="469" r:id="rId15"/>
    <p:sldId id="470" r:id="rId16"/>
    <p:sldId id="446" r:id="rId17"/>
    <p:sldId id="471" r:id="rId18"/>
    <p:sldId id="451" r:id="rId19"/>
    <p:sldId id="452" r:id="rId20"/>
    <p:sldId id="453" r:id="rId21"/>
    <p:sldId id="482" r:id="rId22"/>
    <p:sldId id="487" r:id="rId23"/>
    <p:sldId id="472" r:id="rId24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3">
          <p15:clr>
            <a:srgbClr val="A4A3A4"/>
          </p15:clr>
        </p15:guide>
        <p15:guide id="2" pos="26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494"/>
    <a:srgbClr val="CC0066"/>
    <a:srgbClr val="0000FF"/>
    <a:srgbClr val="0066FF"/>
    <a:srgbClr val="FF0000"/>
    <a:srgbClr val="008080"/>
    <a:srgbClr val="0066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2" autoAdjust="0"/>
    <p:restoredTop sz="93250" autoAdjust="0"/>
  </p:normalViewPr>
  <p:slideViewPr>
    <p:cSldViewPr>
      <p:cViewPr>
        <p:scale>
          <a:sx n="100" d="100"/>
          <a:sy n="100" d="100"/>
        </p:scale>
        <p:origin x="-336" y="-804"/>
      </p:cViewPr>
      <p:guideLst>
        <p:guide orient="horz" pos="1723"/>
        <p:guide pos="26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image" Target="../media/image4.wmf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页眉占位符 870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87043" name="日期占位符 8704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>
                <a:cs typeface="+mn-ea"/>
              </a:defRPr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87044" name="页脚占位符 8704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endParaRPr lang="en-US" altLang="zh-CN"/>
          </a:p>
        </p:txBody>
      </p:sp>
      <p:sp>
        <p:nvSpPr>
          <p:cNvPr id="87045" name="灯片编号占位符 8704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406B78F-0081-4666-AF8A-9689329DF8F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3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5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7FE8B958-5C5C-49B4-B780-1695BB05B599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lvl="1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lvl="2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lvl="3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lvl="4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lvl="5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8B958-5C5C-49B4-B780-1695BB05B599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765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765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fld id="{F6E4E6D1-9E91-4B11-BFF7-107DBB5DDD38}" type="slidenum">
              <a:rPr lang="zh-CN" altLang="en-US"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95638" cy="12001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1" y="342901"/>
            <a:ext cx="4477941" cy="4052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9563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95638" cy="120015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1" y="342901"/>
            <a:ext cx="4477941" cy="4052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9563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18787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118788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18789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891ED1-E533-4081-AC13-B3DD0FB717F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72766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175510"/>
            <a:ext cx="3526380" cy="53257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1753791"/>
            <a:ext cx="3526380" cy="28394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3" y="1175510"/>
            <a:ext cx="3526381" cy="5325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3" y="1768095"/>
            <a:ext cx="3526381" cy="28251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7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43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46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4.wmf"/><Relationship Id="rId25" Type="http://schemas.openxmlformats.org/officeDocument/2006/relationships/image" Target="../media/image48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4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1.wmf"/><Relationship Id="rId24" Type="http://schemas.openxmlformats.org/officeDocument/2006/relationships/oleObject" Target="../embeddings/oleObject46.bin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23" Type="http://schemas.openxmlformats.org/officeDocument/2006/relationships/image" Target="../media/image47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45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1.bin"/><Relationship Id="rId22" Type="http://schemas.openxmlformats.org/officeDocument/2006/relationships/oleObject" Target="../embeddings/oleObject4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5.e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11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e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0.e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emf"/><Relationship Id="rId5" Type="http://schemas.openxmlformats.org/officeDocument/2006/relationships/image" Target="../media/image4.wmf"/><Relationship Id="rId15" Type="http://schemas.openxmlformats.org/officeDocument/2006/relationships/image" Target="../media/image9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emf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1" y="1635646"/>
            <a:ext cx="9144000" cy="825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36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元二次方程的根与系数的关系</a:t>
            </a:r>
            <a:endParaRPr lang="en-US" altLang="zh-CN" sz="3600" b="1" dirty="0">
              <a:solidFill>
                <a:srgbClr val="CC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9843" y="627534"/>
            <a:ext cx="9124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 一元二次方程</a:t>
            </a:r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0" y="4894660"/>
            <a:ext cx="9144000" cy="248840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7" name="MH_Text_1"/>
          <p:cNvSpPr>
            <a:spLocks noChangeArrowheads="1"/>
          </p:cNvSpPr>
          <p:nvPr/>
        </p:nvSpPr>
        <p:spPr bwMode="auto">
          <a:xfrm>
            <a:off x="723900" y="3076996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248" name="MH_SubTitle_1"/>
          <p:cNvSpPr>
            <a:spLocks noChangeArrowheads="1"/>
          </p:cNvSpPr>
          <p:nvPr/>
        </p:nvSpPr>
        <p:spPr bwMode="auto">
          <a:xfrm>
            <a:off x="722314" y="3280593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10249" name="MH_Other_1"/>
          <p:cNvSpPr>
            <a:spLocks noChangeArrowheads="1"/>
          </p:cNvSpPr>
          <p:nvPr/>
        </p:nvSpPr>
        <p:spPr bwMode="auto">
          <a:xfrm>
            <a:off x="2149476" y="340918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0" name="MH_Text_2"/>
          <p:cNvSpPr>
            <a:spLocks noChangeArrowheads="1"/>
          </p:cNvSpPr>
          <p:nvPr/>
        </p:nvSpPr>
        <p:spPr bwMode="auto">
          <a:xfrm>
            <a:off x="2711450" y="3075806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251" name="MH_SubTitle_2"/>
          <p:cNvSpPr>
            <a:spLocks noChangeArrowheads="1"/>
          </p:cNvSpPr>
          <p:nvPr/>
        </p:nvSpPr>
        <p:spPr bwMode="auto">
          <a:xfrm>
            <a:off x="2711450" y="3280593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0252" name="MH_Other_2"/>
          <p:cNvSpPr>
            <a:spLocks noChangeArrowheads="1"/>
          </p:cNvSpPr>
          <p:nvPr/>
        </p:nvSpPr>
        <p:spPr bwMode="auto">
          <a:xfrm>
            <a:off x="2746376" y="3406799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3" name="MH_Other_3"/>
          <p:cNvSpPr>
            <a:spLocks noChangeArrowheads="1"/>
          </p:cNvSpPr>
          <p:nvPr/>
        </p:nvSpPr>
        <p:spPr bwMode="auto">
          <a:xfrm>
            <a:off x="4179889" y="340918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4" name="MH_Text_3"/>
          <p:cNvSpPr>
            <a:spLocks noChangeArrowheads="1"/>
          </p:cNvSpPr>
          <p:nvPr/>
        </p:nvSpPr>
        <p:spPr bwMode="auto">
          <a:xfrm>
            <a:off x="4719639" y="3075806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255" name="MH_SubTitle_3"/>
          <p:cNvSpPr>
            <a:spLocks noChangeArrowheads="1"/>
          </p:cNvSpPr>
          <p:nvPr/>
        </p:nvSpPr>
        <p:spPr bwMode="auto">
          <a:xfrm>
            <a:off x="4719639" y="3280593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0256" name="MH_Other_4"/>
          <p:cNvSpPr>
            <a:spLocks noChangeArrowheads="1"/>
          </p:cNvSpPr>
          <p:nvPr/>
        </p:nvSpPr>
        <p:spPr bwMode="auto">
          <a:xfrm>
            <a:off x="4776788" y="3406799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7" name="MH_Other_5"/>
          <p:cNvSpPr>
            <a:spLocks noChangeArrowheads="1"/>
          </p:cNvSpPr>
          <p:nvPr/>
        </p:nvSpPr>
        <p:spPr bwMode="auto">
          <a:xfrm>
            <a:off x="6178551" y="340918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8" name="MH_Text_4"/>
          <p:cNvSpPr>
            <a:spLocks noChangeArrowheads="1"/>
          </p:cNvSpPr>
          <p:nvPr/>
        </p:nvSpPr>
        <p:spPr bwMode="auto">
          <a:xfrm>
            <a:off x="6727825" y="3075806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259" name="MH_SubTitle_4"/>
          <p:cNvSpPr>
            <a:spLocks noChangeArrowheads="1"/>
          </p:cNvSpPr>
          <p:nvPr/>
        </p:nvSpPr>
        <p:spPr bwMode="auto">
          <a:xfrm>
            <a:off x="6727826" y="3280593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0260" name="MH_Other_6"/>
          <p:cNvSpPr>
            <a:spLocks noChangeArrowheads="1"/>
          </p:cNvSpPr>
          <p:nvPr/>
        </p:nvSpPr>
        <p:spPr bwMode="auto">
          <a:xfrm>
            <a:off x="6777039" y="3406799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261" name="MH_Other_7"/>
          <p:cNvGrpSpPr/>
          <p:nvPr/>
        </p:nvGrpSpPr>
        <p:grpSpPr bwMode="auto">
          <a:xfrm>
            <a:off x="2085975" y="3373462"/>
            <a:ext cx="890588" cy="200025"/>
            <a:chOff x="0" y="0"/>
            <a:chExt cx="561" cy="169"/>
          </a:xfrm>
        </p:grpSpPr>
        <p:pic>
          <p:nvPicPr>
            <p:cNvPr id="10262" name="MH_Other_7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3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4" name="MH_Other_8"/>
          <p:cNvSpPr>
            <a:spLocks noChangeArrowheads="1"/>
          </p:cNvSpPr>
          <p:nvPr/>
        </p:nvSpPr>
        <p:spPr bwMode="auto">
          <a:xfrm>
            <a:off x="2184401" y="3440137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265" name="MH_Other_9"/>
          <p:cNvGrpSpPr/>
          <p:nvPr/>
        </p:nvGrpSpPr>
        <p:grpSpPr bwMode="auto">
          <a:xfrm>
            <a:off x="4116388" y="3373462"/>
            <a:ext cx="889000" cy="200025"/>
            <a:chOff x="0" y="0"/>
            <a:chExt cx="560" cy="169"/>
          </a:xfrm>
        </p:grpSpPr>
        <p:pic>
          <p:nvPicPr>
            <p:cNvPr id="10266" name="MH_Other_9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7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8" name="MH_Other_10"/>
          <p:cNvSpPr>
            <a:spLocks noChangeArrowheads="1"/>
          </p:cNvSpPr>
          <p:nvPr/>
        </p:nvSpPr>
        <p:spPr bwMode="auto">
          <a:xfrm>
            <a:off x="4214814" y="3440137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10269" name="MH_Other_1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050" y="3373462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0" name="Text Box 31"/>
          <p:cNvSpPr txBox="1">
            <a:spLocks noChangeArrowheads="1"/>
          </p:cNvSpPr>
          <p:nvPr/>
        </p:nvSpPr>
        <p:spPr bwMode="auto">
          <a:xfrm>
            <a:off x="6226176" y="3449662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71" name="MH_Other_12"/>
          <p:cNvSpPr>
            <a:spLocks noChangeArrowheads="1"/>
          </p:cNvSpPr>
          <p:nvPr/>
        </p:nvSpPr>
        <p:spPr bwMode="auto">
          <a:xfrm>
            <a:off x="6213476" y="3440137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-9525" y="422793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6147"/>
          <p:cNvGrpSpPr/>
          <p:nvPr/>
        </p:nvGrpSpPr>
        <p:grpSpPr bwMode="auto">
          <a:xfrm>
            <a:off x="395288" y="465535"/>
            <a:ext cx="6846244" cy="738770"/>
            <a:chOff x="0" y="0"/>
            <a:chExt cx="10783" cy="1550"/>
          </a:xfrm>
        </p:grpSpPr>
        <p:sp>
          <p:nvSpPr>
            <p:cNvPr id="19458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59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0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9461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9905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一元二次方程的根与系数的关系的应用</a:t>
              </a:r>
            </a:p>
          </p:txBody>
        </p:sp>
        <p:sp>
          <p:nvSpPr>
            <p:cNvPr id="19462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9463" name="矩形 125199"/>
          <p:cNvSpPr>
            <a:spLocks noGrp="1" noChangeArrowheads="1"/>
          </p:cNvSpPr>
          <p:nvPr/>
        </p:nvSpPr>
        <p:spPr bwMode="auto">
          <a:xfrm>
            <a:off x="179389" y="1113235"/>
            <a:ext cx="8758237" cy="91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GB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en-GB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GB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GB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利用根与系数的关系，求下列方程的两根之和、两根之积</a:t>
            </a:r>
            <a:r>
              <a:rPr lang="en-GB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GB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（</a:t>
            </a:r>
            <a:r>
              <a:rPr lang="en-GB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GB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GB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GB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GB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+ 7</a:t>
            </a:r>
            <a:r>
              <a:rPr lang="en-GB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GB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+ 6 = 0</a:t>
            </a:r>
            <a:r>
              <a:rPr lang="en-GB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endParaRPr lang="en-GB" altLang="zh-CN" sz="2400" i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5201" name="文本框 125200"/>
          <p:cNvSpPr txBox="1">
            <a:spLocks noChangeArrowheads="1"/>
          </p:cNvSpPr>
          <p:nvPr/>
        </p:nvSpPr>
        <p:spPr bwMode="auto">
          <a:xfrm>
            <a:off x="611189" y="2031207"/>
            <a:ext cx="824388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这里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1 ,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7 ,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6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       Δ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- 4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7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– 4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 = 25 &gt; 0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∴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方程有两个实数根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设方程的两个实数根是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那么</a:t>
            </a:r>
          </a:p>
          <a:p>
            <a:pPr>
              <a:lnSpc>
                <a:spcPct val="150000"/>
              </a:lnSpc>
            </a:pP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-7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6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5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5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5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5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5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8514"/>
          <p:cNvSpPr>
            <a:spLocks noChangeArrowheads="1"/>
          </p:cNvSpPr>
          <p:nvPr/>
        </p:nvSpPr>
        <p:spPr bwMode="auto">
          <a:xfrm>
            <a:off x="684213" y="833438"/>
            <a:ext cx="30572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GB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GB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GB" sz="24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GB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GB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GB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GB" altLang="zh-CN" sz="2400" b="1">
                <a:latin typeface="宋体" panose="02010600030101010101" pitchFamily="2" charset="-122"/>
              </a:rPr>
              <a:t>-</a:t>
            </a:r>
            <a:r>
              <a:rPr lang="en-GB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3</a:t>
            </a:r>
            <a:r>
              <a:rPr lang="en-GB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GB" altLang="zh-CN" sz="2400" b="1">
                <a:latin typeface="宋体" panose="02010600030101010101" pitchFamily="2" charset="-122"/>
              </a:rPr>
              <a:t>- </a:t>
            </a:r>
            <a:r>
              <a:rPr lang="en-GB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 = 0</a:t>
            </a:r>
            <a:r>
              <a:rPr lang="en-GB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516" name="文本框 8515"/>
          <p:cNvSpPr txBox="1">
            <a:spLocks noChangeArrowheads="1"/>
          </p:cNvSpPr>
          <p:nvPr/>
        </p:nvSpPr>
        <p:spPr bwMode="auto">
          <a:xfrm>
            <a:off x="395289" y="1372791"/>
            <a:ext cx="8243887" cy="367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这里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 2 ,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b="1">
                <a:latin typeface="宋体" panose="02010600030101010101" pitchFamily="2" charset="-122"/>
              </a:rPr>
              <a:t>-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3 ,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b="1">
                <a:latin typeface="宋体" panose="02010600030101010101" pitchFamily="2" charset="-122"/>
              </a:rPr>
              <a:t>-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80000"/>
              </a:lnSpc>
            </a:pP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        Δ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-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-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3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）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– 4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2) = 25 &gt; 0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8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 ∴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方程有两个实数根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设方程的两个实数根是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那么</a:t>
            </a:r>
          </a:p>
          <a:p>
            <a:pPr>
              <a:lnSpc>
                <a:spcPct val="250000"/>
              </a:lnSpc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       , 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 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>
              <a:solidFill>
                <a:srgbClr val="FF0000"/>
              </a:solidFill>
            </a:endParaRPr>
          </a:p>
        </p:txBody>
      </p:sp>
      <p:graphicFrame>
        <p:nvGraphicFramePr>
          <p:cNvPr id="8517" name="对象 8516"/>
          <p:cNvGraphicFramePr>
            <a:graphicFrameLocks noChangeAspect="1"/>
          </p:cNvGraphicFramePr>
          <p:nvPr/>
        </p:nvGraphicFramePr>
        <p:xfrm>
          <a:off x="3001964" y="3511154"/>
          <a:ext cx="339725" cy="658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r:id="rId3" imgW="203200" imgH="520700" progId="Equation.3">
                  <p:embed/>
                </p:oleObj>
              </mc:Choice>
              <mc:Fallback>
                <p:oleObj r:id="rId3" imgW="203200" imgH="520700" progId="Equation.3">
                  <p:embed/>
                  <p:pic>
                    <p:nvPicPr>
                      <p:cNvPr id="0" name="对象 85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4" y="3511154"/>
                        <a:ext cx="339725" cy="6584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6">
                                            <p:txEl>
                                              <p:charRg st="3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516">
                                            <p:txEl>
                                              <p:charRg st="30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6">
                                            <p:txEl>
                                              <p:charRg st="87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516">
                                            <p:txEl>
                                              <p:charRg st="87" end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6">
                                            <p:txEl>
                                              <p:charRg st="107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516">
                                            <p:txEl>
                                              <p:charRg st="107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6">
                                            <p:txEl>
                                              <p:charRg st="138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516">
                                            <p:txEl>
                                              <p:charRg st="138" end="1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Line 48"/>
          <p:cNvSpPr>
            <a:spLocks noChangeShapeType="1"/>
          </p:cNvSpPr>
          <p:nvPr/>
        </p:nvSpPr>
        <p:spPr bwMode="auto">
          <a:xfrm>
            <a:off x="4859338" y="5139929"/>
            <a:ext cx="428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6" name="Line 121"/>
          <p:cNvSpPr>
            <a:spLocks noChangeShapeType="1"/>
          </p:cNvSpPr>
          <p:nvPr/>
        </p:nvSpPr>
        <p:spPr bwMode="auto">
          <a:xfrm>
            <a:off x="0" y="51435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3" name="Text Box 2"/>
          <p:cNvSpPr txBox="1"/>
          <p:nvPr/>
        </p:nvSpPr>
        <p:spPr>
          <a:xfrm>
            <a:off x="395289" y="573882"/>
            <a:ext cx="8893175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例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zh-CN" altLang="en-US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已知方程</a:t>
            </a: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5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400" b="1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kx</a:t>
            </a: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-6=0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的一个根是</a:t>
            </a: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，求它的另一个根及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k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的值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 </a:t>
            </a:r>
            <a:endParaRPr lang="en-US" altLang="zh-CN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67" name="Text Box 3"/>
          <p:cNvSpPr txBox="1">
            <a:spLocks noChangeArrowheads="1"/>
          </p:cNvSpPr>
          <p:nvPr/>
        </p:nvSpPr>
        <p:spPr bwMode="auto">
          <a:xfrm>
            <a:off x="539751" y="920353"/>
            <a:ext cx="807464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解：设方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程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-6=0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的两个根分别是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，其中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所以：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·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即：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由于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2+         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得：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=-7.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答：方程的另一个根是   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=-7.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5368" name="Object 6"/>
          <p:cNvGraphicFramePr/>
          <p:nvPr/>
        </p:nvGraphicFramePr>
        <p:xfrm>
          <a:off x="3995738" y="2247900"/>
          <a:ext cx="430212" cy="416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r:id="rId3" imgW="305435" imgH="394970" progId="Equation.DSMT4">
                  <p:embed/>
                </p:oleObj>
              </mc:Choice>
              <mc:Fallback>
                <p:oleObj r:id="rId3" imgW="305435" imgH="394970" progId="Equation.DSMT4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247900"/>
                        <a:ext cx="430212" cy="416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7"/>
          <p:cNvGraphicFramePr/>
          <p:nvPr/>
        </p:nvGraphicFramePr>
        <p:xfrm>
          <a:off x="2266951" y="1732360"/>
          <a:ext cx="500063" cy="527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3" r:id="rId5" imgW="280035" imgH="394970" progId="Equation.DSMT4">
                  <p:embed/>
                </p:oleObj>
              </mc:Choice>
              <mc:Fallback>
                <p:oleObj r:id="rId5" imgW="280035" imgH="394970" progId="Equation.DSMT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1" y="1732360"/>
                        <a:ext cx="500063" cy="527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8"/>
          <p:cNvGraphicFramePr/>
          <p:nvPr/>
        </p:nvGraphicFramePr>
        <p:xfrm>
          <a:off x="3030538" y="2151460"/>
          <a:ext cx="6350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4" r:id="rId7" imgW="356870" imgH="394970" progId="Equation.DSMT4">
                  <p:embed/>
                </p:oleObj>
              </mc:Choice>
              <mc:Fallback>
                <p:oleObj r:id="rId7" imgW="356870" imgH="394970" progId="Equation.DSMT4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538" y="2151460"/>
                        <a:ext cx="6350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9"/>
          <p:cNvGraphicFramePr/>
          <p:nvPr/>
        </p:nvGraphicFramePr>
        <p:xfrm>
          <a:off x="3751263" y="2907506"/>
          <a:ext cx="430212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r:id="rId9" imgW="241935" imgH="394970" progId="Equation.DSMT4">
                  <p:embed/>
                </p:oleObj>
              </mc:Choice>
              <mc:Fallback>
                <p:oleObj r:id="rId9" imgW="241935" imgH="394970" progId="Equation.DSMT4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263" y="2907506"/>
                        <a:ext cx="430212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0"/>
          <p:cNvGraphicFramePr/>
          <p:nvPr/>
        </p:nvGraphicFramePr>
        <p:xfrm>
          <a:off x="3670300" y="1285875"/>
          <a:ext cx="649288" cy="629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6" r:id="rId11" imgW="305435" imgH="394970" progId="Equation.DSMT4">
                  <p:embed/>
                </p:oleObj>
              </mc:Choice>
              <mc:Fallback>
                <p:oleObj r:id="rId11" imgW="305435" imgH="394970" progId="Equation.DSMT4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1285875"/>
                        <a:ext cx="649288" cy="629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5"/>
          <p:cNvSpPr txBox="1">
            <a:spLocks noChangeArrowheads="1"/>
          </p:cNvSpPr>
          <p:nvPr/>
        </p:nvSpPr>
        <p:spPr bwMode="auto">
          <a:xfrm>
            <a:off x="3276600" y="4558904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800">
              <a:latin typeface="宋体" panose="02010600030101010101" pitchFamily="2" charset="-122"/>
            </a:endParaRPr>
          </a:p>
        </p:txBody>
      </p:sp>
      <p:sp>
        <p:nvSpPr>
          <p:cNvPr id="22530" name="TextBox 6"/>
          <p:cNvSpPr txBox="1">
            <a:spLocks noChangeArrowheads="1"/>
          </p:cNvSpPr>
          <p:nvPr/>
        </p:nvSpPr>
        <p:spPr bwMode="auto">
          <a:xfrm>
            <a:off x="323851" y="519112"/>
            <a:ext cx="79930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已知方程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-18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的一个根是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，求它的另一个根及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的值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68313" y="1329928"/>
            <a:ext cx="823334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解：设方程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-18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的两个根分别是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，其中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所以：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+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即：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=5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由于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=1×5=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得：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=15.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答：方程的另一个根是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=15.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6389" name="Object 6"/>
          <p:cNvGraphicFramePr/>
          <p:nvPr/>
        </p:nvGraphicFramePr>
        <p:xfrm>
          <a:off x="3348038" y="2513410"/>
          <a:ext cx="487362" cy="598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r:id="rId3" imgW="241935" imgH="394970" progId="Equation.DSMT4">
                  <p:embed/>
                </p:oleObj>
              </mc:Choice>
              <mc:Fallback>
                <p:oleObj r:id="rId3" imgW="241935" imgH="394970" progId="Equation.DSMT4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513410"/>
                        <a:ext cx="487362" cy="598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/>
          <p:nvPr/>
        </p:nvSpPr>
        <p:spPr>
          <a:xfrm>
            <a:off x="395289" y="411957"/>
            <a:ext cx="8497887" cy="646331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例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</a:t>
            </a:r>
            <a:r>
              <a:rPr lang="zh-CN" altLang="en-US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不解方程，求方程</a:t>
            </a: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400" b="1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+3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-1=0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的两根的平方和、倒数和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3324" name="Object 12"/>
          <p:cNvGraphicFramePr/>
          <p:nvPr/>
        </p:nvGraphicFramePr>
        <p:xfrm>
          <a:off x="985839" y="1297782"/>
          <a:ext cx="3735387" cy="603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r:id="rId3" imgW="1625600" imgH="393700" progId="Equation.DSMT4">
                  <p:embed/>
                </p:oleObj>
              </mc:Choice>
              <mc:Fallback>
                <p:oleObj r:id="rId3" imgW="1625600" imgH="393700" progId="Equation.DSMT4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9" y="1297782"/>
                        <a:ext cx="3735387" cy="6036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TextBox 13"/>
          <p:cNvSpPr txBox="1">
            <a:spLocks noChangeArrowheads="1"/>
          </p:cNvSpPr>
          <p:nvPr/>
        </p:nvSpPr>
        <p:spPr bwMode="auto">
          <a:xfrm>
            <a:off x="468314" y="951310"/>
            <a:ext cx="5109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解：根据根与系数的关系可知：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</a:p>
        </p:txBody>
      </p:sp>
      <p:graphicFrame>
        <p:nvGraphicFramePr>
          <p:cNvPr id="4" name="Object 12"/>
          <p:cNvGraphicFramePr/>
          <p:nvPr/>
        </p:nvGraphicFramePr>
        <p:xfrm>
          <a:off x="803275" y="1901429"/>
          <a:ext cx="4668838" cy="427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r:id="rId5" imgW="2032000" imgH="279400" progId="Equation.DSMT4">
                  <p:embed/>
                </p:oleObj>
              </mc:Choice>
              <mc:Fallback>
                <p:oleObj r:id="rId5" imgW="2032000" imgH="279400" progId="Equation.DSMT4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1901429"/>
                        <a:ext cx="4668838" cy="427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2"/>
          <p:cNvGraphicFramePr/>
          <p:nvPr/>
        </p:nvGraphicFramePr>
        <p:xfrm>
          <a:off x="1081088" y="2428875"/>
          <a:ext cx="41132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r:id="rId7" imgW="1790700" imgH="279400" progId="Equation.DSMT4">
                  <p:embed/>
                </p:oleObj>
              </mc:Choice>
              <mc:Fallback>
                <p:oleObj r:id="rId7" imgW="1790700" imgH="279400" progId="Equation.DSMT4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2428875"/>
                        <a:ext cx="41132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/>
          <p:cNvGraphicFramePr/>
          <p:nvPr/>
        </p:nvGraphicFramePr>
        <p:xfrm>
          <a:off x="2376489" y="2943225"/>
          <a:ext cx="379412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r:id="rId9" imgW="1651000" imgH="457200" progId="Equation.DSMT4">
                  <p:embed/>
                </p:oleObj>
              </mc:Choice>
              <mc:Fallback>
                <p:oleObj r:id="rId9" imgW="1651000" imgH="457200" progId="Equation.DSMT4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9" y="2943225"/>
                        <a:ext cx="3794125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/>
          <p:cNvGraphicFramePr/>
          <p:nvPr/>
        </p:nvGraphicFramePr>
        <p:xfrm>
          <a:off x="803276" y="3835003"/>
          <a:ext cx="5864225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r:id="rId11" imgW="2552700" imgH="444500" progId="Equation.DSMT4">
                  <p:embed/>
                </p:oleObj>
              </mc:Choice>
              <mc:Fallback>
                <p:oleObj r:id="rId11" imgW="2552700" imgH="444500" progId="Equation.DSMT4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6" y="3835003"/>
                        <a:ext cx="5864225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7"/>
          <p:cNvSpPr txBox="1">
            <a:spLocks noChangeArrowheads="1"/>
          </p:cNvSpPr>
          <p:nvPr/>
        </p:nvSpPr>
        <p:spPr bwMode="auto">
          <a:xfrm>
            <a:off x="708026" y="411956"/>
            <a:ext cx="548419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设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为方程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-4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+1=0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的两个根，则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b="1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, (2)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b="1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,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(3)                          </a:t>
            </a:r>
            <a:r>
              <a:rPr lang="en-US" altLang="zh-CN" sz="2400" b="1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(4)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</a:t>
            </a:r>
            <a:r>
              <a:rPr lang="en-US" altLang="zh-CN" sz="2400" b="1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578" name="Line 48"/>
          <p:cNvSpPr>
            <a:spLocks noChangeShapeType="1"/>
          </p:cNvSpPr>
          <p:nvPr/>
        </p:nvSpPr>
        <p:spPr bwMode="auto">
          <a:xfrm>
            <a:off x="4859338" y="5139929"/>
            <a:ext cx="428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79" name="Line 121"/>
          <p:cNvSpPr>
            <a:spLocks noChangeShapeType="1"/>
          </p:cNvSpPr>
          <p:nvPr/>
        </p:nvSpPr>
        <p:spPr bwMode="auto">
          <a:xfrm>
            <a:off x="0" y="51435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482850" y="1168004"/>
            <a:ext cx="577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716463" y="1113235"/>
            <a:ext cx="412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275013" y="1707357"/>
            <a:ext cx="908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263900" y="2171701"/>
            <a:ext cx="109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graphicFrame>
        <p:nvGraphicFramePr>
          <p:cNvPr id="24584" name="Object 11"/>
          <p:cNvGraphicFramePr>
            <a:graphicFrameLocks noChangeAspect="1"/>
          </p:cNvGraphicFramePr>
          <p:nvPr/>
        </p:nvGraphicFramePr>
        <p:xfrm>
          <a:off x="1258889" y="2193132"/>
          <a:ext cx="1944687" cy="431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r:id="rId3" imgW="776605" imgH="229235" progId="Equation.3">
                  <p:embed/>
                </p:oleObj>
              </mc:Choice>
              <mc:Fallback>
                <p:oleObj r:id="rId3" imgW="776605" imgH="22923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9" y="2193132"/>
                        <a:ext cx="1944687" cy="431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14"/>
          <p:cNvGraphicFramePr>
            <a:graphicFrameLocks noChangeAspect="1"/>
          </p:cNvGraphicFramePr>
          <p:nvPr/>
        </p:nvGraphicFramePr>
        <p:xfrm>
          <a:off x="1258889" y="1707356"/>
          <a:ext cx="17287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r:id="rId5" imgW="623570" imgH="229235" progId="Equation.DSMT4">
                  <p:embed/>
                </p:oleObj>
              </mc:Choice>
              <mc:Fallback>
                <p:oleObj r:id="rId5" imgW="623570" imgH="22923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9" y="1707356"/>
                        <a:ext cx="172878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本框 158745"/>
          <p:cNvSpPr txBox="1">
            <a:spLocks noChangeArrowheads="1"/>
          </p:cNvSpPr>
          <p:nvPr/>
        </p:nvSpPr>
        <p:spPr bwMode="auto">
          <a:xfrm>
            <a:off x="250825" y="254615"/>
            <a:ext cx="86042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设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是方程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-2(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- 1)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的两个实数根，且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的值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8748" name="文本框 158747"/>
          <p:cNvSpPr txBox="1">
            <a:spLocks noChangeArrowheads="1"/>
          </p:cNvSpPr>
          <p:nvPr/>
        </p:nvSpPr>
        <p:spPr bwMode="auto">
          <a:xfrm>
            <a:off x="323851" y="1347614"/>
            <a:ext cx="8569325" cy="3900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由方程有两个实数根，得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Δ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4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（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 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1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）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≥ 0    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 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+ 4 ≥ 0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由根与系数的关系得  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2(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 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 , 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 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∴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(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2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4(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 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+ 4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由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4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得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8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+ 4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lvl="1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解得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0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,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4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.</a:t>
            </a:r>
          </a:p>
          <a:p>
            <a:pPr lvl="1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经检验，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4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不合题意，舍去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58751" name="对象 158750"/>
          <p:cNvGraphicFramePr>
            <a:graphicFrameLocks noChangeAspect="1"/>
          </p:cNvGraphicFramePr>
          <p:nvPr/>
        </p:nvGraphicFramePr>
        <p:xfrm>
          <a:off x="7451726" y="1870473"/>
          <a:ext cx="1368425" cy="625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r:id="rId3" imgW="673100" imgH="520700" progId="Equation.3">
                  <p:embed/>
                </p:oleObj>
              </mc:Choice>
              <mc:Fallback>
                <p:oleObj r:id="rId3" imgW="673100" imgH="520700" progId="Equation.3">
                  <p:embed/>
                  <p:pic>
                    <p:nvPicPr>
                      <p:cNvPr id="0" name="对象 1587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6" y="1870473"/>
                        <a:ext cx="1368425" cy="6250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8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58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5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58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8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8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8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58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50826" y="411957"/>
            <a:ext cx="4524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总结</a:t>
            </a: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常见的求值</a:t>
            </a:r>
            <a:r>
              <a:rPr lang="en-US" altLang="zh-CN" sz="2400">
                <a:solidFill>
                  <a:srgbClr val="FF0000"/>
                </a:solidFill>
                <a:ea typeface="黑体" panose="02010609060101010101" pitchFamily="49" charset="-122"/>
              </a:rPr>
              <a:t>:</a:t>
            </a:r>
            <a:endParaRPr lang="zh-CN" altLang="zh-CN" sz="24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graphicFrame>
        <p:nvGraphicFramePr>
          <p:cNvPr id="3" name="Object 1"/>
          <p:cNvGraphicFramePr>
            <a:graphicFrameLocks noChangeAspect="1"/>
          </p:cNvGraphicFramePr>
          <p:nvPr/>
        </p:nvGraphicFramePr>
        <p:xfrm>
          <a:off x="442913" y="752475"/>
          <a:ext cx="17780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1" r:id="rId4" imgW="712470" imgH="432435" progId="Equation.DSMT4">
                  <p:embed/>
                </p:oleObj>
              </mc:Choice>
              <mc:Fallback>
                <p:oleObj r:id="rId4" imgW="712470" imgH="43243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752475"/>
                        <a:ext cx="17780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314575" y="746523"/>
          <a:ext cx="1219200" cy="77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2" r:id="rId6" imgW="509270" imgH="433070" progId="Equation.DSMT4">
                  <p:embed/>
                </p:oleObj>
              </mc:Choice>
              <mc:Fallback>
                <p:oleObj r:id="rId6" imgW="509270" imgH="43307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746523"/>
                        <a:ext cx="1219200" cy="777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23850" y="2571750"/>
          <a:ext cx="3467100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3" r:id="rId8" imgW="1120140" imgH="229235" progId="Equation.DSMT4">
                  <p:embed/>
                </p:oleObj>
              </mc:Choice>
              <mc:Fallback>
                <p:oleObj r:id="rId8" imgW="1120140" imgH="22923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571750"/>
                        <a:ext cx="3467100" cy="377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757613" y="2499122"/>
          <a:ext cx="37655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4" r:id="rId10" imgW="1144905" imgH="229235" progId="Equation.DSMT4">
                  <p:embed/>
                </p:oleObj>
              </mc:Choice>
              <mc:Fallback>
                <p:oleObj r:id="rId10" imgW="1144905" imgH="22923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613" y="2499122"/>
                        <a:ext cx="376555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41313" y="1665685"/>
          <a:ext cx="1663700" cy="865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5" r:id="rId12" imgW="623570" imgH="432435" progId="Equation.DSMT4">
                  <p:embed/>
                </p:oleObj>
              </mc:Choice>
              <mc:Fallback>
                <p:oleObj r:id="rId12" imgW="623570" imgH="43243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1665685"/>
                        <a:ext cx="1663700" cy="865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2027238" y="1653779"/>
          <a:ext cx="1541462" cy="867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6" r:id="rId14" imgW="610870" imgH="458470" progId="Equation.DSMT4">
                  <p:embed/>
                </p:oleObj>
              </mc:Choice>
              <mc:Fallback>
                <p:oleObj r:id="rId14" imgW="610870" imgH="45847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1653779"/>
                        <a:ext cx="1541462" cy="867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3598863" y="1707356"/>
          <a:ext cx="3003550" cy="820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7" r:id="rId16" imgW="1259205" imgH="457835" progId="Equation.DSMT4">
                  <p:embed/>
                </p:oleObj>
              </mc:Choice>
              <mc:Fallback>
                <p:oleObj r:id="rId16" imgW="1259205" imgH="45783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3" y="1707356"/>
                        <a:ext cx="3003550" cy="820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323851" y="3112294"/>
          <a:ext cx="229711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8" r:id="rId18" imgW="724535" imgH="254635" progId="Equation.DSMT4">
                  <p:embed/>
                </p:oleObj>
              </mc:Choice>
              <mc:Fallback>
                <p:oleObj r:id="rId18" imgW="724535" imgH="25463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1" y="3112294"/>
                        <a:ext cx="229711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2598738" y="3175397"/>
          <a:ext cx="1879600" cy="413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9" r:id="rId20" imgW="725170" imgH="292735" progId="Equation.DSMT4">
                  <p:embed/>
                </p:oleObj>
              </mc:Choice>
              <mc:Fallback>
                <p:oleObj r:id="rId20" imgW="725170" imgH="29273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3175397"/>
                        <a:ext cx="1879600" cy="4131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4694239" y="3155156"/>
          <a:ext cx="3640137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0" r:id="rId22" imgW="1322705" imgH="292735" progId="Equation.DSMT4">
                  <p:embed/>
                </p:oleObj>
              </mc:Choice>
              <mc:Fallback>
                <p:oleObj r:id="rId22" imgW="1322705" imgH="29273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4239" y="3155156"/>
                        <a:ext cx="3640137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3"/>
          <p:cNvGraphicFramePr/>
          <p:nvPr/>
        </p:nvGraphicFramePr>
        <p:xfrm>
          <a:off x="3563938" y="897732"/>
          <a:ext cx="4335462" cy="432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1" r:id="rId24" imgW="1815465" imgH="241300" progId="Equation.DSMT4">
                  <p:embed/>
                </p:oleObj>
              </mc:Choice>
              <mc:Fallback>
                <p:oleObj r:id="rId24" imgW="1815465" imgH="241300" progId="Equation.DSMT4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897732"/>
                        <a:ext cx="4335462" cy="4321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Text Box 2"/>
          <p:cNvSpPr txBox="1">
            <a:spLocks noChangeArrowheads="1"/>
          </p:cNvSpPr>
          <p:nvPr/>
        </p:nvSpPr>
        <p:spPr bwMode="auto">
          <a:xfrm>
            <a:off x="446089" y="3733800"/>
            <a:ext cx="78708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求与方程的根有关的代数式的值时</a:t>
            </a:r>
            <a:r>
              <a:rPr lang="zh-CN" altLang="zh-CN" sz="240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一般先将所求的代数式化成含两根之和</a:t>
            </a:r>
            <a:r>
              <a:rPr lang="zh-CN" altLang="zh-CN" sz="240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两根之积的形式</a:t>
            </a:r>
            <a:r>
              <a:rPr lang="zh-CN" altLang="zh-CN" sz="240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再整体代入</a:t>
            </a:r>
            <a:r>
              <a:rPr lang="zh-CN" altLang="zh-CN" sz="240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3" name="组合 38"/>
          <p:cNvGrpSpPr/>
          <p:nvPr/>
        </p:nvGrpSpPr>
        <p:grpSpPr bwMode="auto">
          <a:xfrm>
            <a:off x="395288" y="3759994"/>
            <a:ext cx="697627" cy="486966"/>
            <a:chOff x="579589" y="5301208"/>
            <a:chExt cx="698343" cy="648072"/>
          </a:xfrm>
        </p:grpSpPr>
        <p:grpSp>
          <p:nvGrpSpPr>
            <p:cNvPr id="26639" name="组合 35"/>
            <p:cNvGrpSpPr/>
            <p:nvPr/>
          </p:nvGrpSpPr>
          <p:grpSpPr bwMode="auto">
            <a:xfrm>
              <a:off x="611560" y="5301208"/>
              <a:ext cx="648072" cy="648072"/>
              <a:chOff x="467544" y="5318792"/>
              <a:chExt cx="648072" cy="648072"/>
            </a:xfrm>
          </p:grpSpPr>
          <p:sp>
            <p:nvSpPr>
              <p:cNvPr id="26640" name="椭圆 56"/>
              <p:cNvSpPr>
                <a:spLocks noChangeArrowheads="1"/>
              </p:cNvSpPr>
              <p:nvPr/>
            </p:nvSpPr>
            <p:spPr bwMode="auto">
              <a:xfrm>
                <a:off x="467544" y="531879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41" name="椭圆 57"/>
              <p:cNvSpPr>
                <a:spLocks noChangeArrowheads="1"/>
              </p:cNvSpPr>
              <p:nvPr/>
            </p:nvSpPr>
            <p:spPr bwMode="auto">
              <a:xfrm>
                <a:off x="539552" y="5318792"/>
                <a:ext cx="504056" cy="504056"/>
              </a:xfrm>
              <a:prstGeom prst="ellipse">
                <a:avLst/>
              </a:prstGeom>
              <a:solidFill>
                <a:srgbClr val="0070C0">
                  <a:alpha val="6313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6642" name="TextBox 16"/>
            <p:cNvSpPr txBox="1">
              <a:spLocks noChangeArrowheads="1"/>
            </p:cNvSpPr>
            <p:nvPr/>
          </p:nvSpPr>
          <p:spPr bwMode="auto">
            <a:xfrm>
              <a:off x="579589" y="5364589"/>
              <a:ext cx="698343" cy="532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归纳</a:t>
              </a:r>
              <a:endParaRPr lang="en-US" altLang="zh-CN" sz="2000" b="1">
                <a:solidFill>
                  <a:srgbClr val="FFFFE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180230"/>
          <p:cNvSpPr>
            <a:spLocks noChangeArrowheads="1"/>
          </p:cNvSpPr>
          <p:nvPr/>
        </p:nvSpPr>
        <p:spPr bwMode="auto">
          <a:xfrm>
            <a:off x="468313" y="45083"/>
            <a:ext cx="860425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不解方程，求方程两根的和与两根的积：</a:t>
            </a:r>
          </a:p>
          <a:p>
            <a:pPr eaLnBrk="0" hangingPunct="0">
              <a:lnSpc>
                <a:spcPct val="18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+ 3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b="1" dirty="0">
                <a:latin typeface="宋体" panose="02010600030101010101" pitchFamily="2" charset="-122"/>
              </a:rPr>
              <a:t>-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1= 0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latin typeface="宋体" panose="02010600030101010101" pitchFamily="2" charset="-122"/>
              </a:rPr>
              <a:t>-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4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+ 1 = 0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0235" name="文本框 180234"/>
          <p:cNvSpPr txBox="1">
            <a:spLocks noChangeArrowheads="1"/>
          </p:cNvSpPr>
          <p:nvPr/>
        </p:nvSpPr>
        <p:spPr bwMode="auto">
          <a:xfrm>
            <a:off x="576264" y="1297782"/>
            <a:ext cx="8567737" cy="38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这里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1 ,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3 ,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b="1" dirty="0">
                <a:latin typeface="宋体" panose="02010600030101010101" pitchFamily="2" charset="-122"/>
              </a:rPr>
              <a:t>-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ea typeface="黑体" panose="02010609060101010101" pitchFamily="49" charset="-122"/>
              </a:rPr>
              <a:t>      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Δ</a:t>
            </a:r>
            <a:r>
              <a:rPr lang="zh-CN" altLang="en-US" sz="2000" b="1" dirty="0">
                <a:solidFill>
                  <a:srgbClr val="FF0000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-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3</a:t>
            </a:r>
            <a:r>
              <a:rPr lang="en-US" altLang="zh-CN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b="1" dirty="0">
                <a:solidFill>
                  <a:srgbClr val="FF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-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b="1" dirty="0">
                <a:solidFill>
                  <a:srgbClr val="FF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-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  = 13 &gt; 0 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有实数根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设方程的两个实数根是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那么</a:t>
            </a:r>
          </a:p>
          <a:p>
            <a:pPr>
              <a:lnSpc>
                <a:spcPct val="150000"/>
              </a:lnSpc>
            </a:pP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x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b="1" dirty="0">
                <a:solidFill>
                  <a:srgbClr val="FF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-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3   , 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b="1" dirty="0">
                <a:solidFill>
                  <a:srgbClr val="FF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-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8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(2)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这里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 ,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000" b="1" dirty="0">
                <a:latin typeface="宋体" panose="02010600030101010101" pitchFamily="2" charset="-122"/>
              </a:rPr>
              <a:t>-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4 ,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1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ea typeface="黑体" panose="02010609060101010101" pitchFamily="49" charset="-122"/>
              </a:rPr>
              <a:t>       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Δ</a:t>
            </a:r>
            <a:r>
              <a:rPr lang="zh-CN" altLang="en-US" sz="2000" b="1" dirty="0">
                <a:solidFill>
                  <a:srgbClr val="FF0000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( </a:t>
            </a:r>
            <a:r>
              <a:rPr lang="en-US" altLang="zh-CN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4 )</a:t>
            </a:r>
            <a:r>
              <a:rPr lang="en-US" altLang="zh-CN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b="1" dirty="0">
                <a:solidFill>
                  <a:srgbClr val="FF0000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-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 =  8 &gt; 0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有实数根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设方程的两个实数根是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那么</a:t>
            </a:r>
          </a:p>
          <a:p>
            <a:pPr>
              <a:lnSpc>
                <a:spcPct val="150000"/>
              </a:lnSpc>
            </a:pP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x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2  , 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     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80239" name="对象 180238"/>
          <p:cNvGraphicFramePr>
            <a:graphicFrameLocks noChangeAspect="1"/>
          </p:cNvGraphicFramePr>
          <p:nvPr/>
        </p:nvGraphicFramePr>
        <p:xfrm>
          <a:off x="4067944" y="4518421"/>
          <a:ext cx="411162" cy="625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r:id="rId3" imgW="203200" imgH="520700" progId="Equation.3">
                  <p:embed/>
                </p:oleObj>
              </mc:Choice>
              <mc:Fallback>
                <p:oleObj r:id="rId3" imgW="203200" imgH="520700" progId="Equation.3">
                  <p:embed/>
                  <p:pic>
                    <p:nvPicPr>
                      <p:cNvPr id="0" name="对象 180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4518421"/>
                        <a:ext cx="411162" cy="625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矩形 80"/>
          <p:cNvSpPr>
            <a:spLocks noChangeArrowheads="1"/>
          </p:cNvSpPr>
          <p:nvPr/>
        </p:nvSpPr>
        <p:spPr bwMode="auto">
          <a:xfrm>
            <a:off x="122238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0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0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0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0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80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80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0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80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8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181253"/>
          <p:cNvSpPr>
            <a:spLocks noChangeArrowheads="1"/>
          </p:cNvSpPr>
          <p:nvPr/>
        </p:nvSpPr>
        <p:spPr bwMode="auto">
          <a:xfrm>
            <a:off x="37020" y="565963"/>
            <a:ext cx="91069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66675"/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已知方程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-19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的一个根是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，求它的另一个根及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的值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1271" name="矩形 181270"/>
          <p:cNvSpPr>
            <a:spLocks noChangeArrowheads="1"/>
          </p:cNvSpPr>
          <p:nvPr/>
        </p:nvSpPr>
        <p:spPr bwMode="auto">
          <a:xfrm>
            <a:off x="23813" y="1293502"/>
            <a:ext cx="7740650" cy="2792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将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代入方程中：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-19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0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解得      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 16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indent="26670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设另一个根为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则：</a:t>
            </a:r>
          </a:p>
          <a:p>
            <a:pPr indent="26670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∴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</a:p>
        </p:txBody>
      </p:sp>
      <p:graphicFrame>
        <p:nvGraphicFramePr>
          <p:cNvPr id="181272" name="对象 181271"/>
          <p:cNvGraphicFramePr>
            <a:graphicFrameLocks noChangeAspect="1"/>
          </p:cNvGraphicFramePr>
          <p:nvPr/>
        </p:nvGraphicFramePr>
        <p:xfrm>
          <a:off x="4030663" y="3025379"/>
          <a:ext cx="1371600" cy="625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r:id="rId3" imgW="508635" imgH="393700" progId="Equation.3">
                  <p:embed/>
                </p:oleObj>
              </mc:Choice>
              <mc:Fallback>
                <p:oleObj r:id="rId3" imgW="508635" imgH="393700" progId="Equation.3">
                  <p:embed/>
                  <p:pic>
                    <p:nvPicPr>
                      <p:cNvPr id="0" name="对象 181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0663" y="3025379"/>
                        <a:ext cx="1371600" cy="6250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73" name="对象 181272"/>
          <p:cNvGraphicFramePr>
            <a:graphicFrameLocks noChangeAspect="1"/>
          </p:cNvGraphicFramePr>
          <p:nvPr/>
        </p:nvGraphicFramePr>
        <p:xfrm>
          <a:off x="1841501" y="3567112"/>
          <a:ext cx="652463" cy="625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r:id="rId5" imgW="241300" imgH="393700" progId="Equation.3">
                  <p:embed/>
                </p:oleObj>
              </mc:Choice>
              <mc:Fallback>
                <p:oleObj r:id="rId5" imgW="241300" imgH="393700" progId="Equation.3">
                  <p:embed/>
                  <p:pic>
                    <p:nvPicPr>
                      <p:cNvPr id="0" name="对象 1812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1" y="3567112"/>
                        <a:ext cx="652463" cy="625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8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8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76855" y="1707654"/>
            <a:ext cx="8964612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algn="just">
              <a:lnSpc>
                <a:spcPct val="19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掌握一元二次方程的根与系数的关系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  <a:p>
            <a:pPr indent="200025" algn="just">
              <a:lnSpc>
                <a:spcPct val="19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会利用根与系数的关系解决有关的问题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</a:p>
        </p:txBody>
      </p:sp>
      <p:sp>
        <p:nvSpPr>
          <p:cNvPr id="11266" name="矩形 4119"/>
          <p:cNvSpPr>
            <a:spLocks noChangeArrowheads="1"/>
          </p:cNvSpPr>
          <p:nvPr/>
        </p:nvSpPr>
        <p:spPr bwMode="auto">
          <a:xfrm>
            <a:off x="3851275" y="1168004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183299"/>
          <p:cNvSpPr>
            <a:spLocks noChangeArrowheads="1"/>
          </p:cNvSpPr>
          <p:nvPr/>
        </p:nvSpPr>
        <p:spPr bwMode="auto">
          <a:xfrm>
            <a:off x="165101" y="185470"/>
            <a:ext cx="88931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设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是方程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+ 4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– 3 = 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的两个根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利用根系数之间的关系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求下列各式的值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(1) 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 dirty="0">
                <a:latin typeface="Times New Roman" panose="02020603050405020304" pitchFamily="18" charset="0"/>
              </a:rPr>
              <a:t>1 </a:t>
            </a:r>
            <a:r>
              <a:rPr lang="en-US" altLang="zh-CN" sz="2400" b="1" dirty="0">
                <a:latin typeface="Times New Roman" panose="02020603050405020304" pitchFamily="18" charset="0"/>
              </a:rPr>
              <a:t>+ 1)(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 dirty="0">
                <a:latin typeface="Times New Roman" panose="02020603050405020304" pitchFamily="18" charset="0"/>
              </a:rPr>
              <a:t>2 </a:t>
            </a:r>
            <a:r>
              <a:rPr lang="en-US" altLang="zh-CN" sz="2400" b="1" dirty="0">
                <a:latin typeface="Times New Roman" panose="02020603050405020304" pitchFamily="18" charset="0"/>
              </a:rPr>
              <a:t>+ 1)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;            (2)</a:t>
            </a:r>
          </a:p>
        </p:txBody>
      </p:sp>
      <p:graphicFrame>
        <p:nvGraphicFramePr>
          <p:cNvPr id="30722" name="对象 183300"/>
          <p:cNvGraphicFramePr/>
          <p:nvPr/>
        </p:nvGraphicFramePr>
        <p:xfrm>
          <a:off x="5526089" y="1168004"/>
          <a:ext cx="1260475" cy="683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r:id="rId3" imgW="596900" imgH="431800" progId="Equation.3">
                  <p:embed/>
                </p:oleObj>
              </mc:Choice>
              <mc:Fallback>
                <p:oleObj r:id="rId3" imgW="596900" imgH="431800" progId="Equation.3">
                  <p:embed/>
                  <p:pic>
                    <p:nvPicPr>
                      <p:cNvPr id="0" name="对象 18330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9" y="1168004"/>
                        <a:ext cx="1260475" cy="683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02" name="矩形 183301"/>
          <p:cNvSpPr>
            <a:spLocks noChangeArrowheads="1"/>
          </p:cNvSpPr>
          <p:nvPr/>
        </p:nvSpPr>
        <p:spPr bwMode="auto">
          <a:xfrm>
            <a:off x="207963" y="1815703"/>
            <a:ext cx="860425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根据根与系数的关系得：</a:t>
            </a:r>
          </a:p>
          <a:p>
            <a:pPr>
              <a:lnSpc>
                <a:spcPct val="150000"/>
              </a:lnSpc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+ 1)(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+ 1) =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+ 1=</a:t>
            </a:r>
          </a:p>
          <a:p>
            <a:pPr>
              <a:lnSpc>
                <a:spcPct val="3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83303" name="对象 183302"/>
          <p:cNvGraphicFramePr/>
          <p:nvPr/>
        </p:nvGraphicFramePr>
        <p:xfrm>
          <a:off x="2444750" y="2409825"/>
          <a:ext cx="45339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r:id="rId5" imgW="2159000" imgH="393700" progId="Equation.3">
                  <p:embed/>
                </p:oleObj>
              </mc:Choice>
              <mc:Fallback>
                <p:oleObj r:id="rId5" imgW="2159000" imgH="393700" progId="Equation.3">
                  <p:embed/>
                  <p:pic>
                    <p:nvPicPr>
                      <p:cNvPr id="0" name="对象 18330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2409825"/>
                        <a:ext cx="45339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4" name="对象 183303"/>
          <p:cNvGraphicFramePr/>
          <p:nvPr/>
        </p:nvGraphicFramePr>
        <p:xfrm>
          <a:off x="5903913" y="3112294"/>
          <a:ext cx="23495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r:id="rId7" imgW="1194435" imgH="393700" progId="Equation.3">
                  <p:embed/>
                </p:oleObj>
              </mc:Choice>
              <mc:Fallback>
                <p:oleObj r:id="rId7" imgW="1194435" imgH="393700" progId="Equation.3">
                  <p:embed/>
                  <p:pic>
                    <p:nvPicPr>
                      <p:cNvPr id="0" name="对象 18330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913" y="3112294"/>
                        <a:ext cx="23495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5" name="对象 183304"/>
          <p:cNvGraphicFramePr/>
          <p:nvPr/>
        </p:nvGraphicFramePr>
        <p:xfrm>
          <a:off x="1305719" y="4400550"/>
          <a:ext cx="640873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r:id="rId9" imgW="4051300" imgH="622300" progId="Equation.3">
                  <p:embed/>
                </p:oleObj>
              </mc:Choice>
              <mc:Fallback>
                <p:oleObj r:id="rId9" imgW="4051300" imgH="622300" progId="Equation.3">
                  <p:embed/>
                  <p:pic>
                    <p:nvPicPr>
                      <p:cNvPr id="0" name="对象 183304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719" y="4400550"/>
                        <a:ext cx="6408737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3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3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83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3"/>
          <p:cNvSpPr txBox="1">
            <a:spLocks noChangeArrowheads="1"/>
          </p:cNvSpPr>
          <p:nvPr/>
        </p:nvSpPr>
        <p:spPr bwMode="auto">
          <a:xfrm>
            <a:off x="393701" y="1054894"/>
            <a:ext cx="76514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Times New Roman" panose="02020603050405020304" pitchFamily="18" charset="0"/>
              </a:rPr>
              <a:t>4. 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当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为何值时，方程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2x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-kx+1=0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的两根差为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90563" y="1672829"/>
            <a:ext cx="6301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解：设方程两根分别为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,x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(x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&gt;x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，则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-x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=1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87489" y="3153966"/>
            <a:ext cx="43084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∵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(x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-x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=(x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+x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-4x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=1</a:t>
            </a:r>
            <a:endParaRPr lang="en-US" altLang="zh-CN" sz="2800" baseline="-25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8" name="圆角矩形 31"/>
          <p:cNvSpPr>
            <a:spLocks noChangeArrowheads="1"/>
          </p:cNvSpPr>
          <p:nvPr/>
        </p:nvSpPr>
        <p:spPr bwMode="auto">
          <a:xfrm>
            <a:off x="393700" y="569119"/>
            <a:ext cx="12255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拓展提升</a:t>
            </a:r>
            <a:endParaRPr lang="en-US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87488" y="2183606"/>
            <a:ext cx="3262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由根与系数的关系，得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1750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882775" y="2595562"/>
          <a:ext cx="1123950" cy="434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3" r:id="rId3" imgW="762000" imgH="393700" progId="Equation.KSEE3">
                  <p:embed/>
                </p:oleObj>
              </mc:Choice>
              <mc:Fallback>
                <p:oleObj r:id="rId3" imgW="762000" imgH="3937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2595562"/>
                        <a:ext cx="1123950" cy="434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622675" y="2595562"/>
          <a:ext cx="1085850" cy="434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4" r:id="rId5" imgW="736600" imgH="393700" progId="Equation.KSEE3">
                  <p:embed/>
                </p:oleObj>
              </mc:Choice>
              <mc:Fallback>
                <p:oleObj r:id="rId5" imgW="736600" imgH="3937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2595562"/>
                        <a:ext cx="1085850" cy="434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420939" y="3661173"/>
          <a:ext cx="1724025" cy="520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5" r:id="rId7" imgW="1168400" imgH="469900" progId="Equation.KSEE3">
                  <p:embed/>
                </p:oleObj>
              </mc:Choice>
              <mc:Fallback>
                <p:oleObj r:id="rId7" imgW="1168400" imgH="4699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39" y="3661173"/>
                        <a:ext cx="1724025" cy="5203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882775" y="4301728"/>
          <a:ext cx="10858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6" r:id="rId9" imgW="736600" imgH="469900" progId="Equation.KSEE3">
                  <p:embed/>
                </p:oleObj>
              </mc:Choice>
              <mc:Fallback>
                <p:oleObj r:id="rId9" imgW="736600" imgH="469900" progId="Equation.KSEE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4301728"/>
                        <a:ext cx="108585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609975" y="4435078"/>
          <a:ext cx="11430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7" r:id="rId11" imgW="774065" imgH="228600" progId="Equation.KSEE3">
                  <p:embed/>
                </p:oleObj>
              </mc:Choice>
              <mc:Fallback>
                <p:oleObj r:id="rId11" imgW="774065" imgH="228600" progId="Equation.KSEE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4435078"/>
                        <a:ext cx="114300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内容占位符 2"/>
          <p:cNvSpPr>
            <a:spLocks noGrp="1" noChangeArrowheads="1"/>
          </p:cNvSpPr>
          <p:nvPr>
            <p:ph idx="1"/>
          </p:nvPr>
        </p:nvSpPr>
        <p:spPr bwMode="auto">
          <a:xfrm>
            <a:off x="385763" y="408385"/>
            <a:ext cx="8229600" cy="115609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已知关于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的一元二次方程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-2mx+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0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-2=0</a:t>
            </a:r>
          </a:p>
          <a:p>
            <a:pPr>
              <a:buFontTx/>
              <a:buNone/>
            </a:pPr>
            <a:r>
              <a:rPr lang="en-US" altLang="zh-CN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）若方程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有实数根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求实数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的取值范围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buFontTx/>
              <a:buNone/>
            </a:pP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（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）若方程两根</a:t>
            </a:r>
            <a:r>
              <a:rPr lang="en-US" altLang="zh-CN" sz="20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-25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en-US" sz="2000" baseline="-25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aseline="-25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满足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∣x</a:t>
            </a:r>
            <a:r>
              <a:rPr lang="en-US" altLang="zh-CN" sz="2000" baseline="-25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-x</a:t>
            </a:r>
            <a:r>
              <a:rPr lang="en-US" altLang="zh-CN" sz="2000" baseline="-25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∣=</a:t>
            </a:r>
            <a:r>
              <a:rPr lang="en-US" altLang="zh-CN" sz="20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求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的值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90563" y="1672829"/>
            <a:ext cx="3005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解：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方程有实数根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065213" y="2015729"/>
          <a:ext cx="3511550" cy="1487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3" r:id="rId3" imgW="1663700" imgH="939800" progId="Equation.KSEE3">
                  <p:embed/>
                </p:oleObj>
              </mc:Choice>
              <mc:Fallback>
                <p:oleObj r:id="rId3" imgW="1663700" imgH="9398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2015729"/>
                        <a:ext cx="3511550" cy="1487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65214" y="3662363"/>
            <a:ext cx="34496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∴m的取值范围为m＞0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172075" y="1672829"/>
            <a:ext cx="3227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(2)∵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方程有实数根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en-US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graphicFrame>
        <p:nvGraphicFramePr>
          <p:cNvPr id="32774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502150" y="2524125"/>
          <a:ext cx="139700" cy="9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4" r:id="rId5" imgW="139700" imgH="127000" progId="Equation.KSEE3">
                  <p:embed/>
                </p:oleObj>
              </mc:Choice>
              <mc:Fallback>
                <p:oleObj r:id="rId5" imgW="139700" imgH="1270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2524125"/>
                        <a:ext cx="139700" cy="9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651500" y="2103835"/>
          <a:ext cx="3035300" cy="515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5" r:id="rId7" imgW="1739900" imgH="393700" progId="Equation.KSEE3">
                  <p:embed/>
                </p:oleObj>
              </mc:Choice>
              <mc:Fallback>
                <p:oleObj r:id="rId7" imgW="1739900" imgH="393700" progId="Equation.KSEE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103835"/>
                        <a:ext cx="3035300" cy="515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299075" y="2588419"/>
            <a:ext cx="3740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∵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(x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-x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=(x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+x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-4x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=1</a:t>
            </a:r>
            <a:endParaRPr lang="en-US" altLang="zh-CN" sz="2400" baseline="-25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651501" y="2931319"/>
          <a:ext cx="24368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6" r:id="rId9" imgW="1257300" imgH="393700" progId="Equation.KSEE3">
                  <p:embed/>
                </p:oleObj>
              </mc:Choice>
              <mc:Fallback>
                <p:oleObj r:id="rId9" imgW="1257300" imgH="393700" progId="Equation.KSEE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1" y="2931319"/>
                        <a:ext cx="24368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651500" y="3502819"/>
            <a:ext cx="254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解得m=8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651500" y="3845719"/>
            <a:ext cx="254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经检验m=8是原方程的解．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4" grpId="0"/>
      <p:bldP spid="5" grpId="0"/>
      <p:bldP spid="17413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15366" name="TextBox 2"/>
          <p:cNvSpPr txBox="1">
            <a:spLocks noChangeArrowheads="1"/>
          </p:cNvSpPr>
          <p:nvPr/>
        </p:nvSpPr>
        <p:spPr bwMode="auto">
          <a:xfrm>
            <a:off x="179389" y="1516857"/>
            <a:ext cx="2339102" cy="830997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根与系数的关系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defRPr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（韦达定理）</a:t>
            </a:r>
          </a:p>
        </p:txBody>
      </p:sp>
      <p:sp>
        <p:nvSpPr>
          <p:cNvPr id="15367" name="TextBox 3"/>
          <p:cNvSpPr txBox="1">
            <a:spLocks noChangeArrowheads="1"/>
          </p:cNvSpPr>
          <p:nvPr/>
        </p:nvSpPr>
        <p:spPr bwMode="auto">
          <a:xfrm>
            <a:off x="2843214" y="573882"/>
            <a:ext cx="1107996" cy="461665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内  容</a:t>
            </a:r>
          </a:p>
        </p:txBody>
      </p:sp>
      <p:sp>
        <p:nvSpPr>
          <p:cNvPr id="15368" name="矩形 4"/>
          <p:cNvSpPr>
            <a:spLocks noChangeArrowheads="1"/>
          </p:cNvSpPr>
          <p:nvPr/>
        </p:nvSpPr>
        <p:spPr bwMode="auto">
          <a:xfrm>
            <a:off x="4356100" y="411956"/>
            <a:ext cx="4572000" cy="923330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如果方程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px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的两根是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那么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-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,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·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9" name="矩形 12"/>
          <p:cNvSpPr>
            <a:spLocks noChangeArrowheads="1"/>
          </p:cNvSpPr>
          <p:nvPr/>
        </p:nvSpPr>
        <p:spPr bwMode="auto">
          <a:xfrm>
            <a:off x="4356100" y="1383507"/>
            <a:ext cx="4679950" cy="1477328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如果一元二次方程</a:t>
            </a:r>
            <a:r>
              <a:rPr lang="zh-CN" altLang="en-US" sz="20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ax</a:t>
            </a:r>
            <a:r>
              <a:rPr lang="en-US" altLang="zh-CN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bx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=0(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≠0)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的两个根分别是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，那么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2916239" y="2625328"/>
            <a:ext cx="1107996" cy="461665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应  用</a:t>
            </a:r>
          </a:p>
        </p:txBody>
      </p:sp>
      <p:sp>
        <p:nvSpPr>
          <p:cNvPr id="15371" name="矩形 10"/>
          <p:cNvSpPr>
            <a:spLocks noChangeArrowheads="1"/>
          </p:cNvSpPr>
          <p:nvPr/>
        </p:nvSpPr>
        <p:spPr bwMode="auto">
          <a:xfrm>
            <a:off x="4500563" y="2571750"/>
            <a:ext cx="1223962" cy="553998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常见变形</a:t>
            </a:r>
          </a:p>
        </p:txBody>
      </p:sp>
      <p:graphicFrame>
        <p:nvGraphicFramePr>
          <p:cNvPr id="15362" name="Object 13"/>
          <p:cNvGraphicFramePr/>
          <p:nvPr/>
        </p:nvGraphicFramePr>
        <p:xfrm>
          <a:off x="4572000" y="3165872"/>
          <a:ext cx="3971925" cy="432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8" r:id="rId3" imgW="1663065" imgH="241300" progId="Equation.DSMT4">
                  <p:embed/>
                </p:oleObj>
              </mc:Choice>
              <mc:Fallback>
                <p:oleObj r:id="rId3" imgW="1663065" imgH="241300" progId="Equation.DSMT4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65872"/>
                        <a:ext cx="3971925" cy="432197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8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/>
          <p:nvPr/>
        </p:nvGraphicFramePr>
        <p:xfrm>
          <a:off x="4575176" y="3705226"/>
          <a:ext cx="4183063" cy="432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9" r:id="rId5" imgW="1751965" imgH="241300" progId="Equation.DSMT4">
                  <p:embed/>
                </p:oleObj>
              </mc:Choice>
              <mc:Fallback>
                <p:oleObj r:id="rId5" imgW="1751965" imgH="241300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176" y="3705226"/>
                        <a:ext cx="4183063" cy="432197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8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572000" y="4192191"/>
          <a:ext cx="26352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0" r:id="rId7" imgW="1056005" imgH="432435" progId="Equation.DSMT4">
                  <p:embed/>
                </p:oleObj>
              </mc:Choice>
              <mc:Fallback>
                <p:oleObj r:id="rId7" imgW="1056005" imgH="43243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192191"/>
                        <a:ext cx="2635250" cy="6477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8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左大括号 14"/>
          <p:cNvSpPr/>
          <p:nvPr/>
        </p:nvSpPr>
        <p:spPr bwMode="auto">
          <a:xfrm>
            <a:off x="2700339" y="789385"/>
            <a:ext cx="71437" cy="2052638"/>
          </a:xfrm>
          <a:prstGeom prst="leftBrace">
            <a:avLst>
              <a:gd name="adj1" fmla="val 6208"/>
              <a:gd name="adj2" fmla="val 50000"/>
            </a:avLst>
          </a:prstGeom>
          <a:solidFill>
            <a:schemeClr val="accent1"/>
          </a:solidFill>
          <a:ln w="25400">
            <a:solidFill>
              <a:srgbClr val="0070C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73" name="右箭头 15"/>
          <p:cNvSpPr>
            <a:spLocks noChangeArrowheads="1"/>
          </p:cNvSpPr>
          <p:nvPr/>
        </p:nvSpPr>
        <p:spPr bwMode="auto">
          <a:xfrm>
            <a:off x="4067175" y="627460"/>
            <a:ext cx="217488" cy="2166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4" name="右箭头 16"/>
          <p:cNvSpPr>
            <a:spLocks noChangeArrowheads="1"/>
          </p:cNvSpPr>
          <p:nvPr/>
        </p:nvSpPr>
        <p:spPr bwMode="auto">
          <a:xfrm>
            <a:off x="4140200" y="2680097"/>
            <a:ext cx="215900" cy="21550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5" name="下箭头 17"/>
          <p:cNvSpPr>
            <a:spLocks noChangeArrowheads="1"/>
          </p:cNvSpPr>
          <p:nvPr/>
        </p:nvSpPr>
        <p:spPr bwMode="auto">
          <a:xfrm>
            <a:off x="5076825" y="2950369"/>
            <a:ext cx="215900" cy="215504"/>
          </a:xfrm>
          <a:prstGeom prst="downArrow">
            <a:avLst>
              <a:gd name="adj1" fmla="val 50000"/>
              <a:gd name="adj2" fmla="val 49834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6" name="下箭头 18"/>
          <p:cNvSpPr>
            <a:spLocks noChangeArrowheads="1"/>
          </p:cNvSpPr>
          <p:nvPr/>
        </p:nvSpPr>
        <p:spPr bwMode="auto">
          <a:xfrm>
            <a:off x="6300788" y="1153716"/>
            <a:ext cx="215900" cy="216694"/>
          </a:xfrm>
          <a:prstGeom prst="downArrow">
            <a:avLst>
              <a:gd name="adj1" fmla="val 50000"/>
              <a:gd name="adj2" fmla="val 50109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" name="Object 27"/>
          <p:cNvGraphicFramePr>
            <a:graphicFrameLocks noChangeAspect="1"/>
          </p:cNvGraphicFramePr>
          <p:nvPr/>
        </p:nvGraphicFramePr>
        <p:xfrm>
          <a:off x="4658519" y="2188368"/>
          <a:ext cx="1268412" cy="436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1" r:id="rId9" imgW="801370" imgH="394335" progId="Equation.DSMT4">
                  <p:embed/>
                </p:oleObj>
              </mc:Choice>
              <mc:Fallback>
                <p:oleObj r:id="rId9" imgW="801370" imgH="394335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8519" y="2188368"/>
                        <a:ext cx="1268412" cy="436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8"/>
          <p:cNvGraphicFramePr>
            <a:graphicFrameLocks noChangeAspect="1"/>
          </p:cNvGraphicFramePr>
          <p:nvPr/>
        </p:nvGraphicFramePr>
        <p:xfrm>
          <a:off x="6408738" y="2250876"/>
          <a:ext cx="1158875" cy="536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2" r:id="rId11" imgW="610235" imgH="394335" progId="Equation.DSMT4">
                  <p:embed/>
                </p:oleObj>
              </mc:Choice>
              <mc:Fallback>
                <p:oleObj r:id="rId11" imgW="610235" imgH="394335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738" y="2250876"/>
                        <a:ext cx="1158875" cy="536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ldLvl="0" animBg="1"/>
      <p:bldP spid="15367" grpId="0" bldLvl="0" animBg="1"/>
      <p:bldP spid="15368" grpId="0" bldLvl="0" animBg="1"/>
      <p:bldP spid="15369" grpId="0" bldLvl="0" animBg="1"/>
      <p:bldP spid="15370" grpId="0" bldLvl="0" animBg="1"/>
      <p:bldP spid="15371" grpId="0" bldLvl="0" animBg="1"/>
      <p:bldP spid="15372" grpId="0" bldLvl="0" animBg="1"/>
      <p:bldP spid="15373" grpId="0" bldLvl="0" animBg="1"/>
      <p:bldP spid="15374" grpId="0" bldLvl="0" animBg="1"/>
      <p:bldP spid="15375" grpId="0" bldLvl="0" animBg="1"/>
      <p:bldP spid="1537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12290" name="圆角矩形 31"/>
          <p:cNvSpPr>
            <a:spLocks noChangeArrowheads="1"/>
          </p:cNvSpPr>
          <p:nvPr/>
        </p:nvSpPr>
        <p:spPr bwMode="auto">
          <a:xfrm>
            <a:off x="428625" y="465535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  <a:endParaRPr lang="zh-CN" altLang="en-US" b="1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3851" y="1006079"/>
            <a:ext cx="50321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一元二次方程的求根公式是什么？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59413" y="898923"/>
          <a:ext cx="3014662" cy="559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r:id="rId3" imgW="2056765" imgH="444500" progId="Equation.DSMT4">
                  <p:embed/>
                </p:oleObj>
              </mc:Choice>
              <mc:Fallback>
                <p:oleObj r:id="rId3" imgW="2056765" imgH="444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9413" y="898923"/>
                        <a:ext cx="3014662" cy="5595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428624" y="4487169"/>
            <a:ext cx="775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想一想：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方程的两根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与系数</a:t>
            </a:r>
            <a:r>
              <a:rPr lang="en-US" altLang="zh-CN" sz="2400" b="1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a,b,c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还有其它关系吗？</a:t>
            </a:r>
          </a:p>
        </p:txBody>
      </p:sp>
      <p:sp>
        <p:nvSpPr>
          <p:cNvPr id="2" name="Rectangle 3"/>
          <p:cNvSpPr>
            <a:spLocks noGrp="1" noChangeArrowheads="1"/>
          </p:cNvSpPr>
          <p:nvPr/>
        </p:nvSpPr>
        <p:spPr bwMode="auto">
          <a:xfrm>
            <a:off x="323850" y="1458517"/>
            <a:ext cx="8597900" cy="64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如何用判别式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- 4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来判断一元二次方程根的情况？</a:t>
            </a:r>
          </a:p>
        </p:txBody>
      </p:sp>
      <p:sp>
        <p:nvSpPr>
          <p:cNvPr id="22623" name="矩形 22622"/>
          <p:cNvSpPr>
            <a:spLocks noChangeArrowheads="1"/>
          </p:cNvSpPr>
          <p:nvPr/>
        </p:nvSpPr>
        <p:spPr bwMode="auto">
          <a:xfrm>
            <a:off x="1217614" y="2055019"/>
            <a:ext cx="6480175" cy="2003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GB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对一元二次方程： 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ax</a:t>
            </a:r>
            <a:r>
              <a:rPr lang="en-US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2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+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bx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+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c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=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0(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a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≠0)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 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- 4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 0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方程有两个不相等的实数根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- 4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=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方程有两个相等的实数根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隶书" panose="020105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- 4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 0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方程无实数根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5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组合 6147"/>
          <p:cNvGrpSpPr/>
          <p:nvPr/>
        </p:nvGrpSpPr>
        <p:grpSpPr bwMode="auto">
          <a:xfrm>
            <a:off x="395288" y="465535"/>
            <a:ext cx="6487469" cy="738770"/>
            <a:chOff x="0" y="0"/>
            <a:chExt cx="10218" cy="1550"/>
          </a:xfrm>
        </p:grpSpPr>
        <p:sp>
          <p:nvSpPr>
            <p:cNvPr id="13314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5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3317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9340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探究一元二次方程的根与系数的关系</a:t>
              </a:r>
            </a:p>
          </p:txBody>
        </p:sp>
        <p:sp>
          <p:nvSpPr>
            <p:cNvPr id="13318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3319" name="矩形 123971"/>
          <p:cNvSpPr>
            <a:spLocks noGrp="1"/>
          </p:cNvSpPr>
          <p:nvPr/>
        </p:nvSpPr>
        <p:spPr>
          <a:xfrm>
            <a:off x="250825" y="1113235"/>
            <a:ext cx="8686800" cy="485775"/>
          </a:xfrm>
          <a:prstGeom prst="rect">
            <a:avLst/>
          </a:prstGeom>
          <a:noFill/>
          <a:ln w="12700">
            <a:noFill/>
          </a:ln>
        </p:spPr>
        <p:txBody>
          <a:bodyPr/>
          <a:lstStyle/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算一算</a:t>
            </a:r>
            <a:r>
              <a:rPr lang="zh-CN" altLang="en-US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解下列方程并完成填空：</a:t>
            </a:r>
            <a:endParaRPr lang="en-GB" altLang="zh-CN" sz="2400" b="1" i="1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24045" name="内容占位符 124044"/>
          <p:cNvGraphicFramePr>
            <a:graphicFrameLocks noGrp="1"/>
          </p:cNvGraphicFramePr>
          <p:nvPr>
            <p:ph sz="half" idx="1"/>
          </p:nvPr>
        </p:nvGraphicFramePr>
        <p:xfrm>
          <a:off x="368301" y="1631156"/>
          <a:ext cx="8424863" cy="2018176"/>
        </p:xfrm>
        <a:graphic>
          <a:graphicData uri="http://schemas.openxmlformats.org/drawingml/2006/table">
            <a:tbl>
              <a:tblPr/>
              <a:tblGrid>
                <a:gridCol w="2506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4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883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900" dirty="0">
                          <a:ea typeface="黑体" panose="02010609060101010101" pitchFamily="49" charset="-122"/>
                        </a:rPr>
                        <a:t>方程</a:t>
                      </a:r>
                    </a:p>
                  </a:txBody>
                  <a:tcPr marT="35102" marB="3510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900" b="1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lang="en-US" altLang="zh-CN" sz="1900" b="1" baseline="-250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T="35102" marB="351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900" b="1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lang="en-US" altLang="zh-CN" sz="1900" b="1" baseline="-250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T="35102" marB="351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900" b="1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lang="en-US" altLang="zh-CN" sz="1900" b="1" baseline="-250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 </a:t>
                      </a:r>
                      <a:r>
                        <a:rPr lang="en-US" altLang="zh-CN" sz="1900" b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 </a:t>
                      </a:r>
                      <a:r>
                        <a:rPr lang="en-US" altLang="zh-CN" sz="1900" b="1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lang="en-US" altLang="zh-CN" sz="1900" b="1" baseline="-250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T="35102" marB="351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900" b="1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lang="en-US" altLang="zh-CN" sz="1900" b="1" baseline="-250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 </a:t>
                      </a:r>
                      <a:r>
                        <a:rPr lang="en-US" altLang="zh-CN" sz="1900" b="1">
                          <a:latin typeface="Times New Roman" panose="02020603050405020304" pitchFamily="18" charset="0"/>
                        </a:rPr>
                        <a:t>· </a:t>
                      </a:r>
                      <a:r>
                        <a:rPr lang="en-US" altLang="zh-CN" sz="1900" b="1" i="1">
                          <a:latin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1900" b="1" baseline="-25000">
                          <a:latin typeface="Times New Roman" panose="02020603050405020304" pitchFamily="18" charset="0"/>
                        </a:rPr>
                        <a:t>2</a:t>
                      </a:r>
                      <a:endParaRPr lang="zh-CN" altLang="en-US" sz="1900" b="1" baseline="-25000" dirty="0">
                        <a:latin typeface="Times New Roman" panose="02020603050405020304" pitchFamily="18" charset="0"/>
                      </a:endParaRPr>
                    </a:p>
                  </a:txBody>
                  <a:tcPr marT="35102" marB="351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83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900" b="1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lang="en-US" altLang="zh-CN" sz="1900" b="1" baseline="300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 </a:t>
                      </a:r>
                      <a:r>
                        <a:rPr lang="en-US" altLang="zh-CN" sz="1900" b="1">
                          <a:latin typeface="宋体" panose="02010600030101010101" pitchFamily="2" charset="-122"/>
                        </a:rPr>
                        <a:t>-</a:t>
                      </a:r>
                      <a:r>
                        <a:rPr lang="en-US" altLang="zh-CN" sz="1900" b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2</a:t>
                      </a:r>
                      <a:r>
                        <a:rPr lang="en-US" altLang="zh-CN" sz="1900" b="1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 </a:t>
                      </a:r>
                      <a:r>
                        <a:rPr lang="en-US" altLang="zh-CN" sz="1900" b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+ 1 = 0</a:t>
                      </a:r>
                    </a:p>
                  </a:txBody>
                  <a:tcPr marT="35102" marB="3510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9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5102" marB="351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9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5102" marB="351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9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5102" marB="351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9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5102" marB="351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83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en-US" altLang="zh-CN" sz="1900">
                        <a:ea typeface="黑体" panose="02010609060101010101" pitchFamily="49" charset="-122"/>
                      </a:endParaRPr>
                    </a:p>
                  </a:txBody>
                  <a:tcPr marT="35102" marB="3510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900" dirty="0">
                        <a:ea typeface="黑体" panose="02010609060101010101" pitchFamily="49" charset="-122"/>
                      </a:endParaRPr>
                    </a:p>
                  </a:txBody>
                  <a:tcPr marT="35102" marB="351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900" dirty="0">
                        <a:ea typeface="黑体" panose="02010609060101010101" pitchFamily="49" charset="-122"/>
                      </a:endParaRPr>
                    </a:p>
                  </a:txBody>
                  <a:tcPr marT="35102" marB="351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900" dirty="0">
                        <a:ea typeface="黑体" panose="02010609060101010101" pitchFamily="49" charset="-122"/>
                      </a:endParaRPr>
                    </a:p>
                  </a:txBody>
                  <a:tcPr marT="35102" marB="351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900" dirty="0">
                        <a:ea typeface="黑体" panose="02010609060101010101" pitchFamily="49" charset="-122"/>
                      </a:endParaRPr>
                    </a:p>
                  </a:txBody>
                  <a:tcPr marT="35102" marB="351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83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900" b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en-US" altLang="zh-CN" sz="1900" b="1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lang="en-US" altLang="zh-CN" sz="1900" b="1" baseline="300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 </a:t>
                      </a:r>
                      <a:r>
                        <a:rPr lang="en-US" altLang="zh-CN" sz="1900" b="1">
                          <a:latin typeface="宋体" panose="02010600030101010101" pitchFamily="2" charset="-122"/>
                        </a:rPr>
                        <a:t>-</a:t>
                      </a:r>
                      <a:r>
                        <a:rPr lang="en-US" altLang="zh-CN" sz="1900" b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3</a:t>
                      </a:r>
                      <a:r>
                        <a:rPr lang="en-US" altLang="zh-CN" sz="1900" b="1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 </a:t>
                      </a:r>
                      <a:r>
                        <a:rPr lang="en-US" altLang="zh-CN" sz="1900" b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+ 1 = 0</a:t>
                      </a:r>
                    </a:p>
                  </a:txBody>
                  <a:tcPr marT="35102" marB="3510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900" dirty="0">
                        <a:ea typeface="黑体" panose="02010609060101010101" pitchFamily="49" charset="-122"/>
                      </a:endParaRPr>
                    </a:p>
                  </a:txBody>
                  <a:tcPr marT="35102" marB="351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900" dirty="0">
                        <a:ea typeface="黑体" panose="02010609060101010101" pitchFamily="49" charset="-122"/>
                      </a:endParaRPr>
                    </a:p>
                  </a:txBody>
                  <a:tcPr marT="35102" marB="351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900" dirty="0">
                        <a:ea typeface="黑体" panose="02010609060101010101" pitchFamily="49" charset="-122"/>
                      </a:endParaRPr>
                    </a:p>
                  </a:txBody>
                  <a:tcPr marT="35102" marB="351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900" dirty="0">
                        <a:ea typeface="黑体" panose="02010609060101010101" pitchFamily="49" charset="-122"/>
                      </a:endParaRPr>
                    </a:p>
                  </a:txBody>
                  <a:tcPr marT="35102" marB="351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352" name="内容占位符 124035"/>
          <p:cNvGraphicFramePr>
            <a:graphicFrameLocks noGrp="1"/>
          </p:cNvGraphicFramePr>
          <p:nvPr>
            <p:ph sz="half" idx="4294967295"/>
          </p:nvPr>
        </p:nvGraphicFramePr>
        <p:xfrm>
          <a:off x="539750" y="2680098"/>
          <a:ext cx="2159000" cy="329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4" r:id="rId4" imgW="1118235" imgH="228600" progId="Equation.3">
                  <p:embed/>
                </p:oleObj>
              </mc:Choice>
              <mc:Fallback>
                <p:oleObj r:id="rId4" imgW="1118235" imgH="228600" progId="Equation.3">
                  <p:embed/>
                  <p:pic>
                    <p:nvPicPr>
                      <p:cNvPr id="0" name="内容占位符 12403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80098"/>
                        <a:ext cx="2159000" cy="329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046" name="文本框 124045"/>
          <p:cNvSpPr txBox="1">
            <a:spLocks noChangeArrowheads="1"/>
          </p:cNvSpPr>
          <p:nvPr/>
        </p:nvSpPr>
        <p:spPr bwMode="auto">
          <a:xfrm>
            <a:off x="3465513" y="2170510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124047" name="文本框 124046"/>
          <p:cNvSpPr txBox="1">
            <a:spLocks noChangeArrowheads="1"/>
          </p:cNvSpPr>
          <p:nvPr/>
        </p:nvSpPr>
        <p:spPr bwMode="auto">
          <a:xfrm>
            <a:off x="4989514" y="2170510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124048" name="文本框 124047"/>
          <p:cNvSpPr txBox="1">
            <a:spLocks noChangeArrowheads="1"/>
          </p:cNvSpPr>
          <p:nvPr/>
        </p:nvSpPr>
        <p:spPr bwMode="auto">
          <a:xfrm>
            <a:off x="6589714" y="2181225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124049" name="文本框 124048"/>
          <p:cNvSpPr txBox="1">
            <a:spLocks noChangeArrowheads="1"/>
          </p:cNvSpPr>
          <p:nvPr/>
        </p:nvSpPr>
        <p:spPr bwMode="auto">
          <a:xfrm>
            <a:off x="8013701" y="2170510"/>
            <a:ext cx="49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-1</a:t>
            </a:r>
          </a:p>
        </p:txBody>
      </p:sp>
      <p:graphicFrame>
        <p:nvGraphicFramePr>
          <p:cNvPr id="124058" name="对象 124057"/>
          <p:cNvGraphicFramePr/>
          <p:nvPr/>
        </p:nvGraphicFramePr>
        <p:xfrm>
          <a:off x="3181351" y="2656285"/>
          <a:ext cx="931863" cy="35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5" r:id="rId6" imgW="596900" imgH="304800" progId="Equation.3">
                  <p:embed/>
                </p:oleObj>
              </mc:Choice>
              <mc:Fallback>
                <p:oleObj r:id="rId6" imgW="596900" imgH="304800" progId="Equation.3">
                  <p:embed/>
                  <p:pic>
                    <p:nvPicPr>
                      <p:cNvPr id="0" name="对象 12405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351" y="2656285"/>
                        <a:ext cx="931863" cy="359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059" name="对象 124058"/>
          <p:cNvGraphicFramePr/>
          <p:nvPr/>
        </p:nvGraphicFramePr>
        <p:xfrm>
          <a:off x="4665663" y="2656285"/>
          <a:ext cx="958850" cy="35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6" r:id="rId8" imgW="609600" imgH="304800" progId="Equation.3">
                  <p:embed/>
                </p:oleObj>
              </mc:Choice>
              <mc:Fallback>
                <p:oleObj r:id="rId8" imgW="609600" imgH="304800" progId="Equation.3">
                  <p:embed/>
                  <p:pic>
                    <p:nvPicPr>
                      <p:cNvPr id="0" name="对象 12405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2656285"/>
                        <a:ext cx="958850" cy="359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060" name="对象 124059"/>
          <p:cNvGraphicFramePr/>
          <p:nvPr/>
        </p:nvGraphicFramePr>
        <p:xfrm>
          <a:off x="6419850" y="2656285"/>
          <a:ext cx="666750" cy="35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7" r:id="rId10" imgW="419100" imgH="304800" progId="Equation.3">
                  <p:embed/>
                </p:oleObj>
              </mc:Choice>
              <mc:Fallback>
                <p:oleObj r:id="rId10" imgW="419100" imgH="304800" progId="Equation.3">
                  <p:embed/>
                  <p:pic>
                    <p:nvPicPr>
                      <p:cNvPr id="0" name="对象 124059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9850" y="2656285"/>
                        <a:ext cx="666750" cy="359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063" name="文本框 124062"/>
          <p:cNvSpPr txBox="1">
            <a:spLocks noChangeArrowheads="1"/>
          </p:cNvSpPr>
          <p:nvPr/>
        </p:nvSpPr>
        <p:spPr bwMode="auto">
          <a:xfrm>
            <a:off x="8029576" y="2677716"/>
            <a:ext cx="49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-1</a:t>
            </a:r>
          </a:p>
        </p:txBody>
      </p:sp>
      <p:graphicFrame>
        <p:nvGraphicFramePr>
          <p:cNvPr id="124064" name="对象 124063"/>
          <p:cNvGraphicFramePr/>
          <p:nvPr/>
        </p:nvGraphicFramePr>
        <p:xfrm>
          <a:off x="3521076" y="3036094"/>
          <a:ext cx="277813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8" r:id="rId12" imgW="203200" imgH="520700" progId="Equation.3">
                  <p:embed/>
                </p:oleObj>
              </mc:Choice>
              <mc:Fallback>
                <p:oleObj r:id="rId12" imgW="203200" imgH="520700" progId="Equation.3">
                  <p:embed/>
                  <p:pic>
                    <p:nvPicPr>
                      <p:cNvPr id="0" name="对象 124063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6" y="3036094"/>
                        <a:ext cx="277813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065" name="文本框 124064"/>
          <p:cNvSpPr txBox="1">
            <a:spLocks noChangeArrowheads="1"/>
          </p:cNvSpPr>
          <p:nvPr/>
        </p:nvSpPr>
        <p:spPr bwMode="auto">
          <a:xfrm>
            <a:off x="5005389" y="3132535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1</a:t>
            </a:r>
          </a:p>
        </p:txBody>
      </p:sp>
      <p:graphicFrame>
        <p:nvGraphicFramePr>
          <p:cNvPr id="124066" name="对象 124065"/>
          <p:cNvGraphicFramePr/>
          <p:nvPr/>
        </p:nvGraphicFramePr>
        <p:xfrm>
          <a:off x="6632576" y="3024188"/>
          <a:ext cx="277813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r:id="rId14" imgW="203200" imgH="520700" progId="Equation.3">
                  <p:embed/>
                </p:oleObj>
              </mc:Choice>
              <mc:Fallback>
                <p:oleObj r:id="rId14" imgW="203200" imgH="520700" progId="Equation.3">
                  <p:embed/>
                  <p:pic>
                    <p:nvPicPr>
                      <p:cNvPr id="0" name="对象 124065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576" y="3024188"/>
                        <a:ext cx="277813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067" name="对象 124066"/>
          <p:cNvGraphicFramePr/>
          <p:nvPr/>
        </p:nvGraphicFramePr>
        <p:xfrm>
          <a:off x="8072438" y="3036094"/>
          <a:ext cx="277812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0" r:id="rId16" imgW="203200" imgH="520700" progId="Equation.3">
                  <p:embed/>
                </p:oleObj>
              </mc:Choice>
              <mc:Fallback>
                <p:oleObj r:id="rId16" imgW="203200" imgH="520700" progId="Equation.3">
                  <p:embed/>
                  <p:pic>
                    <p:nvPicPr>
                      <p:cNvPr id="0" name="对象 124066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438" y="3036094"/>
                        <a:ext cx="277812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65" name="矩形 80"/>
          <p:cNvSpPr>
            <a:spLocks noChangeArrowheads="1"/>
          </p:cNvSpPr>
          <p:nvPr/>
        </p:nvSpPr>
        <p:spPr bwMode="auto">
          <a:xfrm>
            <a:off x="107950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讲授新课</a:t>
            </a:r>
            <a:endParaRPr lang="zh-CN" altLang="en-US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2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046" grpId="0"/>
      <p:bldP spid="124047" grpId="0"/>
      <p:bldP spid="124048" grpId="0"/>
      <p:bldP spid="124049" grpId="0"/>
      <p:bldP spid="124063" grpId="0"/>
      <p:bldP spid="1240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Line 48"/>
          <p:cNvSpPr>
            <a:spLocks noChangeShapeType="1"/>
          </p:cNvSpPr>
          <p:nvPr/>
        </p:nvSpPr>
        <p:spPr bwMode="auto">
          <a:xfrm>
            <a:off x="4859338" y="5139929"/>
            <a:ext cx="428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38" name="Line 121"/>
          <p:cNvSpPr>
            <a:spLocks noChangeShapeType="1"/>
          </p:cNvSpPr>
          <p:nvPr/>
        </p:nvSpPr>
        <p:spPr bwMode="auto">
          <a:xfrm>
            <a:off x="0" y="51435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Text Box 2"/>
          <p:cNvSpPr txBox="1"/>
          <p:nvPr/>
        </p:nvSpPr>
        <p:spPr>
          <a:xfrm>
            <a:off x="250826" y="465535"/>
            <a:ext cx="1979613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猜一猜</a:t>
            </a:r>
            <a:r>
              <a:rPr lang="zh-CN" altLang="en-US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endParaRPr lang="zh-CN" altLang="en-US" sz="2400" noProof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250826" y="789385"/>
            <a:ext cx="8208963" cy="1418915"/>
          </a:xfrm>
          <a:prstGeom prst="rect">
            <a:avLst/>
          </a:prstGeom>
          <a:solidFill>
            <a:schemeClr val="accent3">
              <a:lumMod val="75000"/>
              <a:alpha val="24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若一元二次方程的两根为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则有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那么方程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)(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)=0(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为已知数）的两根是什么？将方程化为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px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q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的形式，你能看出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000" b="1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20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q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之间的关系吗？</a:t>
            </a:r>
          </a:p>
        </p:txBody>
      </p:sp>
      <p:sp>
        <p:nvSpPr>
          <p:cNvPr id="18438" name="TextBox 16"/>
          <p:cNvSpPr txBox="1"/>
          <p:nvPr/>
        </p:nvSpPr>
        <p:spPr>
          <a:xfrm>
            <a:off x="395289" y="3868341"/>
            <a:ext cx="7921625" cy="1200329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重要发现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如果方程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400" b="1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px</a:t>
            </a:r>
            <a:r>
              <a:rPr lang="en-US" altLang="zh-CN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q</a:t>
            </a:r>
            <a:r>
              <a:rPr lang="en-US" altLang="zh-CN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=0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的两根是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400" b="1" baseline="-25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</a:t>
            </a:r>
            <a:r>
              <a:rPr lang="en-US" altLang="zh-CN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,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400" b="1" baseline="-25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,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那么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400" b="1" baseline="-25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</a:t>
            </a:r>
            <a:r>
              <a:rPr lang="en-US" altLang="zh-CN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400" b="1" baseline="-25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 -p ,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400" b="1" baseline="-25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</a:t>
            </a:r>
            <a:r>
              <a:rPr lang="en-US" altLang="zh-CN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·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400" b="1" baseline="-25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q</a:t>
            </a:r>
            <a:r>
              <a:rPr lang="en-US" altLang="zh-CN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  <a:endParaRPr lang="zh-CN" altLang="en-US" sz="2400" b="1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9" name="TextBox 17"/>
          <p:cNvSpPr txBox="1">
            <a:spLocks noChangeArrowheads="1"/>
          </p:cNvSpPr>
          <p:nvPr/>
        </p:nvSpPr>
        <p:spPr bwMode="auto">
          <a:xfrm>
            <a:off x="1057276" y="2549129"/>
            <a:ext cx="2026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)=0.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0" name="TextBox 18"/>
          <p:cNvSpPr txBox="1">
            <a:spLocks noChangeArrowheads="1"/>
          </p:cNvSpPr>
          <p:nvPr/>
        </p:nvSpPr>
        <p:spPr bwMode="auto">
          <a:xfrm>
            <a:off x="684213" y="3036094"/>
            <a:ext cx="301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-(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18441" name="矩形 19"/>
          <p:cNvSpPr>
            <a:spLocks noChangeArrowheads="1"/>
          </p:cNvSpPr>
          <p:nvPr/>
        </p:nvSpPr>
        <p:spPr bwMode="auto">
          <a:xfrm>
            <a:off x="827089" y="3521869"/>
            <a:ext cx="18902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18442" name="矩形 20"/>
          <p:cNvSpPr>
            <a:spLocks noChangeArrowheads="1"/>
          </p:cNvSpPr>
          <p:nvPr/>
        </p:nvSpPr>
        <p:spPr bwMode="auto">
          <a:xfrm>
            <a:off x="3563938" y="3165873"/>
            <a:ext cx="26324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-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·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43" name="下箭头 12"/>
          <p:cNvSpPr>
            <a:spLocks noChangeArrowheads="1"/>
          </p:cNvSpPr>
          <p:nvPr/>
        </p:nvSpPr>
        <p:spPr bwMode="auto">
          <a:xfrm>
            <a:off x="1763713" y="2895601"/>
            <a:ext cx="215900" cy="270272"/>
          </a:xfrm>
          <a:prstGeom prst="downArrow">
            <a:avLst>
              <a:gd name="adj1" fmla="val 50000"/>
              <a:gd name="adj2" fmla="val 49981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4" name="右大括号 13"/>
          <p:cNvSpPr/>
          <p:nvPr/>
        </p:nvSpPr>
        <p:spPr bwMode="auto">
          <a:xfrm>
            <a:off x="3348038" y="3219450"/>
            <a:ext cx="144462" cy="486966"/>
          </a:xfrm>
          <a:prstGeom prst="rightBrace">
            <a:avLst>
              <a:gd name="adj1" fmla="val 8073"/>
              <a:gd name="adj2" fmla="val 50000"/>
            </a:avLst>
          </a:prstGeom>
          <a:solidFill>
            <a:schemeClr val="accent1"/>
          </a:solidFill>
          <a:ln w="25400">
            <a:solidFill>
              <a:srgbClr val="0070C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bldLvl="0" animBg="1"/>
      <p:bldP spid="18438" grpId="0"/>
      <p:bldP spid="18439" grpId="0"/>
      <p:bldP spid="18440" grpId="0"/>
      <p:bldP spid="18441" grpId="0"/>
      <p:bldP spid="18442" grpId="0"/>
      <p:bldP spid="18443" grpId="0" bldLvl="0" animBg="1"/>
      <p:bldP spid="18444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Line 48"/>
          <p:cNvSpPr>
            <a:spLocks noChangeShapeType="1"/>
          </p:cNvSpPr>
          <p:nvPr/>
        </p:nvSpPr>
        <p:spPr bwMode="auto">
          <a:xfrm>
            <a:off x="4859338" y="5139929"/>
            <a:ext cx="428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2" name="Line 121"/>
          <p:cNvSpPr>
            <a:spLocks noChangeShapeType="1"/>
          </p:cNvSpPr>
          <p:nvPr/>
        </p:nvSpPr>
        <p:spPr bwMode="auto">
          <a:xfrm>
            <a:off x="0" y="51435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Text Box 2"/>
          <p:cNvSpPr txBox="1"/>
          <p:nvPr/>
        </p:nvSpPr>
        <p:spPr>
          <a:xfrm>
            <a:off x="179388" y="519113"/>
            <a:ext cx="1979612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猜一猜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250826" y="897731"/>
            <a:ext cx="8208963" cy="1200329"/>
          </a:xfrm>
          <a:prstGeom prst="rect">
            <a:avLst/>
          </a:prstGeom>
          <a:solidFill>
            <a:schemeClr val="accent3">
              <a:lumMod val="75000"/>
              <a:alpha val="11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如果一元二次方程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=0(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≠0)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的两个根分别是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，那么，你可以发现什么结论？</a:t>
            </a:r>
          </a:p>
        </p:txBody>
      </p:sp>
      <p:graphicFrame>
        <p:nvGraphicFramePr>
          <p:cNvPr id="4098" name="Object 27"/>
          <p:cNvGraphicFramePr>
            <a:graphicFrameLocks noChangeAspect="1"/>
          </p:cNvGraphicFramePr>
          <p:nvPr/>
        </p:nvGraphicFramePr>
        <p:xfrm>
          <a:off x="1403648" y="2211710"/>
          <a:ext cx="23399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r:id="rId3" imgW="801370" imgH="394335" progId="Equation.DSMT4">
                  <p:embed/>
                </p:oleObj>
              </mc:Choice>
              <mc:Fallback>
                <p:oleObj r:id="rId3" imgW="801370" imgH="394335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211710"/>
                        <a:ext cx="233997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28"/>
          <p:cNvGraphicFramePr>
            <a:graphicFrameLocks noChangeAspect="1"/>
          </p:cNvGraphicFramePr>
          <p:nvPr/>
        </p:nvGraphicFramePr>
        <p:xfrm>
          <a:off x="4644008" y="2109495"/>
          <a:ext cx="1885950" cy="875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r:id="rId5" imgW="610235" imgH="394335" progId="Equation.DSMT4">
                  <p:embed/>
                </p:oleObj>
              </mc:Choice>
              <mc:Fallback>
                <p:oleObj r:id="rId5" imgW="610235" imgH="394335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109495"/>
                        <a:ext cx="1885950" cy="8751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48"/>
          <p:cNvSpPr>
            <a:spLocks noChangeShapeType="1"/>
          </p:cNvSpPr>
          <p:nvPr/>
        </p:nvSpPr>
        <p:spPr bwMode="auto">
          <a:xfrm>
            <a:off x="4859338" y="5139929"/>
            <a:ext cx="428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6" name="Line 121"/>
          <p:cNvSpPr>
            <a:spLocks noChangeShapeType="1"/>
          </p:cNvSpPr>
          <p:nvPr/>
        </p:nvSpPr>
        <p:spPr bwMode="auto">
          <a:xfrm>
            <a:off x="0" y="51435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825501" y="847725"/>
          <a:ext cx="6270625" cy="816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r:id="rId3" imgW="2589530" imgH="444500" progId="Equation.DSMT4">
                  <p:embed/>
                </p:oleObj>
              </mc:Choice>
              <mc:Fallback>
                <p:oleObj r:id="rId3" imgW="2589530" imgH="444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1" y="847725"/>
                        <a:ext cx="6270625" cy="8167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-107950" y="20679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1593850" y="1797844"/>
          <a:ext cx="5049838" cy="827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r:id="rId5" imgW="2056765" imgH="444500" progId="Equation.DSMT4">
                  <p:embed/>
                </p:oleObj>
              </mc:Choice>
              <mc:Fallback>
                <p:oleObj r:id="rId5" imgW="2056765" imgH="444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1797844"/>
                        <a:ext cx="5049838" cy="8274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-107950" y="210014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1601789" y="2625328"/>
          <a:ext cx="1169987" cy="813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r:id="rId7" imgW="433705" imgH="394970" progId="Equation.DSMT4">
                  <p:embed/>
                </p:oleObj>
              </mc:Choice>
              <mc:Fallback>
                <p:oleObj r:id="rId7" imgW="433705" imgH="39497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9" y="2625328"/>
                        <a:ext cx="1169987" cy="8131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-107950" y="210014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125" name="Object 9"/>
          <p:cNvGraphicFramePr>
            <a:graphicFrameLocks noChangeAspect="1"/>
          </p:cNvGraphicFramePr>
          <p:nvPr/>
        </p:nvGraphicFramePr>
        <p:xfrm>
          <a:off x="1547814" y="3411141"/>
          <a:ext cx="103028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r:id="rId9" imgW="394970" imgH="394970" progId="Equation.DSMT4">
                  <p:embed/>
                </p:oleObj>
              </mc:Choice>
              <mc:Fallback>
                <p:oleObj r:id="rId9" imgW="394970" imgH="39497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4" y="3411141"/>
                        <a:ext cx="1030287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"/>
          <p:cNvSpPr txBox="1"/>
          <p:nvPr/>
        </p:nvSpPr>
        <p:spPr>
          <a:xfrm>
            <a:off x="250826" y="573882"/>
            <a:ext cx="1979613" cy="46166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证一证：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Line 48"/>
          <p:cNvSpPr>
            <a:spLocks noChangeShapeType="1"/>
          </p:cNvSpPr>
          <p:nvPr/>
        </p:nvSpPr>
        <p:spPr bwMode="auto">
          <a:xfrm>
            <a:off x="4859338" y="5139929"/>
            <a:ext cx="428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0" name="Line 121"/>
          <p:cNvSpPr>
            <a:spLocks noChangeShapeType="1"/>
          </p:cNvSpPr>
          <p:nvPr/>
        </p:nvSpPr>
        <p:spPr bwMode="auto">
          <a:xfrm>
            <a:off x="0" y="51435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0243" name="Object 2"/>
          <p:cNvGraphicFramePr>
            <a:graphicFrameLocks noChangeAspect="1"/>
          </p:cNvGraphicFramePr>
          <p:nvPr/>
        </p:nvGraphicFramePr>
        <p:xfrm>
          <a:off x="585788" y="504825"/>
          <a:ext cx="76200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r:id="rId3" imgW="2513330" imgH="444500" progId="Equation.DSMT4">
                  <p:embed/>
                </p:oleObj>
              </mc:Choice>
              <mc:Fallback>
                <p:oleObj r:id="rId3" imgW="2513330" imgH="4445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504825"/>
                        <a:ext cx="7620000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3"/>
          <p:cNvGraphicFramePr>
            <a:graphicFrameLocks noChangeAspect="1"/>
          </p:cNvGraphicFramePr>
          <p:nvPr/>
        </p:nvGraphicFramePr>
        <p:xfrm>
          <a:off x="1579564" y="1660923"/>
          <a:ext cx="3101975" cy="982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r:id="rId5" imgW="1082040" imgH="458470" progId="Equation.DSMT4">
                  <p:embed/>
                </p:oleObj>
              </mc:Choice>
              <mc:Fallback>
                <p:oleObj r:id="rId5" imgW="1082040" imgH="45847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4" y="1660923"/>
                        <a:ext cx="3101975" cy="982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4"/>
          <p:cNvGraphicFramePr>
            <a:graphicFrameLocks noChangeAspect="1"/>
          </p:cNvGraphicFramePr>
          <p:nvPr/>
        </p:nvGraphicFramePr>
        <p:xfrm>
          <a:off x="1549401" y="2681287"/>
          <a:ext cx="127317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r:id="rId7" imgW="421005" imgH="394970" progId="Equation.DSMT4">
                  <p:embed/>
                </p:oleObj>
              </mc:Choice>
              <mc:Fallback>
                <p:oleObj r:id="rId7" imgW="421005" imgH="39497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1" y="2681287"/>
                        <a:ext cx="1273175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5"/>
          <p:cNvGraphicFramePr>
            <a:graphicFrameLocks noChangeAspect="1"/>
          </p:cNvGraphicFramePr>
          <p:nvPr/>
        </p:nvGraphicFramePr>
        <p:xfrm>
          <a:off x="1476375" y="3543300"/>
          <a:ext cx="8445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r:id="rId9" imgW="318135" imgH="394970" progId="Equation.DSMT4">
                  <p:embed/>
                </p:oleObj>
              </mc:Choice>
              <mc:Fallback>
                <p:oleObj r:id="rId9" imgW="318135" imgH="39497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43300"/>
                        <a:ext cx="84455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1"/>
          <p:cNvSpPr txBox="1">
            <a:spLocks noChangeArrowheads="1"/>
          </p:cNvSpPr>
          <p:nvPr/>
        </p:nvSpPr>
        <p:spPr bwMode="auto">
          <a:xfrm>
            <a:off x="682626" y="1067098"/>
            <a:ext cx="64315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一元二次方程的根与系数的关系 （韦达定理）</a:t>
            </a:r>
          </a:p>
        </p:txBody>
      </p:sp>
      <p:sp>
        <p:nvSpPr>
          <p:cNvPr id="7173" name="矩形 12"/>
          <p:cNvSpPr>
            <a:spLocks noChangeArrowheads="1"/>
          </p:cNvSpPr>
          <p:nvPr/>
        </p:nvSpPr>
        <p:spPr bwMode="auto">
          <a:xfrm>
            <a:off x="682625" y="1528763"/>
            <a:ext cx="63373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如果一元二次方程</a:t>
            </a:r>
            <a:r>
              <a:rPr lang="zh-CN" altLang="en-US" sz="2400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=0(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≠0)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的两个根分别是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，那么</a:t>
            </a:r>
          </a:p>
        </p:txBody>
      </p:sp>
      <p:graphicFrame>
        <p:nvGraphicFramePr>
          <p:cNvPr id="7170" name="Object 12"/>
          <p:cNvGraphicFramePr>
            <a:graphicFrameLocks noChangeAspect="1"/>
          </p:cNvGraphicFramePr>
          <p:nvPr/>
        </p:nvGraphicFramePr>
        <p:xfrm>
          <a:off x="1412875" y="2376487"/>
          <a:ext cx="226695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r:id="rId3" imgW="775970" imgH="394335" progId="Equation.DSMT4">
                  <p:embed/>
                </p:oleObj>
              </mc:Choice>
              <mc:Fallback>
                <p:oleObj r:id="rId3" imgW="775970" imgH="39433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2376487"/>
                        <a:ext cx="226695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3"/>
          <p:cNvGraphicFramePr>
            <a:graphicFrameLocks noChangeAspect="1"/>
          </p:cNvGraphicFramePr>
          <p:nvPr/>
        </p:nvGraphicFramePr>
        <p:xfrm>
          <a:off x="4703763" y="2341960"/>
          <a:ext cx="1885950" cy="875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r:id="rId5" imgW="610235" imgH="394335" progId="Equation.DSMT4">
                  <p:embed/>
                </p:oleObj>
              </mc:Choice>
              <mc:Fallback>
                <p:oleObj r:id="rId5" imgW="610235" imgH="39433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3" y="2341960"/>
                        <a:ext cx="1885950" cy="8751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38"/>
          <p:cNvGrpSpPr/>
          <p:nvPr/>
        </p:nvGrpSpPr>
        <p:grpSpPr bwMode="auto">
          <a:xfrm>
            <a:off x="920750" y="3706417"/>
            <a:ext cx="697627" cy="486965"/>
            <a:chOff x="579589" y="5301208"/>
            <a:chExt cx="696755" cy="648072"/>
          </a:xfrm>
        </p:grpSpPr>
        <p:grpSp>
          <p:nvGrpSpPr>
            <p:cNvPr id="18438" name="组合 35"/>
            <p:cNvGrpSpPr/>
            <p:nvPr/>
          </p:nvGrpSpPr>
          <p:grpSpPr bwMode="auto">
            <a:xfrm>
              <a:off x="611560" y="5301208"/>
              <a:ext cx="648072" cy="648072"/>
              <a:chOff x="467544" y="5318792"/>
              <a:chExt cx="648072" cy="648072"/>
            </a:xfrm>
          </p:grpSpPr>
          <p:sp>
            <p:nvSpPr>
              <p:cNvPr id="18439" name="椭圆 33"/>
              <p:cNvSpPr>
                <a:spLocks noChangeArrowheads="1"/>
              </p:cNvSpPr>
              <p:nvPr/>
            </p:nvSpPr>
            <p:spPr bwMode="auto">
              <a:xfrm>
                <a:off x="467544" y="5318792"/>
                <a:ext cx="648072" cy="648072"/>
              </a:xfrm>
              <a:prstGeom prst="ellipse">
                <a:avLst/>
              </a:prstGeom>
              <a:solidFill>
                <a:srgbClr val="EB2A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40" name="椭圆 34"/>
              <p:cNvSpPr>
                <a:spLocks noChangeArrowheads="1"/>
              </p:cNvSpPr>
              <p:nvPr/>
            </p:nvSpPr>
            <p:spPr bwMode="auto">
              <a:xfrm>
                <a:off x="539552" y="5318792"/>
                <a:ext cx="504056" cy="504056"/>
              </a:xfrm>
              <a:prstGeom prst="ellipse">
                <a:avLst/>
              </a:prstGeom>
              <a:solidFill>
                <a:srgbClr val="FFCC00">
                  <a:alpha val="62743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441" name="TextBox 37"/>
            <p:cNvSpPr txBox="1">
              <a:spLocks noChangeArrowheads="1"/>
            </p:cNvSpPr>
            <p:nvPr/>
          </p:nvSpPr>
          <p:spPr bwMode="auto">
            <a:xfrm>
              <a:off x="579589" y="5373216"/>
              <a:ext cx="696755" cy="532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注意</a:t>
              </a:r>
            </a:p>
          </p:txBody>
        </p:sp>
      </p:grpSp>
      <p:sp>
        <p:nvSpPr>
          <p:cNvPr id="7175" name="TextBox 26"/>
          <p:cNvSpPr txBox="1">
            <a:spLocks noChangeArrowheads="1"/>
          </p:cNvSpPr>
          <p:nvPr/>
        </p:nvSpPr>
        <p:spPr bwMode="auto">
          <a:xfrm>
            <a:off x="1763713" y="3792141"/>
            <a:ext cx="3570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满足上述关系的前提条件</a:t>
            </a:r>
          </a:p>
        </p:txBody>
      </p:sp>
      <p:sp>
        <p:nvSpPr>
          <p:cNvPr id="7176" name="右箭头 27"/>
          <p:cNvSpPr>
            <a:spLocks noChangeArrowheads="1"/>
          </p:cNvSpPr>
          <p:nvPr/>
        </p:nvSpPr>
        <p:spPr bwMode="auto">
          <a:xfrm>
            <a:off x="5435600" y="3868341"/>
            <a:ext cx="649288" cy="161925"/>
          </a:xfrm>
          <a:prstGeom prst="rightArrow">
            <a:avLst>
              <a:gd name="adj1" fmla="val 50000"/>
              <a:gd name="adj2" fmla="val 49956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7" name="TextBox 28"/>
          <p:cNvSpPr txBox="1">
            <a:spLocks noChangeArrowheads="1"/>
          </p:cNvSpPr>
          <p:nvPr/>
        </p:nvSpPr>
        <p:spPr bwMode="auto">
          <a:xfrm>
            <a:off x="6227763" y="3759994"/>
            <a:ext cx="13869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≥0.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5" name="圆角矩形 31"/>
          <p:cNvSpPr>
            <a:spLocks noChangeArrowheads="1"/>
          </p:cNvSpPr>
          <p:nvPr/>
        </p:nvSpPr>
        <p:spPr bwMode="auto">
          <a:xfrm>
            <a:off x="393700" y="569119"/>
            <a:ext cx="12255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  <a:endParaRPr lang="en-US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5" grpId="0"/>
      <p:bldP spid="7176" grpId="0" bldLvl="0" animBg="1"/>
      <p:bldP spid="7177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7B7"/>
      </a:accent6>
      <a:hlink>
        <a:srgbClr val="FF5050"/>
      </a:hlink>
      <a:folHlink>
        <a:srgbClr val="FF99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1550</Words>
  <Application>Microsoft Office PowerPoint</Application>
  <PresentationFormat>全屏显示(16:9)</PresentationFormat>
  <Paragraphs>151</Paragraphs>
  <Slides>23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方正姚体</vt:lpstr>
      <vt:lpstr>黑体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Equation.DSMT4</vt:lpstr>
      <vt:lpstr>Equation.3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2023-01-17T01:41:25Z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0736B97EA8224905B2FF334618E4338A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