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89" r:id="rId2"/>
    <p:sldId id="258" r:id="rId3"/>
    <p:sldId id="281" r:id="rId4"/>
    <p:sldId id="272" r:id="rId5"/>
    <p:sldId id="271" r:id="rId6"/>
    <p:sldId id="270" r:id="rId7"/>
    <p:sldId id="282" r:id="rId8"/>
    <p:sldId id="269" r:id="rId9"/>
    <p:sldId id="286" r:id="rId10"/>
    <p:sldId id="274" r:id="rId11"/>
    <p:sldId id="287" r:id="rId12"/>
    <p:sldId id="283" r:id="rId13"/>
    <p:sldId id="285" r:id="rId14"/>
    <p:sldId id="288" r:id="rId15"/>
    <p:sldId id="284" r:id="rId16"/>
    <p:sldId id="275" r:id="rId17"/>
    <p:sldId id="273" r:id="rId18"/>
    <p:sldId id="268" r:id="rId19"/>
    <p:sldId id="276" r:id="rId2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CC"/>
    <a:srgbClr val="CC6600"/>
    <a:srgbClr val="0033CC"/>
    <a:srgbClr val="89D8FF"/>
    <a:srgbClr val="66CCFF"/>
    <a:srgbClr val="00CC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9" autoAdjust="0"/>
    <p:restoredTop sz="93943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49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BB9B620-A68E-46FD-B64A-B097FD2CDE08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CB7C9EAD-20B1-414E-8DCF-67561A91DE42}" type="slidenum">
              <a:rPr lang="en-US" altLang="zh-CN"/>
              <a:t>1</a:t>
            </a:fld>
            <a:endParaRPr lang="en-US" altLang="zh-CN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zh-CN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F21A597-130A-444B-AE37-19246D474C17}" type="slidenum">
              <a:rPr lang="en-US" altLang="zh-CN"/>
              <a:t>10</a:t>
            </a:fld>
            <a:endParaRPr lang="en-US" altLang="zh-CN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zh-CN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591E1B5D-B701-488C-97D5-2232C03520EA}" type="slidenum">
              <a:rPr lang="en-US" altLang="zh-CN"/>
              <a:t>11</a:t>
            </a:fld>
            <a:endParaRPr lang="en-US" altLang="zh-CN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zh-CN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4B693A5-3D14-49E5-BF28-5AAC28285CAC}" type="slidenum">
              <a:rPr lang="en-US" altLang="zh-CN"/>
              <a:t>12</a:t>
            </a:fld>
            <a:endParaRPr lang="en-US" altLang="zh-CN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zh-CN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69F2652-A33F-426D-8C14-3938D91F818E}" type="slidenum">
              <a:rPr lang="en-US" altLang="zh-CN"/>
              <a:t>13</a:t>
            </a:fld>
            <a:endParaRPr lang="en-US" altLang="zh-CN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zh-CN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43ADE7D9-236F-49F5-81F4-657EE801D8D8}" type="slidenum">
              <a:rPr lang="en-US" altLang="zh-CN"/>
              <a:t>14</a:t>
            </a:fld>
            <a:endParaRPr lang="en-US" altLang="zh-CN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zh-CN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AA566AA8-EAFD-4D9B-9857-70C9F47B386C}" type="slidenum">
              <a:rPr lang="en-US" altLang="zh-CN"/>
              <a:t>15</a:t>
            </a:fld>
            <a:endParaRPr lang="en-US" altLang="zh-CN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zh-CN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4E56B6C6-0867-4D6E-B6EC-971646FBF345}" type="slidenum">
              <a:rPr lang="en-US" altLang="zh-CN"/>
              <a:t>16</a:t>
            </a:fld>
            <a:endParaRPr lang="en-US" altLang="zh-CN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zh-CN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726E4A97-5026-4DCF-8CA0-1DB2BD8E2384}" type="slidenum">
              <a:rPr lang="en-US" altLang="zh-CN"/>
              <a:t>17</a:t>
            </a:fld>
            <a:endParaRPr lang="en-US" altLang="zh-CN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zh-CN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C5D3238A-4EBB-4D4F-8C02-D3FE2F2CCEE6}" type="slidenum">
              <a:rPr lang="en-US" altLang="zh-CN"/>
              <a:t>18</a:t>
            </a:fld>
            <a:endParaRPr lang="en-US" altLang="zh-CN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zh-CN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004DF761-4E98-4DE6-ABB9-7757CE81A86E}" type="slidenum">
              <a:rPr lang="en-US" altLang="zh-CN"/>
              <a:t>19</a:t>
            </a:fld>
            <a:endParaRPr lang="en-US" altLang="zh-CN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zh-CN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CC7834EF-6254-476B-B8A7-7C4C00F0D78A}" type="slidenum">
              <a:rPr lang="en-US" altLang="zh-CN"/>
              <a:t>2</a:t>
            </a:fld>
            <a:endParaRPr lang="en-US" altLang="zh-CN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zh-CN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0A24837-AAA8-40B5-84A4-DE743BE17E14}" type="slidenum">
              <a:rPr lang="en-US" altLang="zh-CN"/>
              <a:t>3</a:t>
            </a:fld>
            <a:endParaRPr lang="en-US" altLang="zh-CN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zh-CN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3BEE55E4-2D65-4A16-9F73-F1C468D4E794}" type="slidenum">
              <a:rPr lang="en-US" altLang="zh-CN"/>
              <a:t>4</a:t>
            </a:fld>
            <a:endParaRPr lang="en-US" altLang="zh-CN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zh-CN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BF2FE483-C146-4EB7-8866-AD518F43DEE1}" type="slidenum">
              <a:rPr lang="en-US" altLang="zh-CN"/>
              <a:t>5</a:t>
            </a:fld>
            <a:endParaRPr lang="en-US" altLang="zh-CN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zh-CN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C36D40B4-8380-4E55-913A-0D4E157398EE}" type="slidenum">
              <a:rPr lang="en-US" altLang="zh-CN"/>
              <a:t>6</a:t>
            </a:fld>
            <a:endParaRPr lang="en-US" altLang="zh-CN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zh-CN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6E27A4D9-2882-4C89-96A0-8BFB65677FDB}" type="slidenum">
              <a:rPr lang="en-US" altLang="zh-CN"/>
              <a:t>7</a:t>
            </a:fld>
            <a:endParaRPr lang="en-US" altLang="zh-CN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zh-CN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C13050E-3ACB-43C3-9682-A0967873A41E}" type="slidenum">
              <a:rPr lang="en-US" altLang="zh-CN"/>
              <a:t>8</a:t>
            </a:fld>
            <a:endParaRPr lang="en-US" altLang="zh-CN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zh-CN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F7FE84B-6D90-4834-875E-F26EECF0C152}" type="slidenum">
              <a:rPr lang="en-US" altLang="zh-CN"/>
              <a:t>9</a:t>
            </a:fld>
            <a:endParaRPr lang="en-US" altLang="zh-CN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zh-CN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圆角矩形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标题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0" name="副标题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830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19" name="日期占位符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1" name="灯片编号占位符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2F94FA-6EA2-4B91-9757-04BE2466BA98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B2934-34B9-4C8C-86B8-A65CE9E5F2A3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0D8AD2-2DD0-4F1F-A0B9-A6D66EED5CC9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5BC072-1E05-4A19-951C-1EEA352244CF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10C52A-F8A3-4767-8A0B-B24D1FFF93CF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8B8867-ED43-4FB2-AA6B-916D5797F1ED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04A3D1-2243-456F-9BB9-B2B872A49F09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EC626B-605E-44F5-9391-453A1EBFC53F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圆角矩形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D33913-7DBC-4E5B-9EA7-09B09E46EA3E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415" marR="18415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D0BC46-9E46-4052-AE23-9E0396B6EAC3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圆角矩形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单圆角矩形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988B56-E0C2-4A61-A65A-F5E83CE51200}" type="slidenum">
              <a:rPr lang="en-US" altLang="zh-CN" smtClean="0"/>
              <a:t>‹#›</a:t>
            </a:fld>
            <a:endParaRPr lang="en-US" altLang="zh-CN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圆角矩形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标题占位符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25" name="日期占位符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18" name="页脚占位符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33314AB9-C3AC-4FDE-A087-B6DADFFE68D2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65430" indent="-265430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 panose="05020102010507070707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295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 panose="020B0604030504040204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130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 panose="05020102010507070707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255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 panose="020B0604030504040204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 panose="05020102010507070707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345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 panose="020B0604030504040204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53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 panose="05020102010507070707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Verdana" panose="020B0604030504040204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 panose="05020102010507070707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23.png"/><Relationship Id="rId7" Type="http://schemas.openxmlformats.org/officeDocument/2006/relationships/image" Target="../media/image3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2.emf"/><Relationship Id="rId4" Type="http://schemas.openxmlformats.org/officeDocument/2006/relationships/oleObject" Target="../embeddings/oleObject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WordArt 3"/>
          <p:cNvSpPr>
            <a:spLocks noChangeArrowheads="1" noChangeShapeType="1" noTextEdit="1"/>
          </p:cNvSpPr>
          <p:nvPr/>
        </p:nvSpPr>
        <p:spPr bwMode="auto">
          <a:xfrm>
            <a:off x="1169929" y="2852936"/>
            <a:ext cx="6768752" cy="737258"/>
          </a:xfrm>
          <a:prstGeom prst="rect">
            <a:avLst/>
          </a:prstGeom>
        </p:spPr>
        <p:txBody>
          <a:bodyPr wrap="none" fromWordArt="1" anchor="ctr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zh-CN" altLang="en-US" sz="4400" b="1" kern="10" dirty="0" smtClean="0">
                <a:ln w="9525">
                  <a:solidFill>
                    <a:schemeClr val="bg2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cs typeface="+mj-cs"/>
              </a:rPr>
              <a:t>直棱</a:t>
            </a:r>
            <a:r>
              <a:rPr lang="zh-CN" altLang="en-US" sz="4400" b="1" kern="10" dirty="0">
                <a:ln w="9525">
                  <a:solidFill>
                    <a:schemeClr val="bg2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cs typeface="+mj-cs"/>
              </a:rPr>
              <a:t>柱的侧面展开图</a:t>
            </a:r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1224285" y="1138099"/>
            <a:ext cx="659667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zh-CN" altLang="en-US" sz="4000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sym typeface="Wingdings" panose="05000000000000000000" pitchFamily="2" charset="2"/>
              </a:rPr>
              <a:t>第</a:t>
            </a:r>
            <a:r>
              <a:rPr lang="en-US" altLang="zh-CN" sz="4000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sym typeface="Wingdings" panose="05000000000000000000" pitchFamily="2" charset="2"/>
              </a:rPr>
              <a:t>7</a:t>
            </a:r>
            <a:r>
              <a:rPr lang="zh-CN" altLang="en-US" sz="4000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sym typeface="Wingdings" panose="05000000000000000000" pitchFamily="2" charset="2"/>
              </a:rPr>
              <a:t>章：空间图形的初步认识</a:t>
            </a:r>
          </a:p>
        </p:txBody>
      </p:sp>
      <p:sp>
        <p:nvSpPr>
          <p:cNvPr id="4" name="矩形 3"/>
          <p:cNvSpPr/>
          <p:nvPr/>
        </p:nvSpPr>
        <p:spPr>
          <a:xfrm>
            <a:off x="2745534" y="5229200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600" b="1" kern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3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-4269"/>
          <a:stretch>
            <a:fillRect/>
          </a:stretch>
        </p:blipFill>
        <p:spPr bwMode="auto">
          <a:xfrm>
            <a:off x="7236296" y="404019"/>
            <a:ext cx="1116013" cy="100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3075" y="1516063"/>
            <a:ext cx="839785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3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00563" y="2997200"/>
            <a:ext cx="4032250" cy="3049588"/>
          </a:xfrm>
          <a:prstGeom prst="rect">
            <a:avLst/>
          </a:prstGeom>
          <a:noFill/>
          <a:ln w="9525" algn="ctr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685" name="WordArt 37"/>
          <p:cNvSpPr>
            <a:spLocks noChangeArrowheads="1" noChangeShapeType="1" noTextEdit="1"/>
          </p:cNvSpPr>
          <p:nvPr/>
        </p:nvSpPr>
        <p:spPr bwMode="auto">
          <a:xfrm>
            <a:off x="755650" y="620713"/>
            <a:ext cx="3816350" cy="57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zh-CN" altLang="en-US" sz="3600" b="1" kern="10">
                <a:ln w="19050">
                  <a:solidFill>
                    <a:srgbClr val="99CCFF"/>
                  </a:solidFill>
                  <a:round/>
                </a:ln>
                <a:gradFill rotWithShape="1">
                  <a:gsLst>
                    <a:gs pos="0">
                      <a:schemeClr val="folHlink"/>
                    </a:gs>
                    <a:gs pos="50000">
                      <a:schemeClr val="hlink"/>
                    </a:gs>
                    <a:gs pos="100000">
                      <a:schemeClr val="folHlink"/>
                    </a:gs>
                  </a:gsLst>
                  <a:lin ang="27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    </a:t>
            </a: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5"/>
          <p:cNvSpPr>
            <a:spLocks noChangeArrowheads="1"/>
          </p:cNvSpPr>
          <p:nvPr/>
        </p:nvSpPr>
        <p:spPr bwMode="auto">
          <a:xfrm>
            <a:off x="0" y="3352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2292" name="WordArt 35"/>
          <p:cNvSpPr>
            <a:spLocks noChangeArrowheads="1" noChangeShapeType="1" noTextEdit="1"/>
          </p:cNvSpPr>
          <p:nvPr/>
        </p:nvSpPr>
        <p:spPr bwMode="auto">
          <a:xfrm>
            <a:off x="1835150" y="476250"/>
            <a:ext cx="3816350" cy="5746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gradFill rotWithShape="1">
                  <a:gsLst>
                    <a:gs pos="0">
                      <a:srgbClr val="FF0066"/>
                    </a:gs>
                    <a:gs pos="50000">
                      <a:srgbClr val="CC6600"/>
                    </a:gs>
                    <a:gs pos="100000">
                      <a:srgbClr val="FF0066"/>
                    </a:gs>
                  </a:gsLst>
                  <a:lin ang="270000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典型例题</a:t>
            </a:r>
          </a:p>
        </p:txBody>
      </p:sp>
      <p:pic>
        <p:nvPicPr>
          <p:cNvPr id="12293" name="Picture 3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9532" y="1563688"/>
            <a:ext cx="8424936" cy="368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26" name="Picture 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765175"/>
            <a:ext cx="1512887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6" name="Picture 1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05538" y="1484313"/>
            <a:ext cx="2938462" cy="337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928" name="Picture 1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92275" y="908050"/>
            <a:ext cx="7127875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929" name="Picture 1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8313" y="1412875"/>
            <a:ext cx="5183187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930" name="Picture 1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9750" y="2060575"/>
            <a:ext cx="54737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931" name="Picture 19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95535" y="2636838"/>
            <a:ext cx="6048127" cy="92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32" name="Picture 20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11188" y="3644900"/>
            <a:ext cx="5184775" cy="53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933" name="Picture 21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4213" y="4365625"/>
            <a:ext cx="511175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934" name="Picture 22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650" y="5084763"/>
            <a:ext cx="489585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8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0"/>
                                        <p:tgtEl>
                                          <p:spTgt spid="38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8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0"/>
                                        <p:tgtEl>
                                          <p:spTgt spid="38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38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0"/>
                                        <p:tgtEl>
                                          <p:spTgt spid="38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750" y="1484313"/>
            <a:ext cx="2386013" cy="273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9" name="Picture 3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825" y="692150"/>
            <a:ext cx="6553200" cy="674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9" name="Picture 3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68650" y="1628775"/>
            <a:ext cx="5975350" cy="2306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41" name="AutoShape 40"/>
          <p:cNvSpPr>
            <a:spLocks noChangeArrowheads="1"/>
          </p:cNvSpPr>
          <p:nvPr/>
        </p:nvSpPr>
        <p:spPr bwMode="auto">
          <a:xfrm>
            <a:off x="2700338" y="2420938"/>
            <a:ext cx="574675" cy="431800"/>
          </a:xfrm>
          <a:prstGeom prst="rightArrow">
            <a:avLst>
              <a:gd name="adj1" fmla="val 50000"/>
              <a:gd name="adj2" fmla="val 33272"/>
            </a:avLst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41001" name="Picture 4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3850" y="4365625"/>
            <a:ext cx="84963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2" name="Picture 4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3850" y="4941888"/>
            <a:ext cx="8280400" cy="97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03" name="Line 43"/>
          <p:cNvSpPr>
            <a:spLocks noChangeShapeType="1"/>
          </p:cNvSpPr>
          <p:nvPr/>
        </p:nvSpPr>
        <p:spPr bwMode="auto">
          <a:xfrm>
            <a:off x="323850" y="5949950"/>
            <a:ext cx="403225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41010" name="Picture 50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4859338" y="5589588"/>
            <a:ext cx="3744912" cy="460375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0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1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1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41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41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41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3000"/>
                                        <p:tgtEl>
                                          <p:spTgt spid="41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59" name="Picture 2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620713"/>
            <a:ext cx="7993062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060" name="Picture 2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042988" y="1700213"/>
            <a:ext cx="475297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061" name="Picture 2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3850" y="2060575"/>
            <a:ext cx="1223963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6" name="Picture 31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2349500"/>
            <a:ext cx="5688012" cy="185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7" name="Picture 3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43663" y="1268413"/>
            <a:ext cx="2238375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067" name="Picture 35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55650" y="4292600"/>
            <a:ext cx="6913563" cy="2089150"/>
          </a:xfrm>
          <a:prstGeom prst="rect">
            <a:avLst/>
          </a:prstGeom>
          <a:noFill/>
          <a:ln w="28575">
            <a:solidFill>
              <a:srgbClr val="FF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4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4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4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4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WordArt 52"/>
          <p:cNvSpPr>
            <a:spLocks noChangeArrowheads="1" noChangeShapeType="1" noTextEdit="1"/>
          </p:cNvSpPr>
          <p:nvPr/>
        </p:nvSpPr>
        <p:spPr bwMode="auto">
          <a:xfrm>
            <a:off x="2051050" y="404813"/>
            <a:ext cx="3816350" cy="5746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gradFill rotWithShape="1">
                  <a:gsLst>
                    <a:gs pos="0">
                      <a:srgbClr val="FF0066"/>
                    </a:gs>
                    <a:gs pos="50000">
                      <a:srgbClr val="CC6600"/>
                    </a:gs>
                    <a:gs pos="100000">
                      <a:srgbClr val="FF0066"/>
                    </a:gs>
                  </a:gsLst>
                  <a:lin ang="270000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当堂训练</a:t>
            </a:r>
          </a:p>
        </p:txBody>
      </p:sp>
      <p:sp>
        <p:nvSpPr>
          <p:cNvPr id="16388" name="Text Box 53"/>
          <p:cNvSpPr txBox="1">
            <a:spLocks noChangeArrowheads="1"/>
          </p:cNvSpPr>
          <p:nvPr/>
        </p:nvSpPr>
        <p:spPr bwMode="auto">
          <a:xfrm>
            <a:off x="323850" y="1196975"/>
            <a:ext cx="9350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1.</a:t>
            </a:r>
          </a:p>
        </p:txBody>
      </p:sp>
      <p:sp>
        <p:nvSpPr>
          <p:cNvPr id="16389" name="Rectangle 55"/>
          <p:cNvSpPr>
            <a:spLocks noChangeArrowheads="1"/>
          </p:cNvSpPr>
          <p:nvPr/>
        </p:nvSpPr>
        <p:spPr bwMode="auto">
          <a:xfrm>
            <a:off x="791369" y="1209459"/>
            <a:ext cx="8029103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kumimoji="1" lang="zh-CN" altLang="en-US" sz="28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如</a:t>
            </a:r>
            <a:r>
              <a:rPr kumimoji="1" lang="zh-CN" altLang="en-US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图是一个立方体纸盒的展开图，使展开图沿虚线折叠成正方体后相对面上的两个数互为</a:t>
            </a:r>
            <a:r>
              <a:rPr kumimoji="1" lang="zh-CN" altLang="en-US" sz="2800" b="1" dirty="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相反数</a:t>
            </a:r>
            <a:r>
              <a:rPr kumimoji="1" lang="en-US" altLang="zh-CN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kumimoji="1" lang="zh-CN" altLang="en-US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求</a:t>
            </a:r>
            <a:r>
              <a:rPr kumimoji="1" lang="en-US" altLang="zh-CN" sz="28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</a:p>
        </p:txBody>
      </p:sp>
      <p:graphicFrame>
        <p:nvGraphicFramePr>
          <p:cNvPr id="16390" name="Object 56"/>
          <p:cNvGraphicFramePr>
            <a:graphicFrameLocks noChangeAspect="1"/>
          </p:cNvGraphicFramePr>
          <p:nvPr/>
        </p:nvGraphicFramePr>
        <p:xfrm>
          <a:off x="773670" y="2524782"/>
          <a:ext cx="5111750" cy="877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0" name="Equation" r:id="rId4" imgW="2159000" imgH="254000" progId="Equation.DSMT4">
                  <p:embed/>
                </p:oleObj>
              </mc:Choice>
              <mc:Fallback>
                <p:oleObj name="Equation" r:id="rId4" imgW="2159000" imgH="254000" progId="Equation.DSMT4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3670" y="2524782"/>
                        <a:ext cx="5111750" cy="877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391" name="Group 57"/>
          <p:cNvGrpSpPr/>
          <p:nvPr/>
        </p:nvGrpSpPr>
        <p:grpSpPr bwMode="auto">
          <a:xfrm>
            <a:off x="3005695" y="3677307"/>
            <a:ext cx="3600450" cy="2517775"/>
            <a:chOff x="704" y="2314"/>
            <a:chExt cx="1541" cy="1161"/>
          </a:xfrm>
        </p:grpSpPr>
        <p:grpSp>
          <p:nvGrpSpPr>
            <p:cNvPr id="16396" name="Group 58"/>
            <p:cNvGrpSpPr/>
            <p:nvPr/>
          </p:nvGrpSpPr>
          <p:grpSpPr bwMode="auto">
            <a:xfrm>
              <a:off x="704" y="2314"/>
              <a:ext cx="1533" cy="1161"/>
              <a:chOff x="1980" y="13296"/>
              <a:chExt cx="1440" cy="936"/>
            </a:xfrm>
          </p:grpSpPr>
          <p:grpSp>
            <p:nvGrpSpPr>
              <p:cNvPr id="16403" name="Group 59"/>
              <p:cNvGrpSpPr/>
              <p:nvPr/>
            </p:nvGrpSpPr>
            <p:grpSpPr bwMode="auto">
              <a:xfrm>
                <a:off x="1980" y="13296"/>
                <a:ext cx="1440" cy="936"/>
                <a:chOff x="1980" y="13296"/>
                <a:chExt cx="1440" cy="936"/>
              </a:xfrm>
            </p:grpSpPr>
            <p:grpSp>
              <p:nvGrpSpPr>
                <p:cNvPr id="16406" name="Group 60"/>
                <p:cNvGrpSpPr/>
                <p:nvPr/>
              </p:nvGrpSpPr>
              <p:grpSpPr bwMode="auto">
                <a:xfrm>
                  <a:off x="1980" y="13296"/>
                  <a:ext cx="1440" cy="936"/>
                  <a:chOff x="1980" y="13296"/>
                  <a:chExt cx="1440" cy="936"/>
                </a:xfrm>
              </p:grpSpPr>
              <p:sp>
                <p:nvSpPr>
                  <p:cNvPr id="16409" name="Line 61"/>
                  <p:cNvSpPr>
                    <a:spLocks noChangeShapeType="1"/>
                  </p:cNvSpPr>
                  <p:nvPr/>
                </p:nvSpPr>
                <p:spPr bwMode="auto">
                  <a:xfrm>
                    <a:off x="2700" y="13296"/>
                    <a:ext cx="3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16410" name="Group 62"/>
                  <p:cNvGrpSpPr/>
                  <p:nvPr/>
                </p:nvGrpSpPr>
                <p:grpSpPr bwMode="auto">
                  <a:xfrm>
                    <a:off x="1980" y="13296"/>
                    <a:ext cx="1440" cy="936"/>
                    <a:chOff x="1980" y="13296"/>
                    <a:chExt cx="1440" cy="936"/>
                  </a:xfrm>
                </p:grpSpPr>
                <p:sp>
                  <p:nvSpPr>
                    <p:cNvPr id="16411" name="Rectangle 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80" y="13608"/>
                      <a:ext cx="1440" cy="312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28575">
                      <a:solidFill>
                        <a:schemeClr val="tx1"/>
                      </a:solidFill>
                      <a:miter lim="800000"/>
                    </a:ln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6412" name="Line 6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700" y="13296"/>
                      <a:ext cx="0" cy="312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grpSp>
                  <p:nvGrpSpPr>
                    <p:cNvPr id="16413" name="Group 65"/>
                    <p:cNvGrpSpPr/>
                    <p:nvPr/>
                  </p:nvGrpSpPr>
                  <p:grpSpPr bwMode="auto">
                    <a:xfrm>
                      <a:off x="1980" y="13296"/>
                      <a:ext cx="1440" cy="936"/>
                      <a:chOff x="1980" y="13296"/>
                      <a:chExt cx="1440" cy="936"/>
                    </a:xfrm>
                  </p:grpSpPr>
                  <p:sp>
                    <p:nvSpPr>
                      <p:cNvPr id="16414" name="Rectangle 6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00" y="13296"/>
                        <a:ext cx="360" cy="31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28575">
                        <a:solidFill>
                          <a:schemeClr val="tx1"/>
                        </a:solidFill>
                        <a:miter lim="800000"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6415" name="Rectangle 6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00" y="13920"/>
                        <a:ext cx="360" cy="31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28575">
                        <a:solidFill>
                          <a:schemeClr val="tx1"/>
                        </a:solidFill>
                        <a:miter lim="800000"/>
                      </a:ln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6416" name="Line 6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060" y="13608"/>
                        <a:ext cx="0" cy="312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6417" name="Line 6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340" y="13608"/>
                        <a:ext cx="0" cy="312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6418" name="Line 7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980" y="13608"/>
                        <a:ext cx="720" cy="0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6419" name="Line 7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980" y="13608"/>
                        <a:ext cx="0" cy="312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6420" name="Line 7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980" y="13920"/>
                        <a:ext cx="720" cy="0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6421" name="Line 7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060" y="13608"/>
                        <a:ext cx="360" cy="0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6422" name="Line 7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420" y="13608"/>
                        <a:ext cx="0" cy="312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6423" name="Line 7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060" y="13920"/>
                        <a:ext cx="360" cy="0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6424" name="Line 7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700" y="14232"/>
                        <a:ext cx="360" cy="0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</p:grpSp>
              </p:grpSp>
            </p:grpSp>
            <p:sp>
              <p:nvSpPr>
                <p:cNvPr id="16407" name="Line 77"/>
                <p:cNvSpPr>
                  <a:spLocks noChangeShapeType="1"/>
                </p:cNvSpPr>
                <p:nvPr/>
              </p:nvSpPr>
              <p:spPr bwMode="auto">
                <a:xfrm>
                  <a:off x="2700" y="13608"/>
                  <a:ext cx="0" cy="31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6408" name="Line 78"/>
                <p:cNvSpPr>
                  <a:spLocks noChangeShapeType="1"/>
                </p:cNvSpPr>
                <p:nvPr/>
              </p:nvSpPr>
              <p:spPr bwMode="auto">
                <a:xfrm>
                  <a:off x="3060" y="13296"/>
                  <a:ext cx="0" cy="31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6404" name="Line 79"/>
              <p:cNvSpPr>
                <a:spLocks noChangeShapeType="1"/>
              </p:cNvSpPr>
              <p:nvPr/>
            </p:nvSpPr>
            <p:spPr bwMode="auto">
              <a:xfrm>
                <a:off x="3060" y="13920"/>
                <a:ext cx="0" cy="31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05" name="Line 80"/>
              <p:cNvSpPr>
                <a:spLocks noChangeShapeType="1"/>
              </p:cNvSpPr>
              <p:nvPr/>
            </p:nvSpPr>
            <p:spPr bwMode="auto">
              <a:xfrm>
                <a:off x="2700" y="13920"/>
                <a:ext cx="0" cy="31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6397" name="Text Box 81"/>
            <p:cNvSpPr txBox="1">
              <a:spLocks noChangeArrowheads="1"/>
            </p:cNvSpPr>
            <p:nvPr/>
          </p:nvSpPr>
          <p:spPr bwMode="auto">
            <a:xfrm>
              <a:off x="732" y="2692"/>
              <a:ext cx="280" cy="2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3600" b="1"/>
                <a:t>c</a:t>
              </a:r>
            </a:p>
          </p:txBody>
        </p:sp>
        <p:sp>
          <p:nvSpPr>
            <p:cNvPr id="16398" name="Text Box 82"/>
            <p:cNvSpPr txBox="1">
              <a:spLocks noChangeArrowheads="1"/>
            </p:cNvSpPr>
            <p:nvPr/>
          </p:nvSpPr>
          <p:spPr bwMode="auto">
            <a:xfrm>
              <a:off x="1124" y="2713"/>
              <a:ext cx="280" cy="2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3600" b="1"/>
                <a:t>7</a:t>
              </a:r>
            </a:p>
          </p:txBody>
        </p:sp>
        <p:sp>
          <p:nvSpPr>
            <p:cNvPr id="16399" name="Text Box 83"/>
            <p:cNvSpPr txBox="1">
              <a:spLocks noChangeArrowheads="1"/>
            </p:cNvSpPr>
            <p:nvPr/>
          </p:nvSpPr>
          <p:spPr bwMode="auto">
            <a:xfrm>
              <a:off x="1517" y="2713"/>
              <a:ext cx="401" cy="2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3600" b="1"/>
                <a:t>-1</a:t>
              </a:r>
            </a:p>
          </p:txBody>
        </p:sp>
        <p:sp>
          <p:nvSpPr>
            <p:cNvPr id="16400" name="Text Box 84"/>
            <p:cNvSpPr txBox="1">
              <a:spLocks noChangeArrowheads="1"/>
            </p:cNvSpPr>
            <p:nvPr/>
          </p:nvSpPr>
          <p:spPr bwMode="auto">
            <a:xfrm>
              <a:off x="1965" y="2713"/>
              <a:ext cx="280" cy="2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3600" b="1"/>
                <a:t>b</a:t>
              </a:r>
            </a:p>
          </p:txBody>
        </p:sp>
        <p:sp>
          <p:nvSpPr>
            <p:cNvPr id="16401" name="Text Box 85"/>
            <p:cNvSpPr txBox="1">
              <a:spLocks noChangeArrowheads="1"/>
            </p:cNvSpPr>
            <p:nvPr/>
          </p:nvSpPr>
          <p:spPr bwMode="auto">
            <a:xfrm>
              <a:off x="1507" y="3072"/>
              <a:ext cx="281" cy="2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3600" b="1"/>
                <a:t>a</a:t>
              </a:r>
            </a:p>
          </p:txBody>
        </p:sp>
        <p:sp>
          <p:nvSpPr>
            <p:cNvPr id="16402" name="Text Box 86"/>
            <p:cNvSpPr txBox="1">
              <a:spLocks noChangeArrowheads="1"/>
            </p:cNvSpPr>
            <p:nvPr/>
          </p:nvSpPr>
          <p:spPr bwMode="auto">
            <a:xfrm>
              <a:off x="1526" y="2333"/>
              <a:ext cx="401" cy="2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3600" b="1"/>
                <a:t>2</a:t>
              </a:r>
            </a:p>
          </p:txBody>
        </p:sp>
      </p:grpSp>
      <p:sp>
        <p:nvSpPr>
          <p:cNvPr id="40025" name="Text Box 89"/>
          <p:cNvSpPr txBox="1">
            <a:spLocks noChangeArrowheads="1"/>
          </p:cNvSpPr>
          <p:nvPr/>
        </p:nvSpPr>
        <p:spPr bwMode="auto">
          <a:xfrm>
            <a:off x="1564245" y="2597807"/>
            <a:ext cx="7207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3600" b="1"/>
              <a:t>-2</a:t>
            </a:r>
          </a:p>
        </p:txBody>
      </p:sp>
      <p:sp>
        <p:nvSpPr>
          <p:cNvPr id="40026" name="Text Box 90"/>
          <p:cNvSpPr txBox="1">
            <a:spLocks noChangeArrowheads="1"/>
          </p:cNvSpPr>
          <p:nvPr/>
        </p:nvSpPr>
        <p:spPr bwMode="auto">
          <a:xfrm>
            <a:off x="3293032" y="2669245"/>
            <a:ext cx="7207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3600" b="1"/>
              <a:t>-7</a:t>
            </a:r>
          </a:p>
        </p:txBody>
      </p:sp>
      <p:sp>
        <p:nvSpPr>
          <p:cNvPr id="40027" name="Text Box 91"/>
          <p:cNvSpPr txBox="1">
            <a:spLocks noChangeArrowheads="1"/>
          </p:cNvSpPr>
          <p:nvPr/>
        </p:nvSpPr>
        <p:spPr bwMode="auto">
          <a:xfrm>
            <a:off x="5093257" y="2669245"/>
            <a:ext cx="7207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3600" b="1"/>
              <a:t>1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40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40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40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25" grpId="0"/>
      <p:bldP spid="40026" grpId="0"/>
      <p:bldP spid="4002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25"/>
          <p:cNvSpPr txBox="1">
            <a:spLocks noChangeArrowheads="1"/>
          </p:cNvSpPr>
          <p:nvPr/>
        </p:nvSpPr>
        <p:spPr bwMode="auto">
          <a:xfrm>
            <a:off x="395288" y="1052513"/>
            <a:ext cx="7207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2.</a:t>
            </a:r>
          </a:p>
        </p:txBody>
      </p:sp>
      <p:grpSp>
        <p:nvGrpSpPr>
          <p:cNvPr id="17412" name="Group 26"/>
          <p:cNvGrpSpPr/>
          <p:nvPr/>
        </p:nvGrpSpPr>
        <p:grpSpPr bwMode="auto">
          <a:xfrm>
            <a:off x="1258888" y="1773238"/>
            <a:ext cx="3213100" cy="4279900"/>
            <a:chOff x="0" y="0"/>
            <a:chExt cx="2024" cy="2696"/>
          </a:xfrm>
        </p:grpSpPr>
        <p:grpSp>
          <p:nvGrpSpPr>
            <p:cNvPr id="17416" name="Group 27"/>
            <p:cNvGrpSpPr/>
            <p:nvPr/>
          </p:nvGrpSpPr>
          <p:grpSpPr bwMode="auto">
            <a:xfrm>
              <a:off x="672" y="2016"/>
              <a:ext cx="680" cy="680"/>
              <a:chOff x="0" y="0"/>
              <a:chExt cx="680" cy="680"/>
            </a:xfrm>
          </p:grpSpPr>
          <p:sp>
            <p:nvSpPr>
              <p:cNvPr id="17432" name="Rectangle 28"/>
              <p:cNvSpPr>
                <a:spLocks noChangeArrowheads="1"/>
              </p:cNvSpPr>
              <p:nvPr/>
            </p:nvSpPr>
            <p:spPr bwMode="auto">
              <a:xfrm>
                <a:off x="0" y="0"/>
                <a:ext cx="680" cy="680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7433" name="Text Box 29"/>
              <p:cNvSpPr txBox="1">
                <a:spLocks noChangeArrowheads="1"/>
              </p:cNvSpPr>
              <p:nvPr/>
            </p:nvSpPr>
            <p:spPr bwMode="auto">
              <a:xfrm>
                <a:off x="144" y="144"/>
                <a:ext cx="384" cy="480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zh-CN" altLang="en-US" sz="4400" b="1">
                    <a:solidFill>
                      <a:srgbClr val="0000CC"/>
                    </a:solidFill>
                    <a:latin typeface="Times New Roman" panose="02020603050405020304" pitchFamily="18" charset="0"/>
                  </a:rPr>
                  <a:t>利</a:t>
                </a:r>
              </a:p>
            </p:txBody>
          </p:sp>
        </p:grpSp>
        <p:grpSp>
          <p:nvGrpSpPr>
            <p:cNvPr id="17417" name="Group 30"/>
            <p:cNvGrpSpPr/>
            <p:nvPr/>
          </p:nvGrpSpPr>
          <p:grpSpPr bwMode="auto">
            <a:xfrm>
              <a:off x="672" y="1344"/>
              <a:ext cx="680" cy="680"/>
              <a:chOff x="0" y="0"/>
              <a:chExt cx="680" cy="680"/>
            </a:xfrm>
          </p:grpSpPr>
          <p:sp>
            <p:nvSpPr>
              <p:cNvPr id="17430" name="Rectangle 31"/>
              <p:cNvSpPr>
                <a:spLocks noChangeArrowheads="1"/>
              </p:cNvSpPr>
              <p:nvPr/>
            </p:nvSpPr>
            <p:spPr bwMode="auto">
              <a:xfrm>
                <a:off x="0" y="0"/>
                <a:ext cx="680" cy="680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7431" name="Text Box 32"/>
              <p:cNvSpPr txBox="1">
                <a:spLocks noChangeArrowheads="1"/>
              </p:cNvSpPr>
              <p:nvPr/>
            </p:nvSpPr>
            <p:spPr bwMode="auto">
              <a:xfrm>
                <a:off x="144" y="144"/>
                <a:ext cx="384" cy="480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zh-CN" altLang="en-US" sz="4400" b="1">
                    <a:solidFill>
                      <a:srgbClr val="FF3300"/>
                    </a:solidFill>
                    <a:latin typeface="Times New Roman" panose="02020603050405020304" pitchFamily="18" charset="0"/>
                  </a:rPr>
                  <a:t>胜</a:t>
                </a:r>
              </a:p>
            </p:txBody>
          </p:sp>
        </p:grpSp>
        <p:grpSp>
          <p:nvGrpSpPr>
            <p:cNvPr id="17418" name="Group 33"/>
            <p:cNvGrpSpPr/>
            <p:nvPr/>
          </p:nvGrpSpPr>
          <p:grpSpPr bwMode="auto">
            <a:xfrm>
              <a:off x="0" y="672"/>
              <a:ext cx="680" cy="680"/>
              <a:chOff x="0" y="0"/>
              <a:chExt cx="680" cy="680"/>
            </a:xfrm>
          </p:grpSpPr>
          <p:sp>
            <p:nvSpPr>
              <p:cNvPr id="17428" name="Rectangle 3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680" cy="680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7429" name="Text Box 35"/>
              <p:cNvSpPr txBox="1">
                <a:spLocks noChangeArrowheads="1"/>
              </p:cNvSpPr>
              <p:nvPr/>
            </p:nvSpPr>
            <p:spPr bwMode="auto">
              <a:xfrm>
                <a:off x="144" y="144"/>
                <a:ext cx="384" cy="480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zh-CN" altLang="en-US" sz="4400" b="1">
                    <a:solidFill>
                      <a:srgbClr val="FF00FF"/>
                    </a:solidFill>
                    <a:latin typeface="Times New Roman" panose="02020603050405020304" pitchFamily="18" charset="0"/>
                  </a:rPr>
                  <a:t>持</a:t>
                </a:r>
              </a:p>
            </p:txBody>
          </p:sp>
        </p:grpSp>
        <p:grpSp>
          <p:nvGrpSpPr>
            <p:cNvPr id="17419" name="Group 36"/>
            <p:cNvGrpSpPr/>
            <p:nvPr/>
          </p:nvGrpSpPr>
          <p:grpSpPr bwMode="auto">
            <a:xfrm>
              <a:off x="1344" y="672"/>
              <a:ext cx="680" cy="680"/>
              <a:chOff x="0" y="0"/>
              <a:chExt cx="680" cy="680"/>
            </a:xfrm>
          </p:grpSpPr>
          <p:sp>
            <p:nvSpPr>
              <p:cNvPr id="17426" name="Rectangle 3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680" cy="680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7427" name="Text Box 38"/>
              <p:cNvSpPr txBox="1">
                <a:spLocks noChangeArrowheads="1"/>
              </p:cNvSpPr>
              <p:nvPr/>
            </p:nvSpPr>
            <p:spPr bwMode="auto">
              <a:xfrm>
                <a:off x="144" y="144"/>
                <a:ext cx="384" cy="480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zh-CN" altLang="en-US" sz="4400" b="1">
                    <a:solidFill>
                      <a:srgbClr val="FF00FF"/>
                    </a:solidFill>
                    <a:latin typeface="Times New Roman" panose="02020603050405020304" pitchFamily="18" charset="0"/>
                  </a:rPr>
                  <a:t>是</a:t>
                </a:r>
              </a:p>
            </p:txBody>
          </p:sp>
        </p:grpSp>
        <p:grpSp>
          <p:nvGrpSpPr>
            <p:cNvPr id="17420" name="Group 39"/>
            <p:cNvGrpSpPr/>
            <p:nvPr/>
          </p:nvGrpSpPr>
          <p:grpSpPr bwMode="auto">
            <a:xfrm>
              <a:off x="672" y="672"/>
              <a:ext cx="680" cy="680"/>
              <a:chOff x="0" y="0"/>
              <a:chExt cx="680" cy="680"/>
            </a:xfrm>
          </p:grpSpPr>
          <p:sp>
            <p:nvSpPr>
              <p:cNvPr id="17424" name="Rectangle 4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680" cy="680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7425" name="Text Box 41"/>
              <p:cNvSpPr txBox="1">
                <a:spLocks noChangeArrowheads="1"/>
              </p:cNvSpPr>
              <p:nvPr/>
            </p:nvSpPr>
            <p:spPr bwMode="auto">
              <a:xfrm>
                <a:off x="144" y="144"/>
                <a:ext cx="384" cy="480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zh-CN" altLang="en-US" sz="4400" b="1">
                    <a:solidFill>
                      <a:srgbClr val="0000CC"/>
                    </a:solidFill>
                    <a:latin typeface="Times New Roman" panose="02020603050405020304" pitchFamily="18" charset="0"/>
                  </a:rPr>
                  <a:t>就</a:t>
                </a:r>
              </a:p>
            </p:txBody>
          </p:sp>
        </p:grpSp>
        <p:grpSp>
          <p:nvGrpSpPr>
            <p:cNvPr id="17421" name="Group 42"/>
            <p:cNvGrpSpPr/>
            <p:nvPr/>
          </p:nvGrpSpPr>
          <p:grpSpPr bwMode="auto">
            <a:xfrm>
              <a:off x="672" y="0"/>
              <a:ext cx="680" cy="680"/>
              <a:chOff x="0" y="0"/>
              <a:chExt cx="680" cy="680"/>
            </a:xfrm>
          </p:grpSpPr>
          <p:sp>
            <p:nvSpPr>
              <p:cNvPr id="17422" name="Rectangle 43"/>
              <p:cNvSpPr>
                <a:spLocks noChangeArrowheads="1"/>
              </p:cNvSpPr>
              <p:nvPr/>
            </p:nvSpPr>
            <p:spPr bwMode="auto">
              <a:xfrm>
                <a:off x="0" y="0"/>
                <a:ext cx="680" cy="680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7423" name="Text Box 44"/>
              <p:cNvSpPr txBox="1">
                <a:spLocks noChangeArrowheads="1"/>
              </p:cNvSpPr>
              <p:nvPr/>
            </p:nvSpPr>
            <p:spPr bwMode="auto">
              <a:xfrm>
                <a:off x="144" y="144"/>
                <a:ext cx="384" cy="480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zh-CN" altLang="en-US" sz="4400" b="1">
                    <a:solidFill>
                      <a:srgbClr val="FF3300"/>
                    </a:solidFill>
                    <a:latin typeface="Times New Roman" panose="02020603050405020304" pitchFamily="18" charset="0"/>
                  </a:rPr>
                  <a:t>坚</a:t>
                </a:r>
              </a:p>
            </p:txBody>
          </p:sp>
        </p:grpSp>
      </p:grpSp>
      <p:sp>
        <p:nvSpPr>
          <p:cNvPr id="17413" name="Text Box 45"/>
          <p:cNvSpPr txBox="1">
            <a:spLocks noChangeArrowheads="1"/>
          </p:cNvSpPr>
          <p:nvPr/>
        </p:nvSpPr>
        <p:spPr bwMode="auto">
          <a:xfrm>
            <a:off x="769448" y="1052513"/>
            <a:ext cx="712871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“坚”在下，“就”在后，胜利在哪里？ </a:t>
            </a:r>
          </a:p>
        </p:txBody>
      </p:sp>
      <p:sp>
        <p:nvSpPr>
          <p:cNvPr id="33838" name="WordArt 46"/>
          <p:cNvSpPr>
            <a:spLocks noChangeArrowheads="1" noChangeShapeType="1" noTextEdit="1"/>
          </p:cNvSpPr>
          <p:nvPr/>
        </p:nvSpPr>
        <p:spPr bwMode="auto">
          <a:xfrm>
            <a:off x="6011863" y="4076700"/>
            <a:ext cx="2171700" cy="1057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2800" kern="10" dirty="0">
                <a:ln w="12700">
                  <a:solidFill>
                    <a:srgbClr val="FF00FF"/>
                  </a:solidFill>
                  <a:round/>
                </a:ln>
                <a:solidFill>
                  <a:srgbClr val="00FF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“胜”在上，</a:t>
            </a:r>
          </a:p>
          <a:p>
            <a:pPr algn="ctr"/>
            <a:r>
              <a:rPr lang="zh-CN" altLang="en-US" sz="2800" kern="10" dirty="0">
                <a:ln w="12700">
                  <a:solidFill>
                    <a:srgbClr val="FF00FF"/>
                  </a:solidFill>
                  <a:round/>
                </a:ln>
                <a:solidFill>
                  <a:srgbClr val="00FF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“利”在前！</a:t>
            </a:r>
          </a:p>
        </p:txBody>
      </p:sp>
      <p:pic>
        <p:nvPicPr>
          <p:cNvPr id="17415" name="Picture 47" descr="ZZ_0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27988" y="765175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338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8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338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3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3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3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323850" y="981075"/>
            <a:ext cx="4508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3.</a:t>
            </a:r>
          </a:p>
        </p:txBody>
      </p:sp>
      <p:sp>
        <p:nvSpPr>
          <p:cNvPr id="18436" name="Text Box 6"/>
          <p:cNvSpPr txBox="1">
            <a:spLocks noChangeArrowheads="1"/>
          </p:cNvSpPr>
          <p:nvPr/>
        </p:nvSpPr>
        <p:spPr bwMode="auto">
          <a:xfrm>
            <a:off x="755650" y="981075"/>
            <a:ext cx="734536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 dirty="0"/>
              <a:t>下列的三幅平面图是</a:t>
            </a:r>
            <a:r>
              <a:rPr lang="zh-CN" altLang="en-US" sz="2800" b="1" dirty="0">
                <a:solidFill>
                  <a:srgbClr val="FF0000"/>
                </a:solidFill>
              </a:rPr>
              <a:t>三棱柱</a:t>
            </a:r>
            <a:r>
              <a:rPr lang="zh-CN" altLang="en-US" sz="2800" b="1" dirty="0"/>
              <a:t>的表面展开图的有（    </a:t>
            </a:r>
            <a:r>
              <a:rPr lang="zh-CN" altLang="en-US" sz="2800" b="1" dirty="0" smtClean="0"/>
              <a:t>） </a:t>
            </a:r>
            <a:endParaRPr lang="zh-CN" altLang="en-US" sz="2800" b="1" dirty="0"/>
          </a:p>
        </p:txBody>
      </p:sp>
      <p:grpSp>
        <p:nvGrpSpPr>
          <p:cNvPr id="18437" name="Group 7"/>
          <p:cNvGrpSpPr/>
          <p:nvPr/>
        </p:nvGrpSpPr>
        <p:grpSpPr bwMode="auto">
          <a:xfrm>
            <a:off x="539552" y="2492375"/>
            <a:ext cx="2160587" cy="3103563"/>
            <a:chOff x="567" y="2349"/>
            <a:chExt cx="1270" cy="1637"/>
          </a:xfrm>
        </p:grpSpPr>
        <p:sp>
          <p:nvSpPr>
            <p:cNvPr id="18444" name="Rectangle 8"/>
            <p:cNvSpPr>
              <a:spLocks noChangeArrowheads="1"/>
            </p:cNvSpPr>
            <p:nvPr/>
          </p:nvSpPr>
          <p:spPr bwMode="auto">
            <a:xfrm>
              <a:off x="567" y="2688"/>
              <a:ext cx="1270" cy="749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45" name="AutoShape 9"/>
            <p:cNvSpPr>
              <a:spLocks noChangeArrowheads="1"/>
            </p:cNvSpPr>
            <p:nvPr/>
          </p:nvSpPr>
          <p:spPr bwMode="auto">
            <a:xfrm>
              <a:off x="970" y="2349"/>
              <a:ext cx="483" cy="34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46" name="Line 10"/>
            <p:cNvSpPr>
              <a:spLocks noChangeShapeType="1"/>
            </p:cNvSpPr>
            <p:nvPr/>
          </p:nvSpPr>
          <p:spPr bwMode="auto">
            <a:xfrm>
              <a:off x="967" y="2696"/>
              <a:ext cx="15" cy="77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47" name="AutoShape 11"/>
            <p:cNvSpPr>
              <a:spLocks noChangeArrowheads="1"/>
            </p:cNvSpPr>
            <p:nvPr/>
          </p:nvSpPr>
          <p:spPr bwMode="auto">
            <a:xfrm flipV="1">
              <a:off x="978" y="3443"/>
              <a:ext cx="483" cy="29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48" name="Text Box 12"/>
            <p:cNvSpPr txBox="1">
              <a:spLocks noChangeArrowheads="1"/>
            </p:cNvSpPr>
            <p:nvPr/>
          </p:nvSpPr>
          <p:spPr bwMode="auto">
            <a:xfrm>
              <a:off x="1020" y="3793"/>
              <a:ext cx="408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zh-CN" altLang="en-US" b="1"/>
                <a:t>甲</a:t>
              </a:r>
            </a:p>
          </p:txBody>
        </p:sp>
        <p:sp>
          <p:nvSpPr>
            <p:cNvPr id="18449" name="Line 13"/>
            <p:cNvSpPr>
              <a:spLocks noChangeShapeType="1"/>
            </p:cNvSpPr>
            <p:nvPr/>
          </p:nvSpPr>
          <p:spPr bwMode="auto">
            <a:xfrm>
              <a:off x="1445" y="2680"/>
              <a:ext cx="15" cy="77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8438" name="Group 15"/>
          <p:cNvGrpSpPr>
            <a:grpSpLocks noChangeAspect="1"/>
          </p:cNvGrpSpPr>
          <p:nvPr/>
        </p:nvGrpSpPr>
        <p:grpSpPr bwMode="auto">
          <a:xfrm>
            <a:off x="2987477" y="2708275"/>
            <a:ext cx="3321050" cy="2930525"/>
            <a:chOff x="2290" y="2442"/>
            <a:chExt cx="1745" cy="1540"/>
          </a:xfrm>
        </p:grpSpPr>
        <p:sp>
          <p:nvSpPr>
            <p:cNvPr id="18442" name="Text Box 16"/>
            <p:cNvSpPr txBox="1">
              <a:spLocks noChangeAspect="1" noChangeArrowheads="1"/>
            </p:cNvSpPr>
            <p:nvPr/>
          </p:nvSpPr>
          <p:spPr bwMode="auto">
            <a:xfrm>
              <a:off x="2835" y="3789"/>
              <a:ext cx="408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zh-CN" altLang="en-US" b="1"/>
                <a:t>乙</a:t>
              </a:r>
            </a:p>
          </p:txBody>
        </p:sp>
        <p:pic>
          <p:nvPicPr>
            <p:cNvPr id="18443" name="Picture 17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2290" y="2442"/>
              <a:ext cx="1745" cy="13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8439" name="Group 18"/>
          <p:cNvGrpSpPr/>
          <p:nvPr/>
        </p:nvGrpSpPr>
        <p:grpSpPr bwMode="auto">
          <a:xfrm>
            <a:off x="6372572" y="2852738"/>
            <a:ext cx="2171700" cy="2592387"/>
            <a:chOff x="4150" y="2432"/>
            <a:chExt cx="1368" cy="1633"/>
          </a:xfrm>
        </p:grpSpPr>
        <p:sp>
          <p:nvSpPr>
            <p:cNvPr id="18440" name="Text Box 19"/>
            <p:cNvSpPr txBox="1">
              <a:spLocks noChangeArrowheads="1"/>
            </p:cNvSpPr>
            <p:nvPr/>
          </p:nvSpPr>
          <p:spPr bwMode="auto">
            <a:xfrm>
              <a:off x="4604" y="3834"/>
              <a:ext cx="4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zh-CN" altLang="en-US" b="1"/>
                <a:t>丙</a:t>
              </a:r>
            </a:p>
          </p:txBody>
        </p:sp>
        <p:pic>
          <p:nvPicPr>
            <p:cNvPr id="18441" name="Picture 20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150" y="2432"/>
              <a:ext cx="1368" cy="1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ransition spd="med">
    <p:wipe dir="d"/>
    <p:sndAc>
      <p:stSnd>
        <p:snd r:embed="rId3" name="type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113"/>
          <p:cNvSpPr txBox="1">
            <a:spLocks noChangeArrowheads="1"/>
          </p:cNvSpPr>
          <p:nvPr/>
        </p:nvSpPr>
        <p:spPr bwMode="auto">
          <a:xfrm>
            <a:off x="303213" y="1022350"/>
            <a:ext cx="4508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2800" b="1">
                <a:latin typeface="Times New Roman" panose="02020603050405020304" pitchFamily="18" charset="0"/>
                <a:sym typeface="Wingdings" panose="05000000000000000000" pitchFamily="2" charset="2"/>
              </a:rPr>
              <a:t>4.</a:t>
            </a:r>
          </a:p>
        </p:txBody>
      </p:sp>
      <p:sp>
        <p:nvSpPr>
          <p:cNvPr id="19460" name="Text Box 114"/>
          <p:cNvSpPr txBox="1">
            <a:spLocks noChangeArrowheads="1"/>
          </p:cNvSpPr>
          <p:nvPr/>
        </p:nvSpPr>
        <p:spPr bwMode="auto">
          <a:xfrm>
            <a:off x="304726" y="4221163"/>
            <a:ext cx="4508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5.</a:t>
            </a:r>
          </a:p>
        </p:txBody>
      </p:sp>
      <p:pic>
        <p:nvPicPr>
          <p:cNvPr id="19461" name="Picture 1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1052513"/>
            <a:ext cx="8064821" cy="2592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62" name="Picture 11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0" y="4292600"/>
            <a:ext cx="8064821" cy="122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WordArt 19"/>
          <p:cNvSpPr>
            <a:spLocks noChangeArrowheads="1" noChangeShapeType="1" noTextEdit="1"/>
          </p:cNvSpPr>
          <p:nvPr/>
        </p:nvSpPr>
        <p:spPr bwMode="auto">
          <a:xfrm>
            <a:off x="1450876" y="1445766"/>
            <a:ext cx="3816350" cy="5746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gradFill rotWithShape="1">
                  <a:gsLst>
                    <a:gs pos="0">
                      <a:srgbClr val="FF0066"/>
                    </a:gs>
                    <a:gs pos="50000">
                      <a:srgbClr val="CC6600"/>
                    </a:gs>
                    <a:gs pos="100000">
                      <a:srgbClr val="FF0066"/>
                    </a:gs>
                  </a:gsLst>
                  <a:lin ang="270000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作业布置</a:t>
            </a:r>
          </a:p>
        </p:txBody>
      </p:sp>
      <p:sp>
        <p:nvSpPr>
          <p:cNvPr id="28692" name="WordArt 20"/>
          <p:cNvSpPr>
            <a:spLocks noChangeArrowheads="1" noChangeShapeType="1" noTextEdit="1"/>
          </p:cNvSpPr>
          <p:nvPr/>
        </p:nvSpPr>
        <p:spPr bwMode="auto">
          <a:xfrm>
            <a:off x="1476375" y="2996952"/>
            <a:ext cx="5759450" cy="9350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zh-CN" altLang="en-US" sz="3600" kern="10" dirty="0">
                <a:gradFill rotWithShape="1">
                  <a:gsLst>
                    <a:gs pos="0">
                      <a:srgbClr val="00CCFF"/>
                    </a:gs>
                    <a:gs pos="50000">
                      <a:schemeClr val="hlink"/>
                    </a:gs>
                    <a:gs pos="100000">
                      <a:srgbClr val="00CCFF"/>
                    </a:gs>
                  </a:gsLst>
                  <a:lin ang="2700000" scaled="1"/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课本</a:t>
            </a:r>
            <a:r>
              <a:rPr lang="en-US" altLang="zh-CN" sz="3600" kern="10" dirty="0">
                <a:gradFill rotWithShape="1">
                  <a:gsLst>
                    <a:gs pos="0">
                      <a:srgbClr val="00CCFF"/>
                    </a:gs>
                    <a:gs pos="50000">
                      <a:schemeClr val="hlink"/>
                    </a:gs>
                    <a:gs pos="100000">
                      <a:srgbClr val="00CCFF"/>
                    </a:gs>
                  </a:gsLst>
                  <a:lin ang="2700000" scaled="1"/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P98</a:t>
            </a:r>
            <a:r>
              <a:rPr lang="zh-CN" altLang="en-US" sz="3600" kern="10" dirty="0">
                <a:gradFill rotWithShape="1">
                  <a:gsLst>
                    <a:gs pos="0">
                      <a:srgbClr val="00CCFF"/>
                    </a:gs>
                    <a:gs pos="50000">
                      <a:schemeClr val="hlink"/>
                    </a:gs>
                    <a:gs pos="100000">
                      <a:srgbClr val="00CCFF"/>
                    </a:gs>
                  </a:gsLst>
                  <a:lin ang="2700000" scaled="1"/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习题</a:t>
            </a:r>
            <a:r>
              <a:rPr lang="en-US" altLang="zh-CN" sz="3600" kern="10" dirty="0">
                <a:gradFill rotWithShape="1">
                  <a:gsLst>
                    <a:gs pos="0">
                      <a:srgbClr val="00CCFF"/>
                    </a:gs>
                    <a:gs pos="50000">
                      <a:schemeClr val="hlink"/>
                    </a:gs>
                    <a:gs pos="100000">
                      <a:srgbClr val="00CCFF"/>
                    </a:gs>
                  </a:gsLst>
                  <a:lin ang="2700000" scaled="1"/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A</a:t>
            </a:r>
            <a:r>
              <a:rPr lang="zh-CN" altLang="en-US" sz="3600" kern="10" dirty="0">
                <a:gradFill rotWithShape="1">
                  <a:gsLst>
                    <a:gs pos="0">
                      <a:srgbClr val="00CCFF"/>
                    </a:gs>
                    <a:gs pos="50000">
                      <a:schemeClr val="hlink"/>
                    </a:gs>
                    <a:gs pos="100000">
                      <a:srgbClr val="00CCFF"/>
                    </a:gs>
                  </a:gsLst>
                  <a:lin ang="2700000" scaled="1"/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组与</a:t>
            </a:r>
            <a:r>
              <a:rPr lang="en-US" altLang="zh-CN" sz="3600" kern="10" dirty="0">
                <a:gradFill rotWithShape="1">
                  <a:gsLst>
                    <a:gs pos="0">
                      <a:srgbClr val="00CCFF"/>
                    </a:gs>
                    <a:gs pos="50000">
                      <a:schemeClr val="hlink"/>
                    </a:gs>
                    <a:gs pos="100000">
                      <a:srgbClr val="00CCFF"/>
                    </a:gs>
                  </a:gsLst>
                  <a:lin ang="2700000" scaled="1"/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B</a:t>
            </a:r>
            <a:r>
              <a:rPr lang="zh-CN" altLang="en-US" sz="3600" kern="10" dirty="0">
                <a:gradFill rotWithShape="1">
                  <a:gsLst>
                    <a:gs pos="0">
                      <a:srgbClr val="00CCFF"/>
                    </a:gs>
                    <a:gs pos="50000">
                      <a:schemeClr val="hlink"/>
                    </a:gs>
                    <a:gs pos="100000">
                      <a:srgbClr val="00CCFF"/>
                    </a:gs>
                  </a:gsLst>
                  <a:lin ang="2700000" scaled="1"/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组</a:t>
            </a:r>
          </a:p>
        </p:txBody>
      </p:sp>
    </p:spTree>
  </p:cSld>
  <p:clrMapOvr>
    <a:masterClrMapping/>
  </p:clrMapOvr>
  <p:transition spd="slow">
    <p:circle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666972" y="803429"/>
            <a:ext cx="41529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dirty="0">
                <a:solidFill>
                  <a:srgbClr val="FF0066"/>
                </a:solidFill>
                <a:latin typeface="华文新魏" panose="02010800040101010101" charset="-122"/>
                <a:ea typeface="华文新魏" panose="02010800040101010101" charset="-122"/>
              </a:rPr>
              <a:t>学习目标：</a:t>
            </a:r>
            <a:endParaRPr lang="zh-CN" altLang="en-US" sz="4400" dirty="0">
              <a:solidFill>
                <a:srgbClr val="FFFFCC"/>
              </a:solidFill>
              <a:latin typeface="华文新魏" panose="02010800040101010101" charset="-122"/>
              <a:ea typeface="华文新魏" panose="02010800040101010101" charset="-122"/>
            </a:endParaRPr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673421" y="1844675"/>
            <a:ext cx="7993063" cy="311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dirty="0">
                <a:solidFill>
                  <a:srgbClr val="FF0066"/>
                </a:solidFill>
                <a:latin typeface="华文新魏" panose="02010800040101010101" charset="-122"/>
                <a:ea typeface="华文新魏" panose="02010800040101010101" charset="-122"/>
              </a:rPr>
              <a:t>1.</a:t>
            </a:r>
            <a:r>
              <a:rPr lang="zh-CN" altLang="en-US" sz="3600" dirty="0">
                <a:solidFill>
                  <a:srgbClr val="FF0066"/>
                </a:solidFill>
                <a:latin typeface="华文新魏" panose="02010800040101010101" charset="-122"/>
                <a:ea typeface="华文新魏" panose="02010800040101010101" charset="-122"/>
              </a:rPr>
              <a:t>知道棱柱的相关元素和结构特征</a:t>
            </a:r>
            <a:r>
              <a:rPr lang="en-US" altLang="zh-CN" sz="3600" dirty="0">
                <a:solidFill>
                  <a:srgbClr val="FF0066"/>
                </a:solidFill>
                <a:latin typeface="华文新魏" panose="02010800040101010101" charset="-122"/>
                <a:ea typeface="华文新魏" panose="02010800040101010101" charset="-122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altLang="zh-CN" sz="3600" dirty="0">
                <a:solidFill>
                  <a:srgbClr val="FF0066"/>
                </a:solidFill>
                <a:latin typeface="华文新魏" panose="02010800040101010101" charset="-122"/>
                <a:ea typeface="华文新魏" panose="02010800040101010101" charset="-122"/>
              </a:rPr>
              <a:t>2.</a:t>
            </a:r>
            <a:r>
              <a:rPr lang="zh-CN" altLang="en-US" sz="3600" dirty="0">
                <a:solidFill>
                  <a:srgbClr val="FF0066"/>
                </a:solidFill>
                <a:latin typeface="华文新魏" panose="02010800040101010101" charset="-122"/>
                <a:ea typeface="华文新魏" panose="02010800040101010101" charset="-122"/>
              </a:rPr>
              <a:t>知道棱柱的表示方法</a:t>
            </a:r>
            <a:r>
              <a:rPr lang="en-US" altLang="zh-CN" sz="3600" dirty="0">
                <a:solidFill>
                  <a:srgbClr val="FF0066"/>
                </a:solidFill>
                <a:latin typeface="华文新魏" panose="02010800040101010101" charset="-122"/>
                <a:ea typeface="华文新魏" panose="02010800040101010101" charset="-122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altLang="zh-CN" sz="3600" dirty="0">
                <a:solidFill>
                  <a:srgbClr val="FF0066"/>
                </a:solidFill>
                <a:latin typeface="华文新魏" panose="02010800040101010101" charset="-122"/>
                <a:ea typeface="华文新魏" panose="02010800040101010101" charset="-122"/>
              </a:rPr>
              <a:t>3.</a:t>
            </a:r>
            <a:r>
              <a:rPr lang="zh-CN" altLang="en-US" sz="3600" dirty="0">
                <a:solidFill>
                  <a:srgbClr val="FF0066"/>
                </a:solidFill>
                <a:latin typeface="华文新魏" panose="02010800040101010101" charset="-122"/>
                <a:ea typeface="华文新魏" panose="02010800040101010101" charset="-122"/>
              </a:rPr>
              <a:t>知道棱柱的侧面展开图是矩形</a:t>
            </a:r>
            <a:r>
              <a:rPr lang="en-US" altLang="zh-CN" sz="3600" dirty="0">
                <a:solidFill>
                  <a:srgbClr val="FF0066"/>
                </a:solidFill>
                <a:latin typeface="华文新魏" panose="02010800040101010101" charset="-122"/>
                <a:ea typeface="华文新魏" panose="02010800040101010101" charset="-122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altLang="zh-CN" sz="3600" dirty="0">
                <a:solidFill>
                  <a:srgbClr val="FF0066"/>
                </a:solidFill>
                <a:latin typeface="华文新魏" panose="02010800040101010101" charset="-122"/>
                <a:ea typeface="华文新魏" panose="02010800040101010101" charset="-122"/>
              </a:rPr>
              <a:t>4.</a:t>
            </a:r>
            <a:r>
              <a:rPr lang="zh-CN" altLang="en-US" sz="3600" dirty="0">
                <a:solidFill>
                  <a:srgbClr val="FF0066"/>
                </a:solidFill>
                <a:latin typeface="华文新魏" panose="02010800040101010101" charset="-122"/>
                <a:ea typeface="华文新魏" panose="02010800040101010101" charset="-122"/>
              </a:rPr>
              <a:t>能够利用侧面展开图解决简单问题</a:t>
            </a:r>
            <a:r>
              <a:rPr lang="en-US" altLang="zh-CN" sz="3600" dirty="0">
                <a:solidFill>
                  <a:srgbClr val="FF0066"/>
                </a:solidFill>
                <a:latin typeface="华文新魏" panose="02010800040101010101" charset="-122"/>
                <a:ea typeface="华文新魏" panose="02010800040101010101" charset="-122"/>
              </a:rPr>
              <a:t>.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2" grpId="0" autoUpdateAnimBg="0"/>
      <p:bldP spid="820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88" name="Text Box 2"/>
          <p:cNvSpPr txBox="1">
            <a:spLocks noChangeArrowheads="1"/>
          </p:cNvSpPr>
          <p:nvPr/>
        </p:nvSpPr>
        <p:spPr bwMode="auto">
          <a:xfrm>
            <a:off x="684213" y="981075"/>
            <a:ext cx="64452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棱柱的分类</a:t>
            </a:r>
          </a:p>
        </p:txBody>
      </p:sp>
      <p:sp>
        <p:nvSpPr>
          <p:cNvPr id="36889" name="Rectangle 13"/>
          <p:cNvSpPr>
            <a:spLocks noChangeArrowheads="1"/>
          </p:cNvSpPr>
          <p:nvPr/>
        </p:nvSpPr>
        <p:spPr bwMode="auto">
          <a:xfrm>
            <a:off x="179388" y="1700213"/>
            <a:ext cx="77406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en-US" altLang="zh-CN" sz="2800" b="1" dirty="0">
                <a:solidFill>
                  <a:srgbClr val="000000"/>
                </a:solidFill>
              </a:rPr>
              <a:t>     </a:t>
            </a:r>
            <a:r>
              <a:rPr kumimoji="1" lang="zh-CN" altLang="en-US" sz="2800" b="1" u="sng" dirty="0">
                <a:solidFill>
                  <a:srgbClr val="000000"/>
                </a:solidFill>
              </a:rPr>
              <a:t>根据棱柱底面多边形的边数</a:t>
            </a:r>
            <a:r>
              <a:rPr kumimoji="1" lang="zh-CN" altLang="en-US" sz="2800" b="1" dirty="0">
                <a:solidFill>
                  <a:srgbClr val="000000"/>
                </a:solidFill>
              </a:rPr>
              <a:t>，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棱柱的底面可以是三角形、四边形、五边形、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……</a:t>
            </a:r>
            <a:endParaRPr kumimoji="1" lang="en-US" altLang="zh-CN" sz="2800" b="1" u="sng" dirty="0">
              <a:solidFill>
                <a:srgbClr val="000000"/>
              </a:solidFill>
            </a:endParaRPr>
          </a:p>
        </p:txBody>
      </p:sp>
      <p:sp>
        <p:nvSpPr>
          <p:cNvPr id="36891" name="Rectangle 15"/>
          <p:cNvSpPr>
            <a:spLocks noChangeArrowheads="1"/>
          </p:cNvSpPr>
          <p:nvPr/>
        </p:nvSpPr>
        <p:spPr bwMode="auto">
          <a:xfrm>
            <a:off x="179388" y="2708275"/>
            <a:ext cx="89646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/>
              <a:t>把这样的棱柱分别叫做三棱柱、四棱柱、五棱柱、</a:t>
            </a:r>
            <a:r>
              <a:rPr kumimoji="1" lang="en-US" altLang="zh-CN" sz="2800" b="1" dirty="0"/>
              <a:t>……</a:t>
            </a:r>
          </a:p>
        </p:txBody>
      </p:sp>
      <p:sp>
        <p:nvSpPr>
          <p:cNvPr id="4101" name="WordArt 28"/>
          <p:cNvSpPr>
            <a:spLocks noChangeArrowheads="1" noChangeShapeType="1" noTextEdit="1"/>
          </p:cNvSpPr>
          <p:nvPr/>
        </p:nvSpPr>
        <p:spPr bwMode="auto">
          <a:xfrm>
            <a:off x="3419475" y="333375"/>
            <a:ext cx="1828800" cy="1028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复习回顾</a:t>
            </a:r>
          </a:p>
        </p:txBody>
      </p:sp>
      <p:grpSp>
        <p:nvGrpSpPr>
          <p:cNvPr id="2" name="Group 3"/>
          <p:cNvGrpSpPr/>
          <p:nvPr/>
        </p:nvGrpSpPr>
        <p:grpSpPr bwMode="auto">
          <a:xfrm>
            <a:off x="1258888" y="3213100"/>
            <a:ext cx="5943600" cy="1895475"/>
            <a:chOff x="1104" y="2352"/>
            <a:chExt cx="3744" cy="1194"/>
          </a:xfrm>
        </p:grpSpPr>
        <p:graphicFrame>
          <p:nvGraphicFramePr>
            <p:cNvPr id="4107" name="Object 4"/>
            <p:cNvGraphicFramePr>
              <a:graphicFrameLocks noChangeAspect="1"/>
            </p:cNvGraphicFramePr>
            <p:nvPr/>
          </p:nvGraphicFramePr>
          <p:xfrm>
            <a:off x="1104" y="2352"/>
            <a:ext cx="1248" cy="11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21" name="BMP 图象" r:id="rId4" imgW="2619375" imgH="2505075" progId="PBrush">
                    <p:embed/>
                  </p:oleObj>
                </mc:Choice>
                <mc:Fallback>
                  <p:oleObj name="BMP 图象" r:id="rId4" imgW="2619375" imgH="2505075" progId="PBrush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l="9314" r="9961"/>
                        <a:stretch>
                          <a:fillRect/>
                        </a:stretch>
                      </p:blipFill>
                      <p:spPr bwMode="auto">
                        <a:xfrm>
                          <a:off x="1104" y="2352"/>
                          <a:ext cx="1248" cy="119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08" name="Object 5"/>
            <p:cNvGraphicFramePr>
              <a:graphicFrameLocks noChangeAspect="1"/>
            </p:cNvGraphicFramePr>
            <p:nvPr/>
          </p:nvGraphicFramePr>
          <p:xfrm>
            <a:off x="2400" y="2352"/>
            <a:ext cx="1056" cy="11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22" name="BMP 图象" r:id="rId6" imgW="2743200" imgH="2457450" progId="PBrush">
                    <p:embed/>
                  </p:oleObj>
                </mc:Choice>
                <mc:Fallback>
                  <p:oleObj name="BMP 图象" r:id="rId6" imgW="2743200" imgH="2457450" progId="PBrush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l="10068" r="24707"/>
                        <a:stretch>
                          <a:fillRect/>
                        </a:stretch>
                      </p:blipFill>
                      <p:spPr bwMode="auto">
                        <a:xfrm>
                          <a:off x="2400" y="2352"/>
                          <a:ext cx="1056" cy="11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09" name="Object 6"/>
            <p:cNvGraphicFramePr>
              <a:graphicFrameLocks noChangeAspect="1"/>
            </p:cNvGraphicFramePr>
            <p:nvPr/>
          </p:nvGraphicFramePr>
          <p:xfrm>
            <a:off x="3504" y="2352"/>
            <a:ext cx="1344" cy="11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23" name="BMP 图象" r:id="rId8" imgW="2438400" imgH="3124200" progId="PBrush">
                    <p:embed/>
                  </p:oleObj>
                </mc:Choice>
                <mc:Fallback>
                  <p:oleObj name="BMP 图象" r:id="rId8" imgW="2438400" imgH="3124200" progId="PBrush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l="9435"/>
                        <a:stretch>
                          <a:fillRect/>
                        </a:stretch>
                      </p:blipFill>
                      <p:spPr bwMode="auto">
                        <a:xfrm>
                          <a:off x="3504" y="2352"/>
                          <a:ext cx="1344" cy="11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1927" name="Text Box 7"/>
          <p:cNvSpPr txBox="1">
            <a:spLocks noChangeArrowheads="1"/>
          </p:cNvSpPr>
          <p:nvPr/>
        </p:nvSpPr>
        <p:spPr bwMode="auto">
          <a:xfrm>
            <a:off x="1597025" y="5084763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三棱柱</a:t>
            </a:r>
          </a:p>
        </p:txBody>
      </p:sp>
      <p:sp>
        <p:nvSpPr>
          <p:cNvPr id="81928" name="Text Box 8"/>
          <p:cNvSpPr txBox="1">
            <a:spLocks noChangeArrowheads="1"/>
          </p:cNvSpPr>
          <p:nvPr/>
        </p:nvSpPr>
        <p:spPr bwMode="auto">
          <a:xfrm>
            <a:off x="3654425" y="5084763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四棱柱</a:t>
            </a:r>
          </a:p>
        </p:txBody>
      </p:sp>
      <p:sp>
        <p:nvSpPr>
          <p:cNvPr id="81929" name="Text Box 9"/>
          <p:cNvSpPr txBox="1">
            <a:spLocks noChangeArrowheads="1"/>
          </p:cNvSpPr>
          <p:nvPr/>
        </p:nvSpPr>
        <p:spPr bwMode="auto">
          <a:xfrm>
            <a:off x="5559425" y="5084763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五棱柱</a:t>
            </a:r>
          </a:p>
        </p:txBody>
      </p:sp>
      <p:sp>
        <p:nvSpPr>
          <p:cNvPr id="36900" name="Text Box 36"/>
          <p:cNvSpPr txBox="1">
            <a:spLocks noChangeArrowheads="1"/>
          </p:cNvSpPr>
          <p:nvPr/>
        </p:nvSpPr>
        <p:spPr bwMode="auto">
          <a:xfrm>
            <a:off x="539750" y="5805488"/>
            <a:ext cx="8064500" cy="528637"/>
          </a:xfrm>
          <a:prstGeom prst="rect">
            <a:avLst/>
          </a:prstGeom>
          <a:noFill/>
          <a:ln w="9525" algn="ctr">
            <a:solidFill>
              <a:srgbClr val="0000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zh-CN" altLang="en-US" sz="28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棱柱的每个面都是多边形，棱柱是多面体</a:t>
            </a:r>
          </a:p>
        </p:txBody>
      </p:sp>
    </p:spTree>
  </p:cSld>
  <p:clrMapOvr>
    <a:masterClrMapping/>
  </p:clrMapOvr>
  <p:transition spd="med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6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36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69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69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6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88" grpId="0"/>
      <p:bldP spid="36889" grpId="0"/>
      <p:bldP spid="36891" grpId="0"/>
      <p:bldP spid="81927" grpId="0" autoUpdateAnimBg="0"/>
      <p:bldP spid="81928" grpId="0" autoUpdateAnimBg="0"/>
      <p:bldP spid="81929" grpId="0" autoUpdateAnimBg="0"/>
      <p:bldP spid="3690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4"/>
          <p:cNvSpPr txBox="1">
            <a:spLocks noChangeArrowheads="1"/>
          </p:cNvSpPr>
          <p:nvPr/>
        </p:nvSpPr>
        <p:spPr bwMode="auto">
          <a:xfrm>
            <a:off x="1219200" y="762000"/>
            <a:ext cx="7543800" cy="579438"/>
          </a:xfrm>
          <a:prstGeom prst="rect">
            <a:avLst/>
          </a:prstGeom>
          <a:solidFill>
            <a:srgbClr val="89D8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3200" b="1" dirty="0">
                <a:latin typeface="Times New Roman" panose="02020603050405020304" pitchFamily="18" charset="0"/>
              </a:rPr>
              <a:t>棱柱的分类</a:t>
            </a:r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611188" y="1484313"/>
            <a:ext cx="7391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32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按侧棱与底面是否垂直可分为：</a:t>
            </a: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323850" y="2205038"/>
            <a:ext cx="78327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3200" b="1" dirty="0">
                <a:latin typeface="Times New Roman" panose="02020603050405020304" pitchFamily="18" charset="0"/>
              </a:rPr>
              <a:t>（</a:t>
            </a:r>
            <a:r>
              <a:rPr kumimoji="1" lang="en-US" altLang="zh-CN" sz="3200" b="1" dirty="0">
                <a:latin typeface="Times New Roman" panose="02020603050405020304" pitchFamily="18" charset="0"/>
              </a:rPr>
              <a:t>1</a:t>
            </a:r>
            <a:r>
              <a:rPr kumimoji="1" lang="zh-CN" altLang="en-US" sz="3200" b="1" dirty="0">
                <a:latin typeface="Times New Roman" panose="02020603050405020304" pitchFamily="18" charset="0"/>
              </a:rPr>
              <a:t>） 侧棱不垂直于底的棱柱叫做</a:t>
            </a:r>
            <a:r>
              <a:rPr kumimoji="1"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斜棱柱</a:t>
            </a:r>
            <a:r>
              <a:rPr kumimoji="1" lang="zh-CN" altLang="en-US" sz="3200" b="1" dirty="0">
                <a:latin typeface="Times New Roman" panose="02020603050405020304" pitchFamily="18" charset="0"/>
              </a:rPr>
              <a:t>。</a:t>
            </a:r>
            <a:endParaRPr kumimoji="1" lang="zh-CN" altLang="en-US" sz="3200" dirty="0">
              <a:latin typeface="Times New Roman" panose="02020603050405020304" pitchFamily="18" charset="0"/>
            </a:endParaRPr>
          </a:p>
        </p:txBody>
      </p:sp>
      <p:pic>
        <p:nvPicPr>
          <p:cNvPr id="25620" name="Picture 2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268538" y="2781300"/>
            <a:ext cx="1990725" cy="215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21" name="Text Box 21"/>
          <p:cNvSpPr txBox="1">
            <a:spLocks noChangeArrowheads="1"/>
          </p:cNvSpPr>
          <p:nvPr/>
        </p:nvSpPr>
        <p:spPr bwMode="auto">
          <a:xfrm>
            <a:off x="323850" y="5084763"/>
            <a:ext cx="73231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3200" b="1" dirty="0">
                <a:latin typeface="Times New Roman" panose="02020603050405020304" pitchFamily="18" charset="0"/>
              </a:rPr>
              <a:t>（</a:t>
            </a:r>
            <a:r>
              <a:rPr kumimoji="1" lang="en-US" altLang="zh-CN" sz="3200" b="1" dirty="0">
                <a:latin typeface="Times New Roman" panose="02020603050405020304" pitchFamily="18" charset="0"/>
              </a:rPr>
              <a:t>2</a:t>
            </a:r>
            <a:r>
              <a:rPr kumimoji="1" lang="zh-CN" altLang="en-US" sz="3200" b="1" dirty="0">
                <a:latin typeface="Times New Roman" panose="02020603050405020304" pitchFamily="18" charset="0"/>
              </a:rPr>
              <a:t>）侧棱垂直于底的棱柱叫做</a:t>
            </a:r>
            <a:r>
              <a:rPr kumimoji="1"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直棱柱</a:t>
            </a:r>
            <a:r>
              <a:rPr kumimoji="1" lang="zh-CN" altLang="en-US" sz="3200" b="1" dirty="0">
                <a:latin typeface="Times New Roman" panose="02020603050405020304" pitchFamily="18" charset="0"/>
              </a:rPr>
              <a:t>。</a:t>
            </a:r>
            <a:endParaRPr kumimoji="1" lang="zh-CN" altLang="en-US" sz="3200" dirty="0">
              <a:latin typeface="Times New Roman" panose="02020603050405020304" pitchFamily="18" charset="0"/>
            </a:endParaRPr>
          </a:p>
        </p:txBody>
      </p:sp>
      <p:pic>
        <p:nvPicPr>
          <p:cNvPr id="25623" name="Picture 2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508625" y="2924175"/>
            <a:ext cx="1543050" cy="193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1619250" y="3500438"/>
            <a:ext cx="611188" cy="1144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斜棱柱</a:t>
            </a:r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7019925" y="3284538"/>
            <a:ext cx="611188" cy="1150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直棱柱</a:t>
            </a:r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8101013" y="1628775"/>
            <a:ext cx="611187" cy="4608513"/>
          </a:xfrm>
          <a:prstGeom prst="rect">
            <a:avLst/>
          </a:prstGeom>
          <a:solidFill>
            <a:srgbClr val="89D8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sz="2800" b="1">
                <a:latin typeface="Times New Roman" panose="02020603050405020304" pitchFamily="18" charset="0"/>
                <a:sym typeface="Wingdings" panose="05000000000000000000" pitchFamily="2" charset="2"/>
              </a:rPr>
              <a:t>我们只研究直棱柱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5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5" grpId="0" autoUpdateAnimBg="0"/>
      <p:bldP spid="25616" grpId="0" autoUpdateAnimBg="0"/>
      <p:bldP spid="25621" grpId="0" autoUpdateAnimBg="0"/>
      <p:bldP spid="25624" grpId="0" autoUpdateAnimBg="0"/>
      <p:bldP spid="25625" grpId="0" autoUpdateAnimBg="0"/>
      <p:bldP spid="25626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矩形 35"/>
          <p:cNvSpPr/>
          <p:nvPr/>
        </p:nvSpPr>
        <p:spPr>
          <a:xfrm>
            <a:off x="1108872" y="2041254"/>
            <a:ext cx="735006" cy="2412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www.1ppt.com/moban/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素材：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背景：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www.1ppt.com/beijing/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图表：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www.1ppt.com/xiazai/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www.1ppt.com/ziliao/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www.1ppt.com/fanwen/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www.1ppt.com/shiti/  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www.1ppt.com/jiaoan/  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论坛：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www.1ppt.cn                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语文课件：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www.1ppt.com/kejian/yuwen/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数学课件：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www.1ppt.com/kejian/shuxue/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英语课件：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www.1ppt.com/kejian/yingyu/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美术课件：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www.1ppt.com/kejian/meishu/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科学课件：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www.1ppt.com/kejian/kexue/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物理课件：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www.1ppt.com/kejian/wuli/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化学课件：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www.1ppt.com/kejian/huaxue/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生物课件：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www.1ppt.com/kejian/shengwu/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地理课件：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www.1ppt.com/kejian/dili/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历史课件：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www.1ppt.com/kejian/lishi/        </a:t>
            </a: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539750" y="1200150"/>
            <a:ext cx="7315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通常用表示底面各顶点的字母来表示棱柱</a:t>
            </a:r>
            <a:r>
              <a:rPr kumimoji="1"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  <p:grpSp>
        <p:nvGrpSpPr>
          <p:cNvPr id="6147" name="Group 71"/>
          <p:cNvGrpSpPr/>
          <p:nvPr/>
        </p:nvGrpSpPr>
        <p:grpSpPr bwMode="auto">
          <a:xfrm>
            <a:off x="539750" y="1916113"/>
            <a:ext cx="7718425" cy="4413250"/>
            <a:chOff x="340" y="1255"/>
            <a:chExt cx="4862" cy="2780"/>
          </a:xfrm>
        </p:grpSpPr>
        <p:grpSp>
          <p:nvGrpSpPr>
            <p:cNvPr id="6149" name="Group 3"/>
            <p:cNvGrpSpPr/>
            <p:nvPr/>
          </p:nvGrpSpPr>
          <p:grpSpPr bwMode="auto">
            <a:xfrm>
              <a:off x="930" y="1935"/>
              <a:ext cx="4272" cy="2100"/>
              <a:chOff x="816" y="1740"/>
              <a:chExt cx="4704" cy="2580"/>
            </a:xfrm>
          </p:grpSpPr>
          <p:pic>
            <p:nvPicPr>
              <p:cNvPr id="6153" name="Picture 4" descr="未命名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816" y="1740"/>
                <a:ext cx="4416" cy="25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154" name="Text Box 5"/>
              <p:cNvSpPr txBox="1">
                <a:spLocks noChangeArrowheads="1"/>
              </p:cNvSpPr>
              <p:nvPr/>
            </p:nvSpPr>
            <p:spPr bwMode="auto">
              <a:xfrm>
                <a:off x="3888" y="3660"/>
                <a:ext cx="192" cy="3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400">
                    <a:latin typeface="Times New Roman" panose="02020603050405020304" pitchFamily="18" charset="0"/>
                  </a:rPr>
                  <a:t>B</a:t>
                </a:r>
                <a:endParaRPr kumimoji="1" lang="en-US" altLang="zh-CN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155" name="Text Box 6"/>
              <p:cNvSpPr txBox="1">
                <a:spLocks noChangeArrowheads="1"/>
              </p:cNvSpPr>
              <p:nvPr/>
            </p:nvSpPr>
            <p:spPr bwMode="auto">
              <a:xfrm>
                <a:off x="4753" y="3660"/>
                <a:ext cx="383" cy="3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400">
                    <a:latin typeface="Times New Roman" panose="02020603050405020304" pitchFamily="18" charset="0"/>
                  </a:rPr>
                  <a:t>C</a:t>
                </a:r>
                <a:endParaRPr kumimoji="1" lang="en-US" altLang="zh-CN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6156" name="Text Box 7"/>
              <p:cNvSpPr txBox="1">
                <a:spLocks noChangeArrowheads="1"/>
              </p:cNvSpPr>
              <p:nvPr/>
            </p:nvSpPr>
            <p:spPr bwMode="auto">
              <a:xfrm>
                <a:off x="5136" y="3419"/>
                <a:ext cx="384" cy="3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kumimoji="1" lang="en-US" altLang="zh-CN" sz="2400">
                    <a:latin typeface="Times New Roman" panose="02020603050405020304" pitchFamily="18" charset="0"/>
                  </a:rPr>
                  <a:t>D</a:t>
                </a:r>
                <a:endParaRPr kumimoji="1" lang="en-US" altLang="zh-CN">
                  <a:latin typeface="Times New Roman" panose="02020603050405020304" pitchFamily="18" charset="0"/>
                </a:endParaRPr>
              </a:p>
            </p:txBody>
          </p:sp>
          <p:grpSp>
            <p:nvGrpSpPr>
              <p:cNvPr id="6157" name="Group 8"/>
              <p:cNvGrpSpPr/>
              <p:nvPr/>
            </p:nvGrpSpPr>
            <p:grpSpPr bwMode="auto">
              <a:xfrm>
                <a:off x="816" y="1836"/>
                <a:ext cx="4575" cy="2082"/>
                <a:chOff x="816" y="1836"/>
                <a:chExt cx="4575" cy="2082"/>
              </a:xfrm>
            </p:grpSpPr>
            <p:sp>
              <p:nvSpPr>
                <p:cNvPr id="6158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912" y="3517"/>
                  <a:ext cx="288" cy="35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2400">
                      <a:latin typeface="Times New Roman" panose="02020603050405020304" pitchFamily="18" charset="0"/>
                    </a:rPr>
                    <a:t>A</a:t>
                  </a:r>
                  <a:endParaRPr kumimoji="1" lang="en-US" altLang="zh-CN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159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1872" y="3564"/>
                  <a:ext cx="288" cy="3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2400">
                      <a:latin typeface="Times New Roman" panose="02020603050405020304" pitchFamily="18" charset="0"/>
                    </a:rPr>
                    <a:t>B</a:t>
                  </a:r>
                  <a:endParaRPr kumimoji="1" lang="en-US" altLang="zh-CN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160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2208" y="3180"/>
                  <a:ext cx="384" cy="3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2400">
                      <a:latin typeface="Times New Roman" panose="02020603050405020304" pitchFamily="18" charset="0"/>
                    </a:rPr>
                    <a:t>C</a:t>
                  </a:r>
                </a:p>
              </p:txBody>
            </p:sp>
            <p:sp>
              <p:nvSpPr>
                <p:cNvPr id="6161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440" y="3036"/>
                  <a:ext cx="192" cy="3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2400">
                      <a:latin typeface="Times New Roman" panose="02020603050405020304" pitchFamily="18" charset="0"/>
                    </a:rPr>
                    <a:t>D</a:t>
                  </a:r>
                </a:p>
              </p:txBody>
            </p:sp>
            <p:sp>
              <p:nvSpPr>
                <p:cNvPr id="6162" name="Rectangle 13"/>
                <p:cNvSpPr>
                  <a:spLocks noChangeArrowheads="1"/>
                </p:cNvSpPr>
                <p:nvPr/>
              </p:nvSpPr>
              <p:spPr bwMode="auto">
                <a:xfrm>
                  <a:off x="816" y="2268"/>
                  <a:ext cx="351" cy="3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kumimoji="1" lang="en-US" altLang="zh-CN" sz="2400">
                      <a:latin typeface="Times New Roman" panose="02020603050405020304" pitchFamily="18" charset="0"/>
                    </a:rPr>
                    <a:t>A</a:t>
                  </a:r>
                  <a:r>
                    <a:rPr kumimoji="1" lang="en-US" altLang="zh-CN" sz="2400" baseline="-25000">
                      <a:latin typeface="Times New Roman" panose="02020603050405020304" pitchFamily="18" charset="0"/>
                    </a:rPr>
                    <a:t>1</a:t>
                  </a:r>
                </a:p>
              </p:txBody>
            </p:sp>
            <p:sp>
              <p:nvSpPr>
                <p:cNvPr id="6163" name="Rectangle 14"/>
                <p:cNvSpPr>
                  <a:spLocks noChangeArrowheads="1"/>
                </p:cNvSpPr>
                <p:nvPr/>
              </p:nvSpPr>
              <p:spPr bwMode="auto">
                <a:xfrm>
                  <a:off x="2544" y="2364"/>
                  <a:ext cx="337" cy="54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kumimoji="1" lang="en-US" altLang="zh-CN" sz="2400">
                      <a:latin typeface="Times New Roman" panose="02020603050405020304" pitchFamily="18" charset="0"/>
                    </a:rPr>
                    <a:t>A</a:t>
                  </a:r>
                  <a:r>
                    <a:rPr kumimoji="1" lang="en-US" altLang="zh-CN" sz="2400" baseline="-25000">
                      <a:latin typeface="Times New Roman" panose="02020603050405020304" pitchFamily="18" charset="0"/>
                    </a:rPr>
                    <a:t>1</a:t>
                  </a:r>
                </a:p>
              </p:txBody>
            </p:sp>
            <p:sp>
              <p:nvSpPr>
                <p:cNvPr id="6164" name="Rectangle 15"/>
                <p:cNvSpPr>
                  <a:spLocks noChangeArrowheads="1"/>
                </p:cNvSpPr>
                <p:nvPr/>
              </p:nvSpPr>
              <p:spPr bwMode="auto">
                <a:xfrm>
                  <a:off x="3792" y="2172"/>
                  <a:ext cx="352" cy="3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kumimoji="1" lang="en-US" altLang="zh-CN" sz="2400">
                      <a:latin typeface="Times New Roman" panose="02020603050405020304" pitchFamily="18" charset="0"/>
                    </a:rPr>
                    <a:t>A</a:t>
                  </a:r>
                  <a:r>
                    <a:rPr kumimoji="1" lang="en-US" altLang="zh-CN" sz="2400" baseline="-25000">
                      <a:latin typeface="Times New Roman" panose="02020603050405020304" pitchFamily="18" charset="0"/>
                    </a:rPr>
                    <a:t>1</a:t>
                  </a:r>
                </a:p>
              </p:txBody>
            </p:sp>
            <p:sp>
              <p:nvSpPr>
                <p:cNvPr id="6165" name="Rectangle 16"/>
                <p:cNvSpPr>
                  <a:spLocks noChangeArrowheads="1"/>
                </p:cNvSpPr>
                <p:nvPr/>
              </p:nvSpPr>
              <p:spPr bwMode="auto">
                <a:xfrm>
                  <a:off x="1920" y="2316"/>
                  <a:ext cx="340" cy="3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kumimoji="1" lang="en-US" altLang="zh-CN" sz="2400">
                      <a:latin typeface="Times New Roman" panose="02020603050405020304" pitchFamily="18" charset="0"/>
                    </a:rPr>
                    <a:t>B</a:t>
                  </a:r>
                  <a:r>
                    <a:rPr kumimoji="1" lang="en-US" altLang="zh-CN" sz="2400" baseline="-25000">
                      <a:latin typeface="Times New Roman" panose="02020603050405020304" pitchFamily="18" charset="0"/>
                    </a:rPr>
                    <a:t>1</a:t>
                  </a:r>
                </a:p>
              </p:txBody>
            </p:sp>
            <p:sp>
              <p:nvSpPr>
                <p:cNvPr id="6166" name="Rectangle 17"/>
                <p:cNvSpPr>
                  <a:spLocks noChangeArrowheads="1"/>
                </p:cNvSpPr>
                <p:nvPr/>
              </p:nvSpPr>
              <p:spPr bwMode="auto">
                <a:xfrm>
                  <a:off x="3648" y="2508"/>
                  <a:ext cx="339" cy="3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kumimoji="1" lang="en-US" altLang="zh-CN" sz="2400">
                      <a:latin typeface="Times New Roman" panose="02020603050405020304" pitchFamily="18" charset="0"/>
                    </a:rPr>
                    <a:t>B</a:t>
                  </a:r>
                  <a:r>
                    <a:rPr kumimoji="1" lang="en-US" altLang="zh-CN" sz="2400" baseline="-25000">
                      <a:latin typeface="Times New Roman" panose="02020603050405020304" pitchFamily="18" charset="0"/>
                    </a:rPr>
                    <a:t>1</a:t>
                  </a:r>
                </a:p>
              </p:txBody>
            </p:sp>
            <p:sp>
              <p:nvSpPr>
                <p:cNvPr id="6167" name="Rectangle 18"/>
                <p:cNvSpPr>
                  <a:spLocks noChangeArrowheads="1"/>
                </p:cNvSpPr>
                <p:nvPr/>
              </p:nvSpPr>
              <p:spPr bwMode="auto">
                <a:xfrm>
                  <a:off x="4032" y="2508"/>
                  <a:ext cx="340" cy="3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kumimoji="1" lang="en-US" altLang="zh-CN" sz="2400">
                      <a:latin typeface="Times New Roman" panose="02020603050405020304" pitchFamily="18" charset="0"/>
                    </a:rPr>
                    <a:t>B</a:t>
                  </a:r>
                  <a:r>
                    <a:rPr kumimoji="1" lang="en-US" altLang="zh-CN" sz="2400" baseline="-25000">
                      <a:latin typeface="Times New Roman" panose="02020603050405020304" pitchFamily="18" charset="0"/>
                    </a:rPr>
                    <a:t>1</a:t>
                  </a:r>
                </a:p>
              </p:txBody>
            </p:sp>
            <p:sp>
              <p:nvSpPr>
                <p:cNvPr id="6168" name="Rectangle 19"/>
                <p:cNvSpPr>
                  <a:spLocks noChangeArrowheads="1"/>
                </p:cNvSpPr>
                <p:nvPr/>
              </p:nvSpPr>
              <p:spPr bwMode="auto">
                <a:xfrm>
                  <a:off x="2208" y="1884"/>
                  <a:ext cx="339" cy="3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kumimoji="1" lang="en-US" altLang="zh-CN" sz="2400">
                      <a:latin typeface="Times New Roman" panose="02020603050405020304" pitchFamily="18" charset="0"/>
                    </a:rPr>
                    <a:t>C</a:t>
                  </a:r>
                  <a:r>
                    <a:rPr kumimoji="1" lang="en-US" altLang="zh-CN" sz="2400" baseline="-25000">
                      <a:latin typeface="Times New Roman" panose="02020603050405020304" pitchFamily="18" charset="0"/>
                    </a:rPr>
                    <a:t>1</a:t>
                  </a:r>
                </a:p>
              </p:txBody>
            </p:sp>
            <p:sp>
              <p:nvSpPr>
                <p:cNvPr id="6169" name="Rectangle 20"/>
                <p:cNvSpPr>
                  <a:spLocks noChangeArrowheads="1"/>
                </p:cNvSpPr>
                <p:nvPr/>
              </p:nvSpPr>
              <p:spPr bwMode="auto">
                <a:xfrm>
                  <a:off x="3360" y="2027"/>
                  <a:ext cx="339" cy="3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kumimoji="1" lang="en-US" altLang="zh-CN" sz="2400">
                      <a:latin typeface="Times New Roman" panose="02020603050405020304" pitchFamily="18" charset="0"/>
                    </a:rPr>
                    <a:t>C</a:t>
                  </a:r>
                  <a:r>
                    <a:rPr kumimoji="1" lang="en-US" altLang="zh-CN" sz="2400" baseline="-25000">
                      <a:latin typeface="Times New Roman" panose="02020603050405020304" pitchFamily="18" charset="0"/>
                    </a:rPr>
                    <a:t>1</a:t>
                  </a:r>
                </a:p>
              </p:txBody>
            </p:sp>
            <p:sp>
              <p:nvSpPr>
                <p:cNvPr id="6170" name="Rectangle 21"/>
                <p:cNvSpPr>
                  <a:spLocks noChangeArrowheads="1"/>
                </p:cNvSpPr>
                <p:nvPr/>
              </p:nvSpPr>
              <p:spPr bwMode="auto">
                <a:xfrm>
                  <a:off x="4848" y="2556"/>
                  <a:ext cx="339" cy="3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kumimoji="1" lang="en-US" altLang="zh-CN" sz="2400">
                      <a:latin typeface="Times New Roman" panose="02020603050405020304" pitchFamily="18" charset="0"/>
                    </a:rPr>
                    <a:t>C</a:t>
                  </a:r>
                  <a:r>
                    <a:rPr kumimoji="1" lang="en-US" altLang="zh-CN" sz="2400" baseline="-25000">
                      <a:latin typeface="Times New Roman" panose="02020603050405020304" pitchFamily="18" charset="0"/>
                    </a:rPr>
                    <a:t>1</a:t>
                  </a:r>
                </a:p>
              </p:txBody>
            </p:sp>
            <p:sp>
              <p:nvSpPr>
                <p:cNvPr id="6171" name="Rectangle 22"/>
                <p:cNvSpPr>
                  <a:spLocks noChangeArrowheads="1"/>
                </p:cNvSpPr>
                <p:nvPr/>
              </p:nvSpPr>
              <p:spPr bwMode="auto">
                <a:xfrm>
                  <a:off x="1345" y="1836"/>
                  <a:ext cx="351" cy="3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kumimoji="1" lang="en-US" altLang="zh-CN" sz="2400">
                      <a:latin typeface="Times New Roman" panose="02020603050405020304" pitchFamily="18" charset="0"/>
                    </a:rPr>
                    <a:t>D</a:t>
                  </a:r>
                  <a:r>
                    <a:rPr kumimoji="1" lang="en-US" altLang="zh-CN" sz="2400" baseline="-25000">
                      <a:latin typeface="Times New Roman" panose="02020603050405020304" pitchFamily="18" charset="0"/>
                    </a:rPr>
                    <a:t>1</a:t>
                  </a:r>
                </a:p>
              </p:txBody>
            </p:sp>
            <p:sp>
              <p:nvSpPr>
                <p:cNvPr id="6172" name="Rectangle 23"/>
                <p:cNvSpPr>
                  <a:spLocks noChangeArrowheads="1"/>
                </p:cNvSpPr>
                <p:nvPr/>
              </p:nvSpPr>
              <p:spPr bwMode="auto">
                <a:xfrm>
                  <a:off x="5040" y="2220"/>
                  <a:ext cx="351" cy="3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kumimoji="1" lang="en-US" altLang="zh-CN" sz="2400">
                      <a:latin typeface="Times New Roman" panose="02020603050405020304" pitchFamily="18" charset="0"/>
                    </a:rPr>
                    <a:t>D</a:t>
                  </a:r>
                  <a:r>
                    <a:rPr kumimoji="1" lang="en-US" altLang="zh-CN" sz="2400" baseline="-25000">
                      <a:latin typeface="Times New Roman" panose="02020603050405020304" pitchFamily="18" charset="0"/>
                    </a:rPr>
                    <a:t>1</a:t>
                  </a:r>
                </a:p>
              </p:txBody>
            </p:sp>
            <p:sp>
              <p:nvSpPr>
                <p:cNvPr id="6173" name="Rectangle 24"/>
                <p:cNvSpPr>
                  <a:spLocks noChangeArrowheads="1"/>
                </p:cNvSpPr>
                <p:nvPr/>
              </p:nvSpPr>
              <p:spPr bwMode="auto">
                <a:xfrm>
                  <a:off x="4512" y="2027"/>
                  <a:ext cx="380" cy="3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kumimoji="1" lang="en-US" altLang="zh-CN" sz="2400">
                      <a:latin typeface="Times New Roman" panose="02020603050405020304" pitchFamily="18" charset="0"/>
                    </a:rPr>
                    <a:t> E</a:t>
                  </a:r>
                  <a:r>
                    <a:rPr kumimoji="1" lang="en-US" altLang="zh-CN" sz="2400" baseline="-25000">
                      <a:latin typeface="Times New Roman" panose="02020603050405020304" pitchFamily="18" charset="0"/>
                    </a:rPr>
                    <a:t>1</a:t>
                  </a:r>
                </a:p>
              </p:txBody>
            </p:sp>
            <p:sp>
              <p:nvSpPr>
                <p:cNvPr id="6174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2256" y="3564"/>
                  <a:ext cx="288" cy="3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2400">
                      <a:latin typeface="Times New Roman" panose="02020603050405020304" pitchFamily="18" charset="0"/>
                    </a:rPr>
                    <a:t>A</a:t>
                  </a:r>
                  <a:endParaRPr kumimoji="1" lang="en-US" altLang="zh-CN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175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312" y="3517"/>
                  <a:ext cx="385" cy="35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2400">
                      <a:latin typeface="Times New Roman" panose="02020603050405020304" pitchFamily="18" charset="0"/>
                    </a:rPr>
                    <a:t>B</a:t>
                  </a:r>
                </a:p>
              </p:txBody>
            </p:sp>
            <p:sp>
              <p:nvSpPr>
                <p:cNvPr id="6176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2881" y="3132"/>
                  <a:ext cx="431" cy="3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2400">
                      <a:latin typeface="Times New Roman" panose="02020603050405020304" pitchFamily="18" charset="0"/>
                    </a:rPr>
                    <a:t>C</a:t>
                  </a:r>
                  <a:endParaRPr kumimoji="1" lang="en-US" altLang="zh-CN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177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3744" y="3324"/>
                  <a:ext cx="240" cy="35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2400">
                      <a:latin typeface="Times New Roman" panose="02020603050405020304" pitchFamily="18" charset="0"/>
                    </a:rPr>
                    <a:t>A</a:t>
                  </a:r>
                  <a:endParaRPr kumimoji="1" lang="en-US" altLang="zh-CN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178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4512" y="3036"/>
                  <a:ext cx="336" cy="3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eaLnBrk="0" hangingPunct="0"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kumimoji="1" lang="en-US" altLang="zh-CN" sz="2400">
                      <a:latin typeface="Times New Roman" panose="02020603050405020304" pitchFamily="18" charset="0"/>
                    </a:rPr>
                    <a:t>E</a:t>
                  </a:r>
                </a:p>
              </p:txBody>
            </p:sp>
          </p:grpSp>
        </p:grpSp>
        <p:graphicFrame>
          <p:nvGraphicFramePr>
            <p:cNvPr id="6150" name="Object 31"/>
            <p:cNvGraphicFramePr>
              <a:graphicFrameLocks noChangeAspect="1"/>
            </p:cNvGraphicFramePr>
            <p:nvPr/>
          </p:nvGraphicFramePr>
          <p:xfrm>
            <a:off x="2844" y="2185"/>
            <a:ext cx="72" cy="1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84" name="Equation" r:id="rId5" imgW="114300" imgH="215900" progId="Equation.3">
                    <p:embed/>
                  </p:oleObj>
                </mc:Choice>
                <mc:Fallback>
                  <p:oleObj name="Equation" r:id="rId5" imgW="114300" imgH="215900" progId="Equation.3">
                    <p:embed/>
                    <p:pic>
                      <p:nvPicPr>
                        <p:cNvPr id="0" name="Object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44" y="2185"/>
                          <a:ext cx="72" cy="1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51" name="Rectangle 32"/>
            <p:cNvSpPr>
              <a:spLocks noChangeArrowheads="1"/>
            </p:cNvSpPr>
            <p:nvPr/>
          </p:nvSpPr>
          <p:spPr bwMode="auto">
            <a:xfrm>
              <a:off x="340" y="1255"/>
              <a:ext cx="358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800" b="1" dirty="0">
                  <a:solidFill>
                    <a:srgbClr val="FF0000"/>
                  </a:solidFill>
                </a:rPr>
                <a:t>棱柱</a:t>
              </a:r>
              <a:r>
                <a:rPr kumimoji="1" lang="en-US" altLang="zh-CN" sz="28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ABCD</a:t>
              </a:r>
              <a:r>
                <a:rPr kumimoji="1" lang="en-US" altLang="zh-CN" sz="2800" b="1" dirty="0">
                  <a:solidFill>
                    <a:srgbClr val="FF0000"/>
                  </a:solidFill>
                </a:rPr>
                <a:t>- </a:t>
              </a:r>
              <a:r>
                <a:rPr kumimoji="1" lang="en-US" altLang="zh-CN" sz="28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kumimoji="1" lang="en-US" altLang="zh-CN" sz="2800" b="1" baseline="-25000" dirty="0">
                  <a:solidFill>
                    <a:srgbClr val="FF0000"/>
                  </a:solidFill>
                </a:rPr>
                <a:t>1</a:t>
              </a:r>
              <a:r>
                <a:rPr kumimoji="1" lang="en-US" altLang="zh-CN" sz="28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r>
                <a:rPr kumimoji="1" lang="en-US" altLang="zh-CN" sz="2800" b="1" baseline="-25000" dirty="0">
                  <a:solidFill>
                    <a:srgbClr val="FF0000"/>
                  </a:solidFill>
                </a:rPr>
                <a:t>1</a:t>
              </a:r>
              <a:r>
                <a:rPr kumimoji="1" lang="en-US" altLang="zh-CN" sz="28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kumimoji="1" lang="en-US" altLang="zh-CN" sz="2800" b="1" baseline="-25000" dirty="0">
                  <a:solidFill>
                    <a:srgbClr val="FF0000"/>
                  </a:solidFill>
                </a:rPr>
                <a:t>1</a:t>
              </a:r>
              <a:r>
                <a:rPr kumimoji="1" lang="en-US" altLang="zh-CN" sz="28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r>
                <a:rPr kumimoji="1" lang="en-US" altLang="zh-CN" sz="2800" b="1" baseline="-25000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6152" name="Line 33"/>
            <p:cNvSpPr>
              <a:spLocks noChangeShapeType="1"/>
            </p:cNvSpPr>
            <p:nvPr/>
          </p:nvSpPr>
          <p:spPr bwMode="auto">
            <a:xfrm flipH="1" flipV="1">
              <a:off x="1610" y="1663"/>
              <a:ext cx="227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148" name="WordArt 72"/>
          <p:cNvSpPr>
            <a:spLocks noChangeArrowheads="1" noChangeShapeType="1" noTextEdit="1"/>
          </p:cNvSpPr>
          <p:nvPr/>
        </p:nvSpPr>
        <p:spPr bwMode="auto">
          <a:xfrm>
            <a:off x="1835150" y="476250"/>
            <a:ext cx="3816350" cy="57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棱柱的表示方法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" y="1556543"/>
            <a:ext cx="3833813" cy="396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88" name="WordArt 36"/>
          <p:cNvSpPr>
            <a:spLocks noChangeArrowheads="1" noChangeShapeType="1" noTextEdit="1"/>
          </p:cNvSpPr>
          <p:nvPr/>
        </p:nvSpPr>
        <p:spPr bwMode="auto">
          <a:xfrm>
            <a:off x="1045942" y="697683"/>
            <a:ext cx="6338887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zh-CN" altLang="en-US" sz="3600" b="1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棱柱的相关元素和结构特征</a:t>
            </a:r>
            <a:r>
              <a:rPr lang="en-US" altLang="zh-CN" sz="3600" b="1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  <a:endParaRPr lang="zh-CN" altLang="en-US" sz="3600" b="1" kern="10" dirty="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grpSp>
        <p:nvGrpSpPr>
          <p:cNvPr id="7172" name="Group 51"/>
          <p:cNvGrpSpPr/>
          <p:nvPr/>
        </p:nvGrpSpPr>
        <p:grpSpPr bwMode="auto">
          <a:xfrm>
            <a:off x="4284663" y="2205038"/>
            <a:ext cx="4537075" cy="3084512"/>
            <a:chOff x="2902" y="1071"/>
            <a:chExt cx="2858" cy="1943"/>
          </a:xfrm>
        </p:grpSpPr>
        <p:sp>
          <p:nvSpPr>
            <p:cNvPr id="7173" name="Text Box 46"/>
            <p:cNvSpPr txBox="1">
              <a:spLocks noChangeArrowheads="1"/>
            </p:cNvSpPr>
            <p:nvPr/>
          </p:nvSpPr>
          <p:spPr bwMode="auto">
            <a:xfrm>
              <a:off x="2902" y="1071"/>
              <a:ext cx="2858" cy="194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  <a:sym typeface="Wingdings" panose="05000000000000000000" pitchFamily="2" charset="2"/>
              </a:endParaRPr>
            </a:p>
            <a:p>
              <a:pPr eaLnBrk="1" hangingPunct="1">
                <a:spcBef>
                  <a:spcPct val="50000"/>
                </a:spcBef>
              </a:pPr>
              <a:endPara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  <a:sym typeface="Wingdings" panose="05000000000000000000" pitchFamily="2" charset="2"/>
              </a:endParaRPr>
            </a:p>
            <a:p>
              <a:pPr eaLnBrk="1" hangingPunct="1">
                <a:spcBef>
                  <a:spcPct val="50000"/>
                </a:spcBef>
              </a:pPr>
              <a:endPara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  <a:sym typeface="Wingdings" panose="05000000000000000000" pitchFamily="2" charset="2"/>
              </a:endParaRPr>
            </a:p>
            <a:p>
              <a:pPr eaLnBrk="1" hangingPunct="1">
                <a:spcBef>
                  <a:spcPct val="50000"/>
                </a:spcBef>
              </a:pPr>
              <a:endPara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  <a:sym typeface="Wingdings" panose="05000000000000000000" pitchFamily="2" charset="2"/>
              </a:endParaRPr>
            </a:p>
            <a:p>
              <a:pPr eaLnBrk="1" hangingPunct="1">
                <a:spcBef>
                  <a:spcPct val="50000"/>
                </a:spcBef>
              </a:pPr>
              <a:endPara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  <a:sym typeface="Wingdings" panose="05000000000000000000" pitchFamily="2" charset="2"/>
              </a:endParaRPr>
            </a:p>
          </p:txBody>
        </p:sp>
        <p:sp>
          <p:nvSpPr>
            <p:cNvPr id="7174" name="Rectangle 61"/>
            <p:cNvSpPr>
              <a:spLocks noChangeArrowheads="1"/>
            </p:cNvSpPr>
            <p:nvPr/>
          </p:nvSpPr>
          <p:spPr bwMode="auto">
            <a:xfrm>
              <a:off x="3025" y="1281"/>
              <a:ext cx="1243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 b="1" dirty="0">
                  <a:solidFill>
                    <a:srgbClr val="FF0066"/>
                  </a:solidFill>
                </a:rPr>
                <a:t>底面</a:t>
              </a:r>
            </a:p>
          </p:txBody>
        </p:sp>
        <p:sp>
          <p:nvSpPr>
            <p:cNvPr id="7175" name="Rectangle 63"/>
            <p:cNvSpPr>
              <a:spLocks noChangeArrowheads="1"/>
            </p:cNvSpPr>
            <p:nvPr/>
          </p:nvSpPr>
          <p:spPr bwMode="auto">
            <a:xfrm>
              <a:off x="3025" y="1910"/>
              <a:ext cx="56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b="1" dirty="0">
                  <a:solidFill>
                    <a:srgbClr val="FF0066"/>
                  </a:solidFill>
                </a:rPr>
                <a:t>侧棱</a:t>
              </a:r>
            </a:p>
          </p:txBody>
        </p:sp>
        <p:sp>
          <p:nvSpPr>
            <p:cNvPr id="7176" name="Text Box 64"/>
            <p:cNvSpPr txBox="1">
              <a:spLocks noChangeArrowheads="1"/>
            </p:cNvSpPr>
            <p:nvPr/>
          </p:nvSpPr>
          <p:spPr bwMode="auto">
            <a:xfrm>
              <a:off x="3025" y="1613"/>
              <a:ext cx="56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800" b="1" dirty="0">
                  <a:solidFill>
                    <a:srgbClr val="FF0066"/>
                  </a:solidFill>
                </a:rPr>
                <a:t>侧面</a:t>
              </a:r>
            </a:p>
          </p:txBody>
        </p:sp>
        <p:sp>
          <p:nvSpPr>
            <p:cNvPr id="7177" name="Text Box 65"/>
            <p:cNvSpPr txBox="1">
              <a:spLocks noChangeArrowheads="1"/>
            </p:cNvSpPr>
            <p:nvPr/>
          </p:nvSpPr>
          <p:spPr bwMode="auto">
            <a:xfrm>
              <a:off x="3870" y="1281"/>
              <a:ext cx="1541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 b="1" dirty="0">
                  <a:solidFill>
                    <a:srgbClr val="FF0066"/>
                  </a:solidFill>
                </a:rPr>
                <a:t> </a:t>
              </a:r>
              <a:r>
                <a:rPr lang="zh-CN" altLang="en-US" sz="2800" b="1" dirty="0">
                  <a:solidFill>
                    <a:srgbClr val="FF0066"/>
                  </a:solidFill>
                </a:rPr>
                <a:t>平行且全等</a:t>
              </a:r>
            </a:p>
          </p:txBody>
        </p:sp>
        <p:sp>
          <p:nvSpPr>
            <p:cNvPr id="7178" name="Text Box 67"/>
            <p:cNvSpPr txBox="1">
              <a:spLocks noChangeArrowheads="1"/>
            </p:cNvSpPr>
            <p:nvPr/>
          </p:nvSpPr>
          <p:spPr bwMode="auto">
            <a:xfrm>
              <a:off x="3920" y="1910"/>
              <a:ext cx="159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800" b="1" dirty="0">
                  <a:solidFill>
                    <a:srgbClr val="FF0066"/>
                  </a:solidFill>
                </a:rPr>
                <a:t>平行且相等</a:t>
              </a:r>
            </a:p>
          </p:txBody>
        </p:sp>
        <p:sp>
          <p:nvSpPr>
            <p:cNvPr id="7179" name="Text Box 68"/>
            <p:cNvSpPr txBox="1">
              <a:spLocks noChangeArrowheads="1"/>
            </p:cNvSpPr>
            <p:nvPr/>
          </p:nvSpPr>
          <p:spPr bwMode="auto">
            <a:xfrm>
              <a:off x="3871" y="1613"/>
              <a:ext cx="139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 b="1" dirty="0">
                  <a:solidFill>
                    <a:srgbClr val="FF0066"/>
                  </a:solidFill>
                </a:rPr>
                <a:t> </a:t>
              </a:r>
              <a:r>
                <a:rPr lang="zh-CN" altLang="en-US" sz="2800" b="1" dirty="0">
                  <a:solidFill>
                    <a:srgbClr val="FF0066"/>
                  </a:solidFill>
                </a:rPr>
                <a:t>矩形</a:t>
              </a:r>
            </a:p>
          </p:txBody>
        </p:sp>
        <p:sp>
          <p:nvSpPr>
            <p:cNvPr id="7180" name="Text Box 49"/>
            <p:cNvSpPr txBox="1">
              <a:spLocks noChangeArrowheads="1"/>
            </p:cNvSpPr>
            <p:nvPr/>
          </p:nvSpPr>
          <p:spPr bwMode="auto">
            <a:xfrm>
              <a:off x="3025" y="2262"/>
              <a:ext cx="273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800" b="1" dirty="0">
                  <a:solidFill>
                    <a:srgbClr val="FF0066"/>
                  </a:solidFill>
                  <a:latin typeface="Times New Roman" panose="02020603050405020304" pitchFamily="18" charset="0"/>
                  <a:sym typeface="Wingdings" panose="05000000000000000000" pitchFamily="2" charset="2"/>
                </a:rPr>
                <a:t>侧面（棱）数 </a:t>
              </a:r>
              <a:r>
                <a:rPr lang="en-US" altLang="zh-CN" sz="2800" b="1" dirty="0">
                  <a:solidFill>
                    <a:srgbClr val="FF0066"/>
                  </a:solidFill>
                  <a:latin typeface="Times New Roman" panose="02020603050405020304" pitchFamily="18" charset="0"/>
                  <a:sym typeface="Wingdings" panose="05000000000000000000" pitchFamily="2" charset="2"/>
                </a:rPr>
                <a:t>= </a:t>
              </a:r>
              <a:r>
                <a:rPr lang="zh-CN" altLang="en-US" sz="2800" b="1" dirty="0">
                  <a:solidFill>
                    <a:srgbClr val="FF0066"/>
                  </a:solidFill>
                  <a:latin typeface="Times New Roman" panose="02020603050405020304" pitchFamily="18" charset="0"/>
                  <a:sym typeface="Wingdings" panose="05000000000000000000" pitchFamily="2" charset="2"/>
                </a:rPr>
                <a:t>底面边数</a:t>
              </a:r>
            </a:p>
          </p:txBody>
        </p:sp>
      </p:grp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WordArt 15"/>
          <p:cNvSpPr>
            <a:spLocks noChangeArrowheads="1" noChangeShapeType="1" noTextEdit="1"/>
          </p:cNvSpPr>
          <p:nvPr/>
        </p:nvSpPr>
        <p:spPr bwMode="auto">
          <a:xfrm>
            <a:off x="1835150" y="476250"/>
            <a:ext cx="3816350" cy="57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棱柱的侧面展开图</a:t>
            </a:r>
          </a:p>
        </p:txBody>
      </p:sp>
      <p:grpSp>
        <p:nvGrpSpPr>
          <p:cNvPr id="37904" name="Group 16"/>
          <p:cNvGrpSpPr/>
          <p:nvPr/>
        </p:nvGrpSpPr>
        <p:grpSpPr bwMode="auto">
          <a:xfrm>
            <a:off x="5292725" y="765175"/>
            <a:ext cx="2160588" cy="3103563"/>
            <a:chOff x="567" y="2349"/>
            <a:chExt cx="1270" cy="1637"/>
          </a:xfrm>
        </p:grpSpPr>
        <p:sp>
          <p:nvSpPr>
            <p:cNvPr id="8212" name="Rectangle 17"/>
            <p:cNvSpPr>
              <a:spLocks noChangeArrowheads="1"/>
            </p:cNvSpPr>
            <p:nvPr/>
          </p:nvSpPr>
          <p:spPr bwMode="auto">
            <a:xfrm>
              <a:off x="567" y="2688"/>
              <a:ext cx="1270" cy="749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3" name="AutoShape 18"/>
            <p:cNvSpPr>
              <a:spLocks noChangeArrowheads="1"/>
            </p:cNvSpPr>
            <p:nvPr/>
          </p:nvSpPr>
          <p:spPr bwMode="auto">
            <a:xfrm>
              <a:off x="970" y="2349"/>
              <a:ext cx="483" cy="34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4" name="Line 19"/>
            <p:cNvSpPr>
              <a:spLocks noChangeShapeType="1"/>
            </p:cNvSpPr>
            <p:nvPr/>
          </p:nvSpPr>
          <p:spPr bwMode="auto">
            <a:xfrm>
              <a:off x="967" y="2696"/>
              <a:ext cx="15" cy="77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5" name="AutoShape 20"/>
            <p:cNvSpPr>
              <a:spLocks noChangeArrowheads="1"/>
            </p:cNvSpPr>
            <p:nvPr/>
          </p:nvSpPr>
          <p:spPr bwMode="auto">
            <a:xfrm flipV="1">
              <a:off x="978" y="3443"/>
              <a:ext cx="483" cy="29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6" name="Text Box 21"/>
            <p:cNvSpPr txBox="1">
              <a:spLocks noChangeArrowheads="1"/>
            </p:cNvSpPr>
            <p:nvPr/>
          </p:nvSpPr>
          <p:spPr bwMode="auto">
            <a:xfrm>
              <a:off x="1020" y="3793"/>
              <a:ext cx="408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zh-CN" altLang="en-US" b="1"/>
                <a:t>甲</a:t>
              </a:r>
            </a:p>
          </p:txBody>
        </p:sp>
        <p:sp>
          <p:nvSpPr>
            <p:cNvPr id="8217" name="Line 22"/>
            <p:cNvSpPr>
              <a:spLocks noChangeShapeType="1"/>
            </p:cNvSpPr>
            <p:nvPr/>
          </p:nvSpPr>
          <p:spPr bwMode="auto">
            <a:xfrm>
              <a:off x="1445" y="2680"/>
              <a:ext cx="15" cy="77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pic>
        <p:nvPicPr>
          <p:cNvPr id="8197" name="Picture 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988" y="1268413"/>
            <a:ext cx="1262062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2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042988" y="3716338"/>
            <a:ext cx="1223962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7915" name="Group 27"/>
          <p:cNvGrpSpPr/>
          <p:nvPr/>
        </p:nvGrpSpPr>
        <p:grpSpPr bwMode="auto">
          <a:xfrm>
            <a:off x="4572000" y="3644900"/>
            <a:ext cx="2971800" cy="2667000"/>
            <a:chOff x="2290" y="1207"/>
            <a:chExt cx="818" cy="1044"/>
          </a:xfrm>
        </p:grpSpPr>
        <p:sp>
          <p:nvSpPr>
            <p:cNvPr id="8206" name="Rectangle 28"/>
            <p:cNvSpPr>
              <a:spLocks noChangeArrowheads="1"/>
            </p:cNvSpPr>
            <p:nvPr/>
          </p:nvSpPr>
          <p:spPr bwMode="auto">
            <a:xfrm>
              <a:off x="2290" y="1344"/>
              <a:ext cx="272" cy="781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07" name="Rectangle 29"/>
            <p:cNvSpPr>
              <a:spLocks noChangeArrowheads="1"/>
            </p:cNvSpPr>
            <p:nvPr/>
          </p:nvSpPr>
          <p:spPr bwMode="auto">
            <a:xfrm>
              <a:off x="2290" y="1207"/>
              <a:ext cx="272" cy="137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08" name="Rectangle 30"/>
            <p:cNvSpPr>
              <a:spLocks noChangeArrowheads="1"/>
            </p:cNvSpPr>
            <p:nvPr/>
          </p:nvSpPr>
          <p:spPr bwMode="auto">
            <a:xfrm>
              <a:off x="2699" y="2115"/>
              <a:ext cx="272" cy="136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09" name="Rectangle 31"/>
            <p:cNvSpPr>
              <a:spLocks noChangeArrowheads="1"/>
            </p:cNvSpPr>
            <p:nvPr/>
          </p:nvSpPr>
          <p:spPr bwMode="auto">
            <a:xfrm>
              <a:off x="2699" y="1344"/>
              <a:ext cx="272" cy="781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10" name="Rectangle 32"/>
            <p:cNvSpPr>
              <a:spLocks noChangeArrowheads="1"/>
            </p:cNvSpPr>
            <p:nvPr/>
          </p:nvSpPr>
          <p:spPr bwMode="auto">
            <a:xfrm>
              <a:off x="2562" y="1344"/>
              <a:ext cx="137" cy="781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11" name="Rectangle 33"/>
            <p:cNvSpPr>
              <a:spLocks noChangeArrowheads="1"/>
            </p:cNvSpPr>
            <p:nvPr/>
          </p:nvSpPr>
          <p:spPr bwMode="auto">
            <a:xfrm>
              <a:off x="2971" y="1344"/>
              <a:ext cx="137" cy="781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37922" name="Group 34"/>
          <p:cNvGrpSpPr/>
          <p:nvPr/>
        </p:nvGrpSpPr>
        <p:grpSpPr bwMode="auto">
          <a:xfrm>
            <a:off x="2555875" y="4437063"/>
            <a:ext cx="1943100" cy="1150937"/>
            <a:chOff x="1837" y="2069"/>
            <a:chExt cx="1224" cy="725"/>
          </a:xfrm>
        </p:grpSpPr>
        <p:sp>
          <p:nvSpPr>
            <p:cNvPr id="8204" name="AutoShape 35"/>
            <p:cNvSpPr>
              <a:spLocks noChangeArrowheads="1"/>
            </p:cNvSpPr>
            <p:nvPr/>
          </p:nvSpPr>
          <p:spPr bwMode="auto">
            <a:xfrm>
              <a:off x="1837" y="2069"/>
              <a:ext cx="1224" cy="725"/>
            </a:xfrm>
            <a:prstGeom prst="rightArrow">
              <a:avLst>
                <a:gd name="adj1" fmla="val 55315"/>
                <a:gd name="adj2" fmla="val 4220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05" name="Text Box 36"/>
            <p:cNvSpPr txBox="1">
              <a:spLocks noChangeArrowheads="1"/>
            </p:cNvSpPr>
            <p:nvPr/>
          </p:nvSpPr>
          <p:spPr bwMode="auto">
            <a:xfrm>
              <a:off x="2018" y="2296"/>
              <a:ext cx="567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400">
                  <a:solidFill>
                    <a:srgbClr val="000000"/>
                  </a:solidFill>
                </a:rPr>
                <a:t>展开</a:t>
              </a:r>
            </a:p>
          </p:txBody>
        </p:sp>
      </p:grpSp>
      <p:grpSp>
        <p:nvGrpSpPr>
          <p:cNvPr id="37925" name="Group 37"/>
          <p:cNvGrpSpPr/>
          <p:nvPr/>
        </p:nvGrpSpPr>
        <p:grpSpPr bwMode="auto">
          <a:xfrm>
            <a:off x="2916238" y="1700213"/>
            <a:ext cx="1943100" cy="1150937"/>
            <a:chOff x="1837" y="2069"/>
            <a:chExt cx="1224" cy="725"/>
          </a:xfrm>
        </p:grpSpPr>
        <p:sp>
          <p:nvSpPr>
            <p:cNvPr id="8202" name="AutoShape 38"/>
            <p:cNvSpPr>
              <a:spLocks noChangeArrowheads="1"/>
            </p:cNvSpPr>
            <p:nvPr/>
          </p:nvSpPr>
          <p:spPr bwMode="auto">
            <a:xfrm>
              <a:off x="1837" y="2069"/>
              <a:ext cx="1224" cy="725"/>
            </a:xfrm>
            <a:prstGeom prst="rightArrow">
              <a:avLst>
                <a:gd name="adj1" fmla="val 55315"/>
                <a:gd name="adj2" fmla="val 4220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03" name="Text Box 39"/>
            <p:cNvSpPr txBox="1">
              <a:spLocks noChangeArrowheads="1"/>
            </p:cNvSpPr>
            <p:nvPr/>
          </p:nvSpPr>
          <p:spPr bwMode="auto">
            <a:xfrm>
              <a:off x="2018" y="2296"/>
              <a:ext cx="567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400">
                  <a:solidFill>
                    <a:srgbClr val="000000"/>
                  </a:solidFill>
                </a:rPr>
                <a:t>展开</a:t>
              </a:r>
            </a:p>
          </p:txBody>
        </p:sp>
      </p:grp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7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7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7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7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1188" y="1270000"/>
            <a:ext cx="1485900" cy="137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9" name="Picture 1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16463" y="477838"/>
            <a:ext cx="3810000" cy="296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2540" name="Group 12"/>
          <p:cNvGrpSpPr/>
          <p:nvPr/>
        </p:nvGrpSpPr>
        <p:grpSpPr bwMode="auto">
          <a:xfrm>
            <a:off x="2339975" y="1412875"/>
            <a:ext cx="1943100" cy="1150938"/>
            <a:chOff x="1837" y="2069"/>
            <a:chExt cx="1224" cy="725"/>
          </a:xfrm>
        </p:grpSpPr>
        <p:sp>
          <p:nvSpPr>
            <p:cNvPr id="9228" name="AutoShape 13"/>
            <p:cNvSpPr>
              <a:spLocks noChangeArrowheads="1"/>
            </p:cNvSpPr>
            <p:nvPr/>
          </p:nvSpPr>
          <p:spPr bwMode="auto">
            <a:xfrm>
              <a:off x="1837" y="2069"/>
              <a:ext cx="1224" cy="725"/>
            </a:xfrm>
            <a:prstGeom prst="rightArrow">
              <a:avLst>
                <a:gd name="adj1" fmla="val 55315"/>
                <a:gd name="adj2" fmla="val 4220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29" name="Text Box 14"/>
            <p:cNvSpPr txBox="1">
              <a:spLocks noChangeArrowheads="1"/>
            </p:cNvSpPr>
            <p:nvPr/>
          </p:nvSpPr>
          <p:spPr bwMode="auto">
            <a:xfrm>
              <a:off x="2018" y="2296"/>
              <a:ext cx="567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400">
                  <a:solidFill>
                    <a:srgbClr val="000000"/>
                  </a:solidFill>
                </a:rPr>
                <a:t>展开</a:t>
              </a:r>
            </a:p>
          </p:txBody>
        </p:sp>
      </p:grpSp>
      <p:sp>
        <p:nvSpPr>
          <p:cNvPr id="9221" name="Text Box 15"/>
          <p:cNvSpPr txBox="1">
            <a:spLocks noChangeArrowheads="1"/>
          </p:cNvSpPr>
          <p:nvPr/>
        </p:nvSpPr>
        <p:spPr bwMode="auto">
          <a:xfrm>
            <a:off x="900113" y="2708275"/>
            <a:ext cx="2160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latin typeface="Times New Roman" panose="02020603050405020304" pitchFamily="18" charset="0"/>
                <a:sym typeface="Wingdings" panose="05000000000000000000" pitchFamily="2" charset="2"/>
              </a:rPr>
              <a:t>五棱柱</a:t>
            </a:r>
          </a:p>
        </p:txBody>
      </p:sp>
      <p:pic>
        <p:nvPicPr>
          <p:cNvPr id="9222" name="Picture 16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900113" y="3429000"/>
            <a:ext cx="1181100" cy="223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45" name="Picture 17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003800" y="3716338"/>
            <a:ext cx="2713038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2546" name="Group 18"/>
          <p:cNvGrpSpPr/>
          <p:nvPr/>
        </p:nvGrpSpPr>
        <p:grpSpPr bwMode="auto">
          <a:xfrm>
            <a:off x="2484438" y="4005263"/>
            <a:ext cx="1943100" cy="1150937"/>
            <a:chOff x="1837" y="2069"/>
            <a:chExt cx="1224" cy="725"/>
          </a:xfrm>
        </p:grpSpPr>
        <p:sp>
          <p:nvSpPr>
            <p:cNvPr id="9226" name="AutoShape 19"/>
            <p:cNvSpPr>
              <a:spLocks noChangeArrowheads="1"/>
            </p:cNvSpPr>
            <p:nvPr/>
          </p:nvSpPr>
          <p:spPr bwMode="auto">
            <a:xfrm>
              <a:off x="1837" y="2069"/>
              <a:ext cx="1224" cy="725"/>
            </a:xfrm>
            <a:prstGeom prst="rightArrow">
              <a:avLst>
                <a:gd name="adj1" fmla="val 55315"/>
                <a:gd name="adj2" fmla="val 4220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27" name="Text Box 20"/>
            <p:cNvSpPr txBox="1">
              <a:spLocks noChangeArrowheads="1"/>
            </p:cNvSpPr>
            <p:nvPr/>
          </p:nvSpPr>
          <p:spPr bwMode="auto">
            <a:xfrm>
              <a:off x="2018" y="2296"/>
              <a:ext cx="567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400">
                  <a:solidFill>
                    <a:srgbClr val="000000"/>
                  </a:solidFill>
                </a:rPr>
                <a:t>展开</a:t>
              </a:r>
            </a:p>
          </p:txBody>
        </p:sp>
      </p:grpSp>
      <p:sp>
        <p:nvSpPr>
          <p:cNvPr id="9225" name="Text Box 21"/>
          <p:cNvSpPr txBox="1">
            <a:spLocks noChangeArrowheads="1"/>
          </p:cNvSpPr>
          <p:nvPr/>
        </p:nvSpPr>
        <p:spPr bwMode="auto">
          <a:xfrm>
            <a:off x="827088" y="5805488"/>
            <a:ext cx="2160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latin typeface="Times New Roman" panose="02020603050405020304" pitchFamily="18" charset="0"/>
                <a:sym typeface="Wingdings" panose="05000000000000000000" pitchFamily="2" charset="2"/>
              </a:rPr>
              <a:t>六棱柱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97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536" y="2223294"/>
            <a:ext cx="8281988" cy="332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8" name="WordArt 14"/>
          <p:cNvSpPr>
            <a:spLocks noChangeArrowheads="1" noChangeShapeType="1" noTextEdit="1"/>
          </p:cNvSpPr>
          <p:nvPr/>
        </p:nvSpPr>
        <p:spPr bwMode="auto">
          <a:xfrm>
            <a:off x="611560" y="1052513"/>
            <a:ext cx="5112568" cy="5746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zh-CN" altLang="en-US" sz="3600" kern="10" dirty="0">
                <a:gradFill rotWithShape="1">
                  <a:gsLst>
                    <a:gs pos="0">
                      <a:srgbClr val="FF0066"/>
                    </a:gs>
                    <a:gs pos="50000">
                      <a:srgbClr val="CC6600"/>
                    </a:gs>
                    <a:gs pos="100000">
                      <a:srgbClr val="FF0066"/>
                    </a:gs>
                  </a:gsLst>
                  <a:lin ang="2700000" scaled="1"/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棱柱的侧面展开图</a:t>
            </a:r>
            <a:r>
              <a:rPr lang="en-US" altLang="zh-CN" sz="3600" kern="10" dirty="0">
                <a:gradFill rotWithShape="1">
                  <a:gsLst>
                    <a:gs pos="0">
                      <a:srgbClr val="FF0066"/>
                    </a:gs>
                    <a:gs pos="50000">
                      <a:srgbClr val="CC6600"/>
                    </a:gs>
                    <a:gs pos="100000">
                      <a:srgbClr val="FF0066"/>
                    </a:gs>
                  </a:gsLst>
                  <a:lin ang="2700000" scaled="1"/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——</a:t>
            </a:r>
            <a:r>
              <a:rPr lang="zh-CN" altLang="en-US" sz="3600" kern="10" dirty="0">
                <a:gradFill rotWithShape="1">
                  <a:gsLst>
                    <a:gs pos="0">
                      <a:srgbClr val="FF0066"/>
                    </a:gs>
                    <a:gs pos="50000">
                      <a:srgbClr val="CC6600"/>
                    </a:gs>
                    <a:gs pos="100000">
                      <a:srgbClr val="FF0066"/>
                    </a:gs>
                  </a:gsLst>
                  <a:lin ang="2700000" scaled="1"/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矩形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1997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">
  <a:themeElements>
    <a:clrScheme name="视点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视点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视点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497</Words>
  <Application>Microsoft Office PowerPoint</Application>
  <PresentationFormat>全屏显示(4:3)</PresentationFormat>
  <Paragraphs>133</Paragraphs>
  <Slides>19</Slides>
  <Notes>19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19</vt:i4>
      </vt:variant>
    </vt:vector>
  </HeadingPairs>
  <TitlesOfParts>
    <vt:vector size="33" baseType="lpstr">
      <vt:lpstr>黑体</vt:lpstr>
      <vt:lpstr>华文新魏</vt:lpstr>
      <vt:lpstr>隶书</vt:lpstr>
      <vt:lpstr>宋体</vt:lpstr>
      <vt:lpstr>微软雅黑</vt:lpstr>
      <vt:lpstr>Arial</vt:lpstr>
      <vt:lpstr>Calibri</vt:lpstr>
      <vt:lpstr>Times New Roman</vt:lpstr>
      <vt:lpstr>Verdana</vt:lpstr>
      <vt:lpstr>Wingdings</vt:lpstr>
      <vt:lpstr>Wingdings 2</vt:lpstr>
      <vt:lpstr>WWW.2PPT.COM</vt:lpstr>
      <vt:lpstr>BMP 图象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2009-06-21T07:51:00Z</dcterms:created>
  <dcterms:modified xsi:type="dcterms:W3CDTF">2023-01-17T01:41:31Z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AB514A9020F04C2D8B2CE7DD1DB7447A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