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1EC7E-216C-43EF-BB7E-5553BC35E08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091DD-B640-4BB8-BF96-D6D820A795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D55E0-1AAB-49B8-9A29-9BEBC8098397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C05735-1680-4CCC-968C-F5778A5679E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14DD36-730F-46A1-9853-35228A1B101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8BFA71-889A-452B-A2DC-15289084985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E4A51C-0ED5-427B-A108-0C72DF38012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1F6233-8172-483E-A80A-01B333665D1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B5F32B-65B7-4B97-B1C3-B981E2A4B94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0A3649-EDDB-49E7-BE19-A1205288581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A74FF7-58BD-43F9-A2A9-ECBFC377707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A1AA41-9449-477F-BB9B-05D129B5ADC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CAC0BD-E01B-487B-B97F-45E374563B6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A1CF88-CEE1-4213-B3FA-68B94DE0930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4CB04-F2BA-4844-83D3-70F6BDFC9BD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141277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6</a:t>
            </a: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Do you like bananas?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186127" y="3212976"/>
            <a:ext cx="4724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4000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Section B</a:t>
            </a:r>
            <a:r>
              <a:rPr lang="en-US" altLang="zh-CN" sz="4000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4000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(2a～3b)</a:t>
            </a:r>
            <a:endParaRPr lang="en-US" altLang="zh-CN" sz="4000" dirty="0">
              <a:solidFill>
                <a:srgbClr val="CC66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22539" y="537321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685800" y="3048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762000" y="1231900"/>
            <a:ext cx="8077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六、完形填空。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Kate Smith 26.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 a student. She 27.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 a brother and a 28.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Their 29.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 are Jack Smith 30.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 Jenny Smith.31.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 all like fruit. Kate 32.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 apples. Jack likes bananas and Jenny likes strawberries. Their mother gives 33.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 healthy 34.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 every day. They 35.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 their father and mother.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2895600" y="1858963"/>
            <a:ext cx="3698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5486400" y="19050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8077200" y="19050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2286000" y="23622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4876800" y="2392363"/>
            <a:ext cx="3698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7239000" y="23622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8362" name="Rectangle 10"/>
          <p:cNvSpPr>
            <a:spLocks noChangeArrowheads="1"/>
          </p:cNvSpPr>
          <p:nvPr/>
        </p:nvSpPr>
        <p:spPr bwMode="auto">
          <a:xfrm>
            <a:off x="2590800" y="2849563"/>
            <a:ext cx="3698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28363" name="Rectangle 11"/>
          <p:cNvSpPr>
            <a:spLocks noChangeArrowheads="1"/>
          </p:cNvSpPr>
          <p:nvPr/>
        </p:nvSpPr>
        <p:spPr bwMode="auto">
          <a:xfrm>
            <a:off x="4964113" y="3382963"/>
            <a:ext cx="3698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8364" name="Rectangle 12"/>
          <p:cNvSpPr>
            <a:spLocks noChangeArrowheads="1"/>
          </p:cNvSpPr>
          <p:nvPr/>
        </p:nvSpPr>
        <p:spPr bwMode="auto">
          <a:xfrm>
            <a:off x="6781800" y="34290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8365" name="Rectangle 13"/>
          <p:cNvSpPr>
            <a:spLocks noChangeArrowheads="1"/>
          </p:cNvSpPr>
          <p:nvPr/>
        </p:nvSpPr>
        <p:spPr bwMode="auto">
          <a:xfrm>
            <a:off x="1916113" y="388620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  <p:bldP spid="228357" grpId="0"/>
      <p:bldP spid="228358" grpId="0"/>
      <p:bldP spid="228359" grpId="0"/>
      <p:bldP spid="228360" grpId="0"/>
      <p:bldP spid="228361" grpId="0"/>
      <p:bldP spid="228362" grpId="0"/>
      <p:bldP spid="228363" grpId="0"/>
      <p:bldP spid="228364" grpId="0"/>
      <p:bldP spid="2283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378" name="Object 2"/>
          <p:cNvGraphicFramePr>
            <a:graphicFrameLocks noChangeAspect="1"/>
          </p:cNvGraphicFramePr>
          <p:nvPr/>
        </p:nvGraphicFramePr>
        <p:xfrm>
          <a:off x="685800" y="3048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8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609600" y="1119902"/>
            <a:ext cx="4631717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A.brother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father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sister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A.names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name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name's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A.so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but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and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It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A.like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like to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likes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A.him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them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A.food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names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football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A.are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have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Love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85800" y="1143000"/>
            <a:ext cx="8229600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Sports star eats well.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体育明星吃得好。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(1)sports star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体育明星。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(2)eats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eat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的第三人称单数形式。在一般现在时中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当主语是第三人称单数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就用动词的第三人称单数形式。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(3)well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ad</a:t>
            </a:r>
            <a:r>
              <a:rPr lang="en-US" altLang="zh-CN" sz="2200" i="1" dirty="0">
                <a:solidFill>
                  <a:srgbClr val="000000"/>
                </a:solidFill>
                <a:latin typeface="Book Antiqua" panose="02040602050305030304" pitchFamily="18" charset="0"/>
                <a:ea typeface="仿宋_GB2312" pitchFamily="49" charset="-122"/>
              </a:rPr>
              <a:t>v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好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主要用于修饰动词。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ask sb. about 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向某人询问某事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her eating habits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她的饮食习惯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此处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eating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作定语。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 have good eating habits.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我有好的饮食习惯。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85800" y="548680"/>
            <a:ext cx="8077200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healthy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indent="266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形容词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健康的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其名词形式为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health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其反义词为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unhealthy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don't want to be fat.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我不想长胖。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want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要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想要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常用结构有：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want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想要某物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want to do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想做某事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want sb. to do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想要某人做某事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do you like for breakfast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？你早餐喜欢什么？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(1)for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介词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为了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给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在句型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have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for breakfast/lunch/dinner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中表示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某人吃什么。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(2)breakfast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前面不能用冠词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一日三餐前一般不加冠词。</a:t>
            </a:r>
            <a:r>
              <a:rPr lang="zh-CN" altLang="en-US" sz="2200" u="sng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4" imgW="24980900" imgH="3162300" progId="Word.Document.8">
                  <p:embed/>
                </p:oleObj>
              </mc:Choice>
              <mc:Fallback>
                <p:oleObj name="文档" r:id="rId4" imgW="24980900" imgH="316230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565150" y="1143000"/>
            <a:ext cx="7094538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一、用所给词的适当形式填空。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Sally wants to ___(be) my friend.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John Smith ____(eat) chicken and vegetables for lunch.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Sam plays basketball very ____(good)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love carrots. I think they are _________(health)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Dale likes pears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but I don't like _____(they)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2971800" y="1828800"/>
            <a:ext cx="4476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2667000" y="2286000"/>
            <a:ext cx="6334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eats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4256088" y="2819400"/>
            <a:ext cx="6969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4829175" y="3306763"/>
            <a:ext cx="10382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5108575" y="3810000"/>
            <a:ext cx="7588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3" grpId="0"/>
      <p:bldP spid="222214" grpId="0"/>
      <p:bldP spid="222215" grpId="0"/>
      <p:bldP spid="2222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685800" y="1143000"/>
            <a:ext cx="64135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二、根据句意及汉语提示写单词。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Dale's brother ______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想要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 apple.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son has good eating ______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习惯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Fruit and vegetables are ________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健康的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 food.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You can ask me some __________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问题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 picture is ________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真正地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 nice.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3048000" y="1828800"/>
            <a:ext cx="8985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ants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4222750" y="2286000"/>
            <a:ext cx="882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habits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4295775" y="2773363"/>
            <a:ext cx="10382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4064000" y="3306763"/>
            <a:ext cx="1270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3276600" y="3810000"/>
            <a:ext cx="9747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258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488950" y="1173163"/>
            <a:ext cx="24066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</a:p>
        </p:txBody>
      </p:sp>
      <p:pic>
        <p:nvPicPr>
          <p:cNvPr id="224260" name="Picture 4"/>
          <p:cNvPicPr>
            <a:picLocks noChangeAspect="1" noChangeArrowheads="1"/>
          </p:cNvPicPr>
          <p:nvPr/>
        </p:nvPicPr>
        <p:blipFill>
          <a:blip r:embed="rId5">
            <a:lum contrast="18000"/>
          </a:blip>
          <a:srcRect/>
          <a:stretch>
            <a:fillRect/>
          </a:stretch>
        </p:blipFill>
        <p:spPr bwMode="auto">
          <a:xfrm>
            <a:off x="990600" y="1676400"/>
            <a:ext cx="7391400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630238" y="2514600"/>
            <a:ext cx="7142162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lunch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 and his brother ______ hamburgers.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like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　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likes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　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To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likes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Mom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can I ask you a 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—Sure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what's it?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e­mail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question  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help</a:t>
            </a:r>
          </a:p>
        </p:txBody>
      </p:sp>
      <p:pic>
        <p:nvPicPr>
          <p:cNvPr id="22426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0" y="2133600"/>
            <a:ext cx="5905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426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71800" y="2133600"/>
            <a:ext cx="5905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4264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19600" y="2133600"/>
            <a:ext cx="5905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4265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2133600"/>
            <a:ext cx="5905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4266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91400" y="2133600"/>
            <a:ext cx="5905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24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24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24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493713" y="1216025"/>
            <a:ext cx="5678487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eats 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good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nice  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well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He wants ______ hamburgers and apples.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eat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eats  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to eat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I want some ______ and 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strawberry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bread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strawberries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bread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strawberries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breads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06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609600" y="1077913"/>
            <a:ext cx="8077200" cy="562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四、根据短文内容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从方框中选择恰当的单词填空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有的需要变换形式。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milk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stra</a:t>
            </a:r>
            <a:r>
              <a:rPr lang="en-US" altLang="zh-CN" sz="2200" i="1" dirty="0">
                <a:solidFill>
                  <a:srgbClr val="000000"/>
                </a:solidFill>
                <a:latin typeface="Book Antiqua" panose="02040602050305030304" pitchFamily="18" charset="0"/>
              </a:rPr>
              <a:t>w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berry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healthy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hamburger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really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Anna is a singing star. She doesn't like fruit such as(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) bananas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16.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__________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pears and apples. She doesn't like carrots and tomatoes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either(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She only eats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17.__________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ice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  <a:ea typeface="楷体_GB2312" pitchFamily="49" charset="-122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cream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every day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so she gets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18._____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fat. 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Are you sure you want to be so(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如此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) fat? How about thinking about having a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19._______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eating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habit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？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I asked. 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You are right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she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said.Now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she has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20.____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and eggs for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breakfast.For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lunch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she has vegetables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rice.For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dinner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she doesn't eat too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much.She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only has some vegetable salad.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990600" y="3230563"/>
            <a:ext cx="16398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stra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ea typeface="楷体_GB2312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berries</a:t>
            </a: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5202238" y="3687763"/>
            <a:ext cx="15795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hamburgers</a:t>
            </a:r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3660775" y="4221163"/>
            <a:ext cx="8350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really</a:t>
            </a:r>
          </a:p>
        </p:txBody>
      </p:sp>
      <p:sp>
        <p:nvSpPr>
          <p:cNvPr id="226311" name="Rectangle 7"/>
          <p:cNvSpPr>
            <a:spLocks noChangeArrowheads="1"/>
          </p:cNvSpPr>
          <p:nvPr/>
        </p:nvSpPr>
        <p:spPr bwMode="auto">
          <a:xfrm>
            <a:off x="6581775" y="4724400"/>
            <a:ext cx="10382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healthy</a:t>
            </a:r>
          </a:p>
        </p:txBody>
      </p:sp>
      <p:sp>
        <p:nvSpPr>
          <p:cNvPr id="226312" name="Rectangle 8"/>
          <p:cNvSpPr>
            <a:spLocks noChangeArrowheads="1"/>
          </p:cNvSpPr>
          <p:nvPr/>
        </p:nvSpPr>
        <p:spPr bwMode="auto">
          <a:xfrm>
            <a:off x="8001000" y="5211763"/>
            <a:ext cx="6969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milk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/>
      <p:bldP spid="226309" grpId="0"/>
      <p:bldP spid="226310" grpId="0"/>
      <p:bldP spid="226311" grpId="0"/>
      <p:bldP spid="2263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30" name="Object 2"/>
          <p:cNvGraphicFramePr>
            <a:graphicFrameLocks noChangeAspect="1"/>
          </p:cNvGraphicFramePr>
          <p:nvPr/>
        </p:nvGraphicFramePr>
        <p:xfrm>
          <a:off x="685800" y="3048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457200" y="1077913"/>
            <a:ext cx="8556625" cy="562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五、根据汉语完成句子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每空一词。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早餐你喜欢什么？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 do you like______________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他问了排球明星一些关于她饮食习惯的问题。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asks the volleyball ____some questions ______her ____________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他不喜欢沙拉。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___________salad.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你晚饭后吃水果吗？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you___________________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我喜欢冰激淋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但我不吃它。我不想变胖。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like _________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but I don't _______I don't want_________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762000" y="2239963"/>
            <a:ext cx="8048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2982913" y="2209800"/>
            <a:ext cx="16652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breakfast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3344863" y="3230563"/>
            <a:ext cx="6175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5716588" y="3230563"/>
            <a:ext cx="8366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7019925" y="3216275"/>
            <a:ext cx="16668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eating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habits</a:t>
            </a:r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1219200" y="4267200"/>
            <a:ext cx="14954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doesn't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1752600" y="5257800"/>
            <a:ext cx="25511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fruit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dinner</a:t>
            </a:r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1428750" y="6278563"/>
            <a:ext cx="13906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en-US" altLang="zh-CN" sz="2200" b="1" i="1">
                <a:solidFill>
                  <a:srgbClr val="FF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</a:p>
        </p:txBody>
      </p:sp>
      <p:sp>
        <p:nvSpPr>
          <p:cNvPr id="227340" name="Rectangle 12"/>
          <p:cNvSpPr>
            <a:spLocks noChangeArrowheads="1"/>
          </p:cNvSpPr>
          <p:nvPr/>
        </p:nvSpPr>
        <p:spPr bwMode="auto">
          <a:xfrm>
            <a:off x="4227513" y="6248400"/>
            <a:ext cx="10302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227341" name="Rectangle 13"/>
          <p:cNvSpPr>
            <a:spLocks noChangeArrowheads="1"/>
          </p:cNvSpPr>
          <p:nvPr/>
        </p:nvSpPr>
        <p:spPr bwMode="auto">
          <a:xfrm>
            <a:off x="6605588" y="6248400"/>
            <a:ext cx="13954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0"/>
      <p:bldP spid="227334" grpId="0"/>
      <p:bldP spid="227335" grpId="0"/>
      <p:bldP spid="227336" grpId="0"/>
      <p:bldP spid="227337" grpId="0"/>
      <p:bldP spid="227338" grpId="0"/>
      <p:bldP spid="227339" grpId="0"/>
      <p:bldP spid="227340" grpId="0"/>
      <p:bldP spid="227341" grpId="0"/>
    </p:bld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850</Words>
  <Application>Microsoft Office PowerPoint</Application>
  <PresentationFormat>全屏显示(4:3)</PresentationFormat>
  <Paragraphs>106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MingLiU_HKSCS</vt:lpstr>
      <vt:lpstr>仿宋_GB2312</vt:lpstr>
      <vt:lpstr>黑体</vt:lpstr>
      <vt:lpstr>华文新魏</vt:lpstr>
      <vt:lpstr>楷体_GB2312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2017-10-11T08:49:00Z</dcterms:created>
  <dcterms:modified xsi:type="dcterms:W3CDTF">2023-01-17T01:41:37Z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DDC647F7DA864FE680A4440AAE1E9985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