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12" r:id="rId2"/>
    <p:sldId id="264" r:id="rId3"/>
    <p:sldId id="339" r:id="rId4"/>
    <p:sldId id="267" r:id="rId5"/>
    <p:sldId id="310" r:id="rId6"/>
    <p:sldId id="265"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266" r:id="rId21"/>
    <p:sldId id="353" r:id="rId22"/>
    <p:sldId id="354" r:id="rId23"/>
    <p:sldId id="355" r:id="rId24"/>
    <p:sldId id="269" r:id="rId25"/>
    <p:sldId id="356" r:id="rId26"/>
    <p:sldId id="357" r:id="rId27"/>
    <p:sldId id="358" r:id="rId28"/>
    <p:sldId id="359" r:id="rId29"/>
    <p:sldId id="360" r:id="rId30"/>
    <p:sldId id="361" r:id="rId31"/>
    <p:sldId id="338" r:id="rId32"/>
    <p:sldId id="362" r:id="rId33"/>
    <p:sldId id="363" r:id="rId3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2597F7-7AE0-4608-889B-5089CF784602}"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3B944-3118-4795-8FC5-7FC00A549B2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93B944-3118-4795-8FC5-7FC00A549B2F}"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fld id="{BE6C3A5C-2ADD-4113-AA1B-E39A6B0504C0}"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3587475-C17B-46CC-824A-4C02E3AB867A}"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585EA42-6724-4AB0-B012-A8FC2F558BEB}"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87445F9-DC7E-4AC2-A87F-1B412EC87460}"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D8B950B-7F8E-4C94-ACF8-63B699884423}"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ACA3185-562A-4F80-9A54-0A96087AA309}"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章节">
    <p:bg>
      <p:bgPr>
        <a:solidFill>
          <a:srgbClr val="EAEAEA"/>
        </a:solidFill>
        <a:effectLst/>
      </p:bgPr>
    </p:bg>
    <p:spTree>
      <p:nvGrpSpPr>
        <p:cNvPr id="1" name=""/>
        <p:cNvGrpSpPr/>
        <p:nvPr/>
      </p:nvGrpSpPr>
      <p:grpSpPr>
        <a:xfrm>
          <a:off x="0" y="0"/>
          <a:ext cx="0" cy="0"/>
          <a:chOff x="0" y="0"/>
          <a:chExt cx="0" cy="0"/>
        </a:xfrm>
      </p:grpSpPr>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rgbClr val="5F5F5F"/>
                </a:solidFill>
              </a:rPr>
              <a:t>-</a:t>
            </a:r>
            <a:fld id="{C2D1088F-7570-48BA-BC40-D11F25FB6C22}" type="slidenum">
              <a:rPr lang="zh-CN" altLang="en-US" sz="1400" b="0" smtClean="0">
                <a:solidFill>
                  <a:srgbClr val="5F5F5F"/>
                </a:solidFill>
              </a:rPr>
              <a:t>‹#›</a:t>
            </a:fld>
            <a:r>
              <a:rPr lang="en-US" altLang="zh-CN" sz="1400" b="0" dirty="0">
                <a:solidFill>
                  <a:srgbClr val="5F5F5F"/>
                </a:solidFill>
              </a:rPr>
              <a:t>-</a:t>
            </a:r>
            <a:endParaRPr lang="zh-CN" altLang="en-US" sz="1400" b="0" dirty="0">
              <a:solidFill>
                <a:srgbClr val="5F5F5F"/>
              </a:solidFill>
            </a:endParaRPr>
          </a:p>
        </p:txBody>
      </p:sp>
      <p:sp>
        <p:nvSpPr>
          <p:cNvPr id="2" name="矩形 1"/>
          <p:cNvSpPr/>
          <p:nvPr userDrawn="1"/>
        </p:nvSpPr>
        <p:spPr>
          <a:xfrm>
            <a:off x="0" y="2420888"/>
            <a:ext cx="9144000" cy="1512168"/>
          </a:xfrm>
          <a:prstGeom prst="rect">
            <a:avLst/>
          </a:prstGeom>
          <a:solidFill>
            <a:srgbClr val="C04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a:spLocks noGrp="1"/>
          </p:cNvSpPr>
          <p:nvPr>
            <p:ph type="title"/>
          </p:nvPr>
        </p:nvSpPr>
        <p:spPr>
          <a:xfrm>
            <a:off x="1470484" y="2924944"/>
            <a:ext cx="6203032" cy="576064"/>
          </a:xfrm>
          <a:prstGeom prst="rect">
            <a:avLst/>
          </a:prstGeom>
        </p:spPr>
        <p:txBody>
          <a:bodyPr/>
          <a:lstStyle>
            <a:lvl1pPr>
              <a:defRPr sz="2800">
                <a:solidFill>
                  <a:schemeClr val="bg1"/>
                </a:solidFill>
              </a:defRPr>
            </a:lvl1pPr>
          </a:lstStyle>
          <a:p>
            <a:r>
              <a:rPr lang="zh-CN" altLang="en-US"/>
              <a:t>单击此处编辑母版标题样式</a:t>
            </a:r>
            <a:endParaRPr lang="zh-CN" alt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栏目二">
    <p:spTree>
      <p:nvGrpSpPr>
        <p:cNvPr id="1" name=""/>
        <p:cNvGrpSpPr/>
        <p:nvPr/>
      </p:nvGrpSpPr>
      <p:grpSpPr>
        <a:xfrm>
          <a:off x="0" y="0"/>
          <a:ext cx="0" cy="0"/>
          <a:chOff x="0" y="0"/>
          <a:chExt cx="0" cy="0"/>
        </a:xfrm>
      </p:grpSpPr>
      <p:grpSp>
        <p:nvGrpSpPr>
          <p:cNvPr id="2" name="组合 1"/>
          <p:cNvGrpSpPr/>
          <p:nvPr userDrawn="1"/>
        </p:nvGrpSpPr>
        <p:grpSpPr>
          <a:xfrm>
            <a:off x="5641960" y="-27384"/>
            <a:ext cx="1774840" cy="880109"/>
            <a:chOff x="11613" y="1584001"/>
            <a:chExt cx="1513881" cy="733424"/>
          </a:xfrm>
        </p:grpSpPr>
        <p:pic>
          <p:nvPicPr>
            <p:cNvPr id="7" name="图片 6"/>
            <p:cNvPicPr>
              <a:picLocks noChangeAspect="1"/>
            </p:cNvPicPr>
            <p:nvPr userDrawn="1"/>
          </p:nvPicPr>
          <p:blipFill>
            <a:blip r:embed="rId2" cstate="email"/>
            <a:stretch>
              <a:fillRect/>
            </a:stretch>
          </p:blipFill>
          <p:spPr>
            <a:xfrm>
              <a:off x="11613" y="1584001"/>
              <a:ext cx="1513881" cy="733424"/>
            </a:xfrm>
            <a:prstGeom prst="rect">
              <a:avLst/>
            </a:prstGeom>
          </p:spPr>
        </p:pic>
        <p:sp>
          <p:nvSpPr>
            <p:cNvPr id="9" name="TextBox 8">
              <a:hlinkClick r:id="rId3" action="ppaction://hlinksldjump"/>
            </p:cNvPr>
            <p:cNvSpPr txBox="1"/>
            <p:nvPr userDrawn="1"/>
          </p:nvSpPr>
          <p:spPr>
            <a:xfrm>
              <a:off x="142045" y="1807573"/>
              <a:ext cx="1229485" cy="256481"/>
            </a:xfrm>
            <a:prstGeom prst="rect">
              <a:avLst/>
            </a:prstGeom>
            <a:noFill/>
          </p:spPr>
          <p:txBody>
            <a:bodyPr wrap="none" rtlCol="0">
              <a:spAutoFit/>
            </a:bodyPr>
            <a:lstStyle/>
            <a:p>
              <a:r>
                <a:rPr lang="zh-CN" altLang="en-US" sz="1400">
                  <a:solidFill>
                    <a:schemeClr val="bg1"/>
                  </a:solidFill>
                  <a:latin typeface="黑体" panose="02010609060101010101" pitchFamily="2" charset="-122"/>
                  <a:ea typeface="黑体" panose="02010609060101010101" pitchFamily="2" charset="-122"/>
                </a:rPr>
                <a:t>课前篇自主预习</a:t>
              </a:r>
              <a:endParaRPr lang="zh-CN" altLang="en-US" sz="14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栏目三">
    <p:spTree>
      <p:nvGrpSpPr>
        <p:cNvPr id="1" name=""/>
        <p:cNvGrpSpPr/>
        <p:nvPr/>
      </p:nvGrpSpPr>
      <p:grpSpPr>
        <a:xfrm>
          <a:off x="0" y="0"/>
          <a:ext cx="0" cy="0"/>
          <a:chOff x="0" y="0"/>
          <a:chExt cx="0" cy="0"/>
        </a:xfrm>
      </p:grpSpPr>
      <p:grpSp>
        <p:nvGrpSpPr>
          <p:cNvPr id="2" name="组合 1"/>
          <p:cNvGrpSpPr/>
          <p:nvPr userDrawn="1"/>
        </p:nvGrpSpPr>
        <p:grpSpPr>
          <a:xfrm>
            <a:off x="7318464" y="-27384"/>
            <a:ext cx="1764576" cy="880109"/>
            <a:chOff x="-43696" y="2237065"/>
            <a:chExt cx="1578004" cy="733424"/>
          </a:xfrm>
        </p:grpSpPr>
        <p:pic>
          <p:nvPicPr>
            <p:cNvPr id="8" name="图片 7"/>
            <p:cNvPicPr>
              <a:picLocks noChangeAspect="1"/>
            </p:cNvPicPr>
            <p:nvPr userDrawn="1"/>
          </p:nvPicPr>
          <p:blipFill>
            <a:blip r:embed="rId2" cstate="email"/>
            <a:stretch>
              <a:fillRect/>
            </a:stretch>
          </p:blipFill>
          <p:spPr>
            <a:xfrm>
              <a:off x="-43696" y="2237065"/>
              <a:ext cx="1578004" cy="733424"/>
            </a:xfrm>
            <a:prstGeom prst="rect">
              <a:avLst/>
            </a:prstGeom>
          </p:spPr>
        </p:pic>
        <p:sp>
          <p:nvSpPr>
            <p:cNvPr id="10" name="TextBox 9">
              <a:hlinkClick r:id="rId3" action="ppaction://hlinksldjump"/>
            </p:cNvPr>
            <p:cNvSpPr txBox="1"/>
            <p:nvPr userDrawn="1"/>
          </p:nvSpPr>
          <p:spPr>
            <a:xfrm>
              <a:off x="83966" y="2460637"/>
              <a:ext cx="1289016" cy="256481"/>
            </a:xfrm>
            <a:prstGeom prst="rect">
              <a:avLst/>
            </a:prstGeom>
            <a:noFill/>
          </p:spPr>
          <p:txBody>
            <a:bodyPr wrap="none" rtlCol="0">
              <a:spAutoFit/>
            </a:bodyPr>
            <a:lstStyle/>
            <a:p>
              <a:r>
                <a:rPr lang="zh-CN" altLang="en-US" sz="1400">
                  <a:solidFill>
                    <a:schemeClr val="bg1"/>
                  </a:solidFill>
                  <a:latin typeface="黑体" panose="02010609060101010101" pitchFamily="2" charset="-122"/>
                  <a:ea typeface="黑体" panose="02010609060101010101" pitchFamily="2" charset="-122"/>
                </a:rPr>
                <a:t>课堂篇学习理解</a:t>
              </a:r>
              <a:endParaRPr lang="zh-CN" altLang="en-US" sz="14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EAF59AE-02FF-46F5-BEF2-A2C764211745}"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FA56149-9996-4C68-80A5-8CF10565372F}"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FE630F8-185D-4801-9921-43CF7AC9E8A4}"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530DC3F-EF39-476B-8F09-EE9BB2B55E21}"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0CC579BA-6AED-41BE-A621-46E99EC6850E}"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27DC1537-6D1C-4DA4-8795-92026B38CB1E}"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C8265EED-13A8-4721-AFC2-EBD9B78D3A29}"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BCB6FE45-F859-40FA-AD97-D765A6CA34DB}"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F54992BB-5067-4FF2-A098-BC64A548E6D6}"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71F2E668-DE89-4DCE-8074-F8787581C60D}"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5560DAD-DC01-4528-A17B-F0F857EDA69D}"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DE384FBC-B749-413A-BDE1-1857EFFB8480}"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54694EA-13B2-42C1-A15F-A8D541225294}"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3FB8319-A0C7-418A-9A95-E00D72375E00}"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F3173C1-BE35-42F2-B95E-F14BB895C1B4}"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D2CECBD-9B93-4188-8C5B-CFD90E4CC791}"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C89B018-758D-4EFB-B662-81EAA2A9B4E9}"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041B839B-C2CB-428C-AF5D-C16718B7403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 Target="slide6.xml"/><Relationship Id="rId7" Type="http://schemas.openxmlformats.org/officeDocument/2006/relationships/package" Target="../embeddings/Microsoft_Word___4.docx"/><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slide" Target="slide31.xml"/><Relationship Id="rId5" Type="http://schemas.openxmlformats.org/officeDocument/2006/relationships/slide" Target="slide24.xml"/><Relationship Id="rId4" Type="http://schemas.openxmlformats.org/officeDocument/2006/relationships/slide" Target="slide20.xml"/></Relationships>
</file>

<file path=ppt/slides/_rels/slide11.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12.png"/><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31.xml"/><Relationship Id="rId4" Type="http://schemas.openxmlformats.org/officeDocument/2006/relationships/slide" Target="slide24.xml"/></Relationships>
</file>

<file path=ppt/slides/_rels/slide12.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12.png"/><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slide" Target="slide31.xml"/><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1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1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 Target="slide6.xml"/><Relationship Id="rId7" Type="http://schemas.openxmlformats.org/officeDocument/2006/relationships/package" Target="../embeddings/Microsoft_Word___5.docx"/><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slide" Target="slide31.xml"/><Relationship Id="rId5" Type="http://schemas.openxmlformats.org/officeDocument/2006/relationships/slide" Target="slide24.xml"/><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slide" Target="slide31.xml"/><Relationship Id="rId4"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slide" Target="slide31.xml"/><Relationship Id="rId4" Type="http://schemas.openxmlformats.org/officeDocument/2006/relationships/slide" Target="slide24.xml"/></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 Target="slide6.xml"/><Relationship Id="rId7" Type="http://schemas.openxmlformats.org/officeDocument/2006/relationships/package" Target="../embeddings/Microsoft_Word___6.docx"/><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slide" Target="slide31.xml"/><Relationship Id="rId5" Type="http://schemas.openxmlformats.org/officeDocument/2006/relationships/slide" Target="slide24.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slide" Target="slide31.xml"/><Relationship Id="rId4" Type="http://schemas.openxmlformats.org/officeDocument/2006/relationships/slide" Target="slide24.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Microsoft_Word___.docx"/><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 Target="slide6.xml"/><Relationship Id="rId7" Type="http://schemas.openxmlformats.org/officeDocument/2006/relationships/package" Target="../embeddings/Microsoft_Word___7.docx"/><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slide" Target="slide31.xml"/><Relationship Id="rId5" Type="http://schemas.openxmlformats.org/officeDocument/2006/relationships/slide" Target="slide24.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21.png"/><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slide" Target="slide31.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2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package" Target="../embeddings/Microsoft_Word___1.docx"/><Relationship Id="rId5" Type="http://schemas.openxmlformats.org/officeDocument/2006/relationships/slide" Target="slide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3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3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1.xml"/><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 Target="slide6.xml"/><Relationship Id="rId7" Type="http://schemas.openxmlformats.org/officeDocument/2006/relationships/package" Target="../embeddings/Microsoft_Word___2.docx"/><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slide" Target="slide31.xml"/><Relationship Id="rId5" Type="http://schemas.openxmlformats.org/officeDocument/2006/relationships/slide" Target="slide24.xm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 Target="slide6.xml"/><Relationship Id="rId7" Type="http://schemas.openxmlformats.org/officeDocument/2006/relationships/package" Target="../embeddings/Microsoft_Word___3.docx"/><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slide" Target="slide31.xml"/><Relationship Id="rId5" Type="http://schemas.openxmlformats.org/officeDocument/2006/relationships/slide" Target="slide24.xml"/><Relationship Id="rId4" Type="http://schemas.openxmlformats.org/officeDocument/2006/relationships/slide" Target="slide20.xml"/></Relationships>
</file>

<file path=ppt/slides/_rels/slide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slide" Target="slide31.xml"/><Relationship Id="rId4" Type="http://schemas.openxmlformats.org/officeDocument/2006/relationships/slide" Target="slide24.xml"/></Relationships>
</file>

<file path=ppt/slides/_rels/slide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slide" Target="slide31.xml"/><Relationship Id="rId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344" y="4077072"/>
            <a:ext cx="9133655" cy="576064"/>
          </a:xfrm>
        </p:spPr>
        <p:txBody>
          <a:bodyPr/>
          <a:lstStyle/>
          <a:p>
            <a:r>
              <a:rPr lang="en-US" altLang="zh-CN" dirty="0">
                <a:solidFill>
                  <a:schemeClr val="tx1"/>
                </a:solidFill>
              </a:rPr>
              <a:t>Section B</a:t>
            </a:r>
            <a:r>
              <a:rPr lang="zh-CN" altLang="zh-CN" dirty="0">
                <a:solidFill>
                  <a:schemeClr val="tx1"/>
                </a:solidFill>
              </a:rPr>
              <a:t>　</a:t>
            </a:r>
            <a:r>
              <a:rPr lang="en-US" altLang="zh-CN" dirty="0">
                <a:solidFill>
                  <a:schemeClr val="tx1"/>
                </a:solidFill>
              </a:rPr>
              <a:t>Using language</a:t>
            </a:r>
            <a:endParaRPr lang="zh-CN" altLang="zh-CN" dirty="0">
              <a:solidFill>
                <a:schemeClr val="tx1"/>
              </a:solidFill>
            </a:endParaRPr>
          </a:p>
        </p:txBody>
      </p:sp>
      <p:sp>
        <p:nvSpPr>
          <p:cNvPr id="3" name="标题 3"/>
          <p:cNvSpPr txBox="1"/>
          <p:nvPr/>
        </p:nvSpPr>
        <p:spPr bwMode="auto">
          <a:xfrm>
            <a:off x="31070" y="2924944"/>
            <a:ext cx="90818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fontAlgn="base">
              <a:spcBef>
                <a:spcPct val="0"/>
              </a:spcBef>
              <a:spcAft>
                <a:spcPct val="0"/>
              </a:spcAft>
              <a:defRPr sz="2800" kern="1200">
                <a:solidFill>
                  <a:schemeClr val="bg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en-US" altLang="zh-CN" sz="5400" b="1" smtClean="0"/>
              <a:t>Unit</a:t>
            </a:r>
            <a:r>
              <a:rPr lang="en-US" altLang="zh-CN" sz="5400" smtClean="0"/>
              <a:t> </a:t>
            </a:r>
            <a:r>
              <a:rPr lang="en-US" altLang="zh-CN" sz="5400" b="1" smtClean="0"/>
              <a:t>5  On</a:t>
            </a:r>
            <a:r>
              <a:rPr lang="en-US" altLang="zh-CN" sz="5400" smtClean="0"/>
              <a:t> </a:t>
            </a:r>
            <a:r>
              <a:rPr lang="en-US" altLang="zh-CN" sz="5400" b="1" smtClean="0"/>
              <a:t>the</a:t>
            </a:r>
            <a:r>
              <a:rPr lang="en-US" altLang="zh-CN" sz="5400" smtClean="0"/>
              <a:t> </a:t>
            </a:r>
            <a:r>
              <a:rPr lang="en-US" altLang="zh-CN" sz="5400" b="1" smtClean="0"/>
              <a:t>road</a:t>
            </a:r>
            <a:endParaRPr lang="zh-CN" altLang="zh-CN" sz="5400" dirty="0"/>
          </a:p>
        </p:txBody>
      </p:sp>
      <p:sp>
        <p:nvSpPr>
          <p:cNvPr id="5" name="矩形 4"/>
          <p:cNvSpPr/>
          <p:nvPr/>
        </p:nvSpPr>
        <p:spPr>
          <a:xfrm>
            <a:off x="0" y="5877272"/>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684303" y="980728"/>
            <a:ext cx="3775393" cy="523220"/>
          </a:xfrm>
          <a:prstGeom prst="rect">
            <a:avLst/>
          </a:prstGeom>
          <a:noFill/>
        </p:spPr>
        <p:txBody>
          <a:bodyPr wrap="none" rtlCol="0">
            <a:spAutoFit/>
          </a:bodyPr>
          <a:lstStyle/>
          <a:p>
            <a:pPr algn="ctr"/>
            <a:r>
              <a:rPr lang="zh-CN" altLang="en-US" sz="2800" dirty="0"/>
              <a:t>外研</a:t>
            </a:r>
            <a:r>
              <a:rPr lang="zh-CN" altLang="en-US" sz="2800" dirty="0" smtClean="0"/>
              <a:t>版高中英语必修二</a:t>
            </a:r>
            <a:endParaRPr lang="zh-CN" altLang="en-US" sz="2800" dirty="0"/>
          </a:p>
        </p:txBody>
      </p:sp>
    </p:spTree>
  </p:cSld>
  <p:clrMapOvr>
    <a:masterClrMapping/>
  </p:clrMapOvr>
  <p:transition spd="slow">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6"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68760"/>
            <a:ext cx="8128000" cy="456124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It is reported that the injured have been </a:t>
            </a:r>
            <a:r>
              <a:rPr lang="en-US" altLang="zh-CN" sz="2200" b="1">
                <a:solidFill>
                  <a:srgbClr val="000000"/>
                </a:solidFill>
                <a:latin typeface="Times New Roman" panose="02020603050405020304" pitchFamily="18" charset="0"/>
                <a:cs typeface="Times New Roman" panose="02020603050405020304" pitchFamily="18" charset="0"/>
              </a:rPr>
              <a:t>transferred</a:t>
            </a:r>
            <a:r>
              <a:rPr lang="en-US" altLang="zh-CN" sz="2200">
                <a:solidFill>
                  <a:srgbClr val="000000"/>
                </a:solidFill>
                <a:latin typeface="Times New Roman" panose="02020603050405020304" pitchFamily="18" charset="0"/>
                <a:cs typeface="Times New Roman" panose="02020603050405020304" pitchFamily="18" charset="0"/>
              </a:rPr>
              <a:t> to the local hospital for treatment.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据报道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目前伤者已被转移至当地医院进行治疗。</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She was able to </a:t>
            </a:r>
            <a:r>
              <a:rPr lang="en-US" altLang="zh-CN" sz="2200" b="1">
                <a:solidFill>
                  <a:srgbClr val="000000"/>
                </a:solidFill>
                <a:latin typeface="Times New Roman" panose="02020603050405020304" pitchFamily="18" charset="0"/>
                <a:cs typeface="Times New Roman" panose="02020603050405020304" pitchFamily="18" charset="0"/>
              </a:rPr>
              <a:t>transfer</a:t>
            </a:r>
            <a:r>
              <a:rPr lang="en-US" altLang="zh-CN" sz="2200">
                <a:solidFill>
                  <a:srgbClr val="000000"/>
                </a:solidFill>
                <a:latin typeface="Times New Roman" panose="02020603050405020304" pitchFamily="18" charset="0"/>
                <a:cs typeface="Times New Roman" panose="02020603050405020304" pitchFamily="18" charset="0"/>
              </a:rPr>
              <a:t> her new wisdom to other parts of her life as well.</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她能够把她的新智慧也传递到她生活中的其他部分。</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932160" y="1862812"/>
          <a:ext cx="8128000" cy="1317781"/>
        </p:xfrm>
        <a:graphic>
          <a:graphicData uri="http://schemas.openxmlformats.org/presentationml/2006/ole">
            <mc:AlternateContent xmlns:mc="http://schemas.openxmlformats.org/markup-compatibility/2006">
              <mc:Choice xmlns:v="urn:schemas-microsoft-com:vml" Requires="v">
                <p:oleObj spid="_x0000_s8200" name="文档" r:id="rId7" imgW="3843020" imgH="623570" progId="Word.Document.12">
                  <p:embed/>
                </p:oleObj>
              </mc:Choice>
              <mc:Fallback>
                <p:oleObj name="文档" r:id="rId7" imgW="3843020" imgH="623570" progId="Word.Document.12">
                  <p:embed/>
                  <p:pic>
                    <p:nvPicPr>
                      <p:cNvPr id="0" name="对象 2"/>
                      <p:cNvPicPr/>
                      <p:nvPr/>
                    </p:nvPicPr>
                    <p:blipFill>
                      <a:blip r:embed="rId8"/>
                      <a:stretch>
                        <a:fillRect/>
                      </a:stretch>
                    </p:blipFill>
                    <p:spPr>
                      <a:xfrm>
                        <a:off x="-932160" y="1862812"/>
                        <a:ext cx="8128000" cy="131778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827584" y="1207026"/>
            <a:ext cx="7520384" cy="5392845"/>
            <a:chOff x="508000" y="1098005"/>
            <a:chExt cx="8128000" cy="5828565"/>
          </a:xfrm>
        </p:grpSpPr>
        <p:pic>
          <p:nvPicPr>
            <p:cNvPr id="2" name="图片 1"/>
            <p:cNvPicPr>
              <a:picLocks noChangeAspect="1"/>
            </p:cNvPicPr>
            <p:nvPr/>
          </p:nvPicPr>
          <p:blipFill>
            <a:blip r:embed="rId6"/>
            <a:stretch>
              <a:fillRect/>
            </a:stretch>
          </p:blipFill>
          <p:spPr>
            <a:xfrm>
              <a:off x="508000" y="1098005"/>
              <a:ext cx="8128000" cy="5571355"/>
            </a:xfrm>
            <a:prstGeom prst="rect">
              <a:avLst/>
            </a:prstGeom>
          </p:spPr>
        </p:pic>
        <p:pic>
          <p:nvPicPr>
            <p:cNvPr id="7" name="图片 6"/>
            <p:cNvPicPr>
              <a:picLocks noChangeAspect="1"/>
            </p:cNvPicPr>
            <p:nvPr/>
          </p:nvPicPr>
          <p:blipFill>
            <a:blip r:embed="rId7"/>
            <a:stretch>
              <a:fillRect/>
            </a:stretch>
          </p:blipFill>
          <p:spPr>
            <a:xfrm>
              <a:off x="548963" y="6629542"/>
              <a:ext cx="8040235" cy="29702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2623502"/>
            <a:ext cx="8128000" cy="1627656"/>
            <a:chOff x="508000" y="2623502"/>
            <a:chExt cx="8128000" cy="1627656"/>
          </a:xfrm>
        </p:grpSpPr>
        <p:pic>
          <p:nvPicPr>
            <p:cNvPr id="2" name="图片 1"/>
            <p:cNvPicPr>
              <a:picLocks noChangeAspect="1"/>
            </p:cNvPicPr>
            <p:nvPr/>
          </p:nvPicPr>
          <p:blipFill>
            <a:blip r:embed="rId6" cstate="email"/>
            <a:stretch>
              <a:fillRect/>
            </a:stretch>
          </p:blipFill>
          <p:spPr>
            <a:xfrm>
              <a:off x="508000" y="2860842"/>
              <a:ext cx="8128000" cy="1390316"/>
            </a:xfrm>
            <a:prstGeom prst="rect">
              <a:avLst/>
            </a:prstGeom>
          </p:spPr>
        </p:pic>
        <p:pic>
          <p:nvPicPr>
            <p:cNvPr id="7" name="图片 6"/>
            <p:cNvPicPr>
              <a:picLocks noChangeAspect="1"/>
            </p:cNvPicPr>
            <p:nvPr/>
          </p:nvPicPr>
          <p:blipFill>
            <a:blip r:embed="rId7"/>
            <a:stretch>
              <a:fillRect/>
            </a:stretch>
          </p:blipFill>
          <p:spPr>
            <a:xfrm flipV="1">
              <a:off x="532889" y="2623502"/>
              <a:ext cx="8056309" cy="24761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75375"/>
            <a:ext cx="8128000" cy="456124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exchange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dirty="0">
                <a:solidFill>
                  <a:srgbClr val="000000"/>
                </a:solidFill>
                <a:latin typeface="Times New Roman" panose="02020603050405020304" pitchFamily="18" charset="0"/>
                <a:cs typeface="Times New Roman" panose="02020603050405020304" pitchFamily="18" charset="0"/>
              </a:rPr>
              <a:t>交换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兑换</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Have you </a:t>
            </a:r>
            <a:r>
              <a:rPr lang="en-US" altLang="zh-CN" sz="2200" b="1" dirty="0">
                <a:solidFill>
                  <a:srgbClr val="000000"/>
                </a:solidFill>
                <a:latin typeface="Times New Roman" panose="02020603050405020304" pitchFamily="18" charset="0"/>
                <a:cs typeface="Times New Roman" panose="02020603050405020304" pitchFamily="18" charset="0"/>
              </a:rPr>
              <a:t>exchanged</a:t>
            </a:r>
            <a:r>
              <a:rPr lang="en-US" altLang="zh-CN" sz="2200" dirty="0">
                <a:solidFill>
                  <a:srgbClr val="000000"/>
                </a:solidFill>
                <a:latin typeface="Times New Roman" panose="02020603050405020304" pitchFamily="18" charset="0"/>
                <a:cs typeface="Times New Roman" panose="02020603050405020304" pitchFamily="18" charset="0"/>
              </a:rPr>
              <a:t> foreign currency?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你兑换外币了吗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exchange</a:t>
            </a:r>
            <a:r>
              <a:rPr lang="zh-CN" altLang="zh-CN" sz="2200" dirty="0">
                <a:solidFill>
                  <a:srgbClr val="000000"/>
                </a:solidFill>
                <a:latin typeface="Times New Roman" panose="02020603050405020304" pitchFamily="18" charset="0"/>
                <a:cs typeface="Times New Roman" panose="02020603050405020304" pitchFamily="18" charset="0"/>
              </a:rPr>
              <a:t>是动词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调换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交换</a:t>
            </a:r>
            <a:r>
              <a:rPr lang="en-US" altLang="zh-CN" sz="2200" dirty="0">
                <a:solidFill>
                  <a:srgbClr val="000000"/>
                </a:solidFill>
                <a:latin typeface="Times New Roman" panose="02020603050405020304" pitchFamily="18" charset="0"/>
                <a:cs typeface="Times New Roman" panose="02020603050405020304" pitchFamily="18" charset="0"/>
              </a:rPr>
              <a:t>”,exchange</a:t>
            </a:r>
            <a:r>
              <a:rPr lang="zh-CN" altLang="zh-CN" sz="2200" dirty="0">
                <a:solidFill>
                  <a:srgbClr val="000000"/>
                </a:solidFill>
                <a:latin typeface="Times New Roman" panose="02020603050405020304" pitchFamily="18" charset="0"/>
                <a:cs typeface="Times New Roman" panose="02020603050405020304" pitchFamily="18" charset="0"/>
              </a:rPr>
              <a:t>还可以作名词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交换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交流</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Now cross-cultural </a:t>
            </a:r>
            <a:r>
              <a:rPr lang="en-US" altLang="zh-CN" sz="2200" b="1" dirty="0">
                <a:solidFill>
                  <a:srgbClr val="000000"/>
                </a:solidFill>
                <a:latin typeface="Times New Roman" panose="02020603050405020304" pitchFamily="18" charset="0"/>
                <a:cs typeface="Times New Roman" panose="02020603050405020304" pitchFamily="18" charset="0"/>
              </a:rPr>
              <a:t>exchanges</a:t>
            </a:r>
            <a:r>
              <a:rPr lang="en-US" altLang="zh-CN" sz="2200" dirty="0">
                <a:solidFill>
                  <a:srgbClr val="000000"/>
                </a:solidFill>
                <a:latin typeface="Times New Roman" panose="02020603050405020304" pitchFamily="18" charset="0"/>
                <a:cs typeface="Times New Roman" panose="02020603050405020304" pitchFamily="18" charset="0"/>
              </a:rPr>
              <a:t> are becoming more common in the world.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现在跨文化交流在世界上正变得越来越普遍了。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You can have photos taken with your </a:t>
            </a:r>
            <a:r>
              <a:rPr lang="en-US" altLang="zh-CN" sz="2200" dirty="0" err="1">
                <a:solidFill>
                  <a:srgbClr val="000000"/>
                </a:solidFill>
                <a:latin typeface="Times New Roman" panose="02020603050405020304" pitchFamily="18" charset="0"/>
                <a:cs typeface="Times New Roman" panose="02020603050405020304" pitchFamily="18" charset="0"/>
              </a:rPr>
              <a:t>friends,or</a:t>
            </a:r>
            <a:r>
              <a:rPr lang="en-US" altLang="zh-CN" sz="2200" dirty="0">
                <a:solidFill>
                  <a:srgbClr val="000000"/>
                </a:solidFill>
                <a:latin typeface="Times New Roman" panose="02020603050405020304" pitchFamily="18" charset="0"/>
                <a:cs typeface="Times New Roman" panose="02020603050405020304" pitchFamily="18" charset="0"/>
              </a:rPr>
              <a:t> dine out together and </a:t>
            </a:r>
            <a:r>
              <a:rPr lang="en-US" altLang="zh-CN" sz="2200" b="1" dirty="0">
                <a:solidFill>
                  <a:srgbClr val="000000"/>
                </a:solidFill>
                <a:latin typeface="Times New Roman" panose="02020603050405020304" pitchFamily="18" charset="0"/>
                <a:cs typeface="Times New Roman" panose="02020603050405020304" pitchFamily="18" charset="0"/>
              </a:rPr>
              <a:t>exchange</a:t>
            </a:r>
            <a:r>
              <a:rPr lang="en-US" altLang="zh-CN" sz="2200" dirty="0">
                <a:solidFill>
                  <a:srgbClr val="000000"/>
                </a:solidFill>
                <a:latin typeface="Times New Roman" panose="02020603050405020304" pitchFamily="18" charset="0"/>
                <a:cs typeface="Times New Roman" panose="02020603050405020304" pitchFamily="18" charset="0"/>
              </a:rPr>
              <a:t> gifts.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你可以和朋友一起照相</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或出去吃饭并交换礼物。</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521133"/>
            <a:ext cx="8128000" cy="206973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was lucky to have been chosen to the International Students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Exchange</a:t>
            </a:r>
            <a:r>
              <a:rPr lang="en-US" altLang="zh-CN" sz="2200" dirty="0">
                <a:solidFill>
                  <a:srgbClr val="000000"/>
                </a:solidFill>
                <a:latin typeface="Times New Roman" panose="02020603050405020304" pitchFamily="18" charset="0"/>
                <a:cs typeface="Times New Roman" panose="02020603050405020304" pitchFamily="18" charset="0"/>
              </a:rPr>
              <a:t> Program.</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我非常幸运地被挑选参加国际学生交流项目。</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【温馨提示】</a:t>
            </a:r>
            <a:r>
              <a:rPr lang="en-US" altLang="zh-CN" sz="2200" dirty="0">
                <a:solidFill>
                  <a:srgbClr val="000000"/>
                </a:solidFill>
                <a:latin typeface="Times New Roman" panose="02020603050405020304" pitchFamily="18" charset="0"/>
                <a:cs typeface="Times New Roman" panose="02020603050405020304" pitchFamily="18" charset="0"/>
              </a:rPr>
              <a:t>exchange</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dirty="0">
                <a:solidFill>
                  <a:srgbClr val="000000"/>
                </a:solidFill>
                <a:latin typeface="Times New Roman" panose="02020603050405020304" pitchFamily="18" charset="0"/>
                <a:cs typeface="Times New Roman" panose="02020603050405020304" pitchFamily="18" charset="0"/>
              </a:rPr>
              <a:t>change</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作动词时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前者强调双方交换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而后者则强调事物的属性或位置的改变。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6"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03113"/>
            <a:ext cx="8128000" cy="537377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They </a:t>
            </a:r>
            <a:r>
              <a:rPr lang="en-US" altLang="zh-CN" sz="2200" b="1">
                <a:solidFill>
                  <a:srgbClr val="000000"/>
                </a:solidFill>
                <a:latin typeface="Times New Roman" panose="02020603050405020304" pitchFamily="18" charset="0"/>
                <a:cs typeface="Times New Roman" panose="02020603050405020304" pitchFamily="18" charset="0"/>
              </a:rPr>
              <a:t>exchange</a:t>
            </a:r>
            <a:r>
              <a:rPr lang="en-US" altLang="zh-CN" sz="2200">
                <a:solidFill>
                  <a:srgbClr val="000000"/>
                </a:solidFill>
                <a:latin typeface="Times New Roman" panose="02020603050405020304" pitchFamily="18" charset="0"/>
                <a:cs typeface="Times New Roman" panose="02020603050405020304" pitchFamily="18" charset="0"/>
              </a:rPr>
              <a:t> ideas and feelings </a:t>
            </a:r>
            <a:r>
              <a:rPr lang="en-US" altLang="zh-CN" sz="2200" b="1">
                <a:solidFill>
                  <a:srgbClr val="000000"/>
                </a:solidFill>
                <a:latin typeface="Times New Roman" panose="02020603050405020304" pitchFamily="18" charset="0"/>
                <a:cs typeface="Times New Roman" panose="02020603050405020304" pitchFamily="18" charset="0"/>
              </a:rPr>
              <a:t>with</a:t>
            </a:r>
            <a:r>
              <a:rPr lang="en-US" altLang="zh-CN" sz="2200">
                <a:solidFill>
                  <a:srgbClr val="000000"/>
                </a:solidFill>
                <a:latin typeface="Times New Roman" panose="02020603050405020304" pitchFamily="18" charset="0"/>
                <a:cs typeface="Times New Roman" panose="02020603050405020304" pitchFamily="18" charset="0"/>
              </a:rPr>
              <a:t> each other,through which they probably acquire more knowledge.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他们互相交流想法和感受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通过这种方式他们很可能获得更多的知识。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 giving her French lessons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exchange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for</a:t>
            </a:r>
            <a:r>
              <a:rPr lang="en-US" altLang="zh-CN" sz="2200">
                <a:solidFill>
                  <a:srgbClr val="000000"/>
                </a:solidFill>
                <a:latin typeface="Times New Roman" panose="02020603050405020304" pitchFamily="18" charset="0"/>
                <a:cs typeface="Times New Roman" panose="02020603050405020304" pitchFamily="18" charset="0"/>
              </a:rPr>
              <a:t> her teaching him English.</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他教她法语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她教他英语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互教互学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作为交换条件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262810" y="1640348"/>
          <a:ext cx="8128000" cy="1770455"/>
        </p:xfrm>
        <a:graphic>
          <a:graphicData uri="http://schemas.openxmlformats.org/presentationml/2006/ole">
            <mc:AlternateContent xmlns:mc="http://schemas.openxmlformats.org/markup-compatibility/2006">
              <mc:Choice xmlns:v="urn:schemas-microsoft-com:vml" Requires="v">
                <p:oleObj spid="_x0000_s9224" name="文档" r:id="rId7" imgW="3843020" imgH="838200" progId="Word.Document.12">
                  <p:embed/>
                </p:oleObj>
              </mc:Choice>
              <mc:Fallback>
                <p:oleObj name="文档" r:id="rId7" imgW="3843020" imgH="838200" progId="Word.Document.12">
                  <p:embed/>
                  <p:pic>
                    <p:nvPicPr>
                      <p:cNvPr id="0" name="对象 2"/>
                      <p:cNvPicPr/>
                      <p:nvPr/>
                    </p:nvPicPr>
                    <p:blipFill>
                      <a:blip r:embed="rId8"/>
                      <a:stretch>
                        <a:fillRect/>
                      </a:stretch>
                    </p:blipFill>
                    <p:spPr>
                      <a:xfrm>
                        <a:off x="-262810" y="1640348"/>
                        <a:ext cx="8128000" cy="17704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email"/>
          <a:stretch>
            <a:fillRect/>
          </a:stretch>
        </p:blipFill>
        <p:spPr>
          <a:xfrm>
            <a:off x="962733" y="1124744"/>
            <a:ext cx="7218533" cy="5352893"/>
          </a:xfrm>
          <a:prstGeom prst="rect">
            <a:avLst/>
          </a:prstGeom>
        </p:spPr>
      </p:pic>
      <p:sp>
        <p:nvSpPr>
          <p:cNvPr id="7" name="矩形 6"/>
          <p:cNvSpPr/>
          <p:nvPr/>
        </p:nvSpPr>
        <p:spPr>
          <a:xfrm>
            <a:off x="1124570" y="5578966"/>
            <a:ext cx="6759798"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engage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参与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参加</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...travellers explore unusual or remote </a:t>
            </a:r>
            <a:r>
              <a:rPr lang="en-US" altLang="zh-CN" sz="2200" dirty="0" err="1">
                <a:solidFill>
                  <a:srgbClr val="000000"/>
                </a:solidFill>
                <a:latin typeface="Times New Roman" panose="02020603050405020304" pitchFamily="18" charset="0"/>
                <a:cs typeface="Times New Roman" panose="02020603050405020304" pitchFamily="18" charset="0"/>
              </a:rPr>
              <a:t>destinations,often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engaging</a:t>
            </a:r>
            <a:r>
              <a:rPr lang="en-US" altLang="zh-CN" sz="2200" dirty="0">
                <a:solidFill>
                  <a:srgbClr val="000000"/>
                </a:solidFill>
                <a:latin typeface="Times New Roman" panose="02020603050405020304" pitchFamily="18" charset="0"/>
                <a:cs typeface="Times New Roman" panose="02020603050405020304" pitchFamily="18" charset="0"/>
              </a:rPr>
              <a:t> in risky activities.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探险不寻常或偏远目的地的游客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经常参与危险的活动。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engage</a:t>
            </a:r>
            <a:r>
              <a:rPr lang="zh-CN" altLang="zh-CN" sz="2200" dirty="0">
                <a:solidFill>
                  <a:srgbClr val="000000"/>
                </a:solidFill>
                <a:latin typeface="Times New Roman" panose="02020603050405020304" pitchFamily="18" charset="0"/>
                <a:cs typeface="Times New Roman" panose="02020603050405020304" pitchFamily="18" charset="0"/>
              </a:rPr>
              <a:t>是动词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参与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参加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never </a:t>
            </a:r>
            <a:r>
              <a:rPr lang="en-US" altLang="zh-CN" sz="2200" b="1" dirty="0">
                <a:solidFill>
                  <a:srgbClr val="000000"/>
                </a:solidFill>
                <a:latin typeface="Times New Roman" panose="02020603050405020304" pitchFamily="18" charset="0"/>
                <a:cs typeface="Times New Roman" panose="02020603050405020304" pitchFamily="18" charset="0"/>
              </a:rPr>
              <a:t>engage</a:t>
            </a:r>
            <a:r>
              <a:rPr lang="en-US" altLang="zh-CN" sz="2200" dirty="0">
                <a:solidFill>
                  <a:srgbClr val="000000"/>
                </a:solidFill>
                <a:latin typeface="Times New Roman" panose="02020603050405020304" pitchFamily="18" charset="0"/>
                <a:cs typeface="Times New Roman" panose="02020603050405020304" pitchFamily="18" charset="0"/>
              </a:rPr>
              <a:t> in such kind of activities.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我从不参与这种活动。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Would you often </a:t>
            </a:r>
            <a:r>
              <a:rPr lang="en-US" altLang="zh-CN" sz="2200" b="1" dirty="0">
                <a:solidFill>
                  <a:srgbClr val="000000"/>
                </a:solidFill>
                <a:latin typeface="Times New Roman" panose="02020603050405020304" pitchFamily="18" charset="0"/>
                <a:cs typeface="Times New Roman" panose="02020603050405020304" pitchFamily="18" charset="0"/>
              </a:rPr>
              <a:t>engage</a:t>
            </a:r>
            <a:r>
              <a:rPr lang="en-US" altLang="zh-CN" sz="2200" dirty="0">
                <a:solidFill>
                  <a:srgbClr val="000000"/>
                </a:solidFill>
                <a:latin typeface="Times New Roman" panose="02020603050405020304" pitchFamily="18" charset="0"/>
                <a:cs typeface="Times New Roman" panose="02020603050405020304" pitchFamily="18" charset="0"/>
              </a:rPr>
              <a:t> in activities you love?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你经常参与你喜欢的活动吗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M46.eps" descr="id:2147498009;FounderCES"/>
          <p:cNvPicPr/>
          <p:nvPr/>
        </p:nvPicPr>
        <p:blipFill>
          <a:blip r:embed="rId6" cstate="email"/>
          <a:stretch>
            <a:fillRect/>
          </a:stretch>
        </p:blipFill>
        <p:spPr>
          <a:xfrm>
            <a:off x="6804248" y="4293096"/>
            <a:ext cx="1345565" cy="686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6"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141291"/>
            <a:ext cx="8128000" cy="537377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They tried to </a:t>
            </a:r>
            <a:r>
              <a:rPr lang="en-US" altLang="zh-CN" sz="2200" b="1">
                <a:solidFill>
                  <a:srgbClr val="000000"/>
                </a:solidFill>
                <a:latin typeface="Times New Roman" panose="02020603050405020304" pitchFamily="18" charset="0"/>
                <a:cs typeface="Times New Roman" panose="02020603050405020304" pitchFamily="18" charset="0"/>
              </a:rPr>
              <a:t>engage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him</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conversation.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他们试图跟他交谈。</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As we travel,let us </a:t>
            </a:r>
            <a:r>
              <a:rPr lang="en-US" altLang="zh-CN" sz="2200" b="1">
                <a:solidFill>
                  <a:srgbClr val="000000"/>
                </a:solidFill>
                <a:latin typeface="Times New Roman" panose="02020603050405020304" pitchFamily="18" charset="0"/>
                <a:cs typeface="Times New Roman" panose="02020603050405020304" pitchFamily="18" charset="0"/>
              </a:rPr>
              <a:t>engage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with</a:t>
            </a:r>
            <a:r>
              <a:rPr lang="en-US" altLang="zh-CN" sz="2200">
                <a:solidFill>
                  <a:srgbClr val="000000"/>
                </a:solidFill>
                <a:latin typeface="Times New Roman" panose="02020603050405020304" pitchFamily="18" charset="0"/>
                <a:cs typeface="Times New Roman" panose="02020603050405020304" pitchFamily="18" charset="0"/>
              </a:rPr>
              <a:t> other cultures and celebrate human diversity.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让我们在旅游时接触其他文化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庆祝人类的多样性。</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439108" y="1622026"/>
          <a:ext cx="8128000" cy="2679156"/>
        </p:xfrm>
        <a:graphic>
          <a:graphicData uri="http://schemas.openxmlformats.org/presentationml/2006/ole">
            <mc:AlternateContent xmlns:mc="http://schemas.openxmlformats.org/markup-compatibility/2006">
              <mc:Choice xmlns:v="urn:schemas-microsoft-com:vml" Requires="v">
                <p:oleObj spid="_x0000_s10248" name="文档" r:id="rId7" imgW="3843020" imgH="1268730" progId="Word.Document.12">
                  <p:embed/>
                </p:oleObj>
              </mc:Choice>
              <mc:Fallback>
                <p:oleObj name="文档" r:id="rId7" imgW="3843020" imgH="1268730" progId="Word.Document.12">
                  <p:embed/>
                  <p:pic>
                    <p:nvPicPr>
                      <p:cNvPr id="0" name="对象 3"/>
                      <p:cNvPicPr/>
                      <p:nvPr/>
                    </p:nvPicPr>
                    <p:blipFill>
                      <a:blip r:embed="rId8"/>
                      <a:stretch>
                        <a:fillRect/>
                      </a:stretch>
                    </p:blipFill>
                    <p:spPr>
                      <a:xfrm>
                        <a:off x="-439108" y="1622026"/>
                        <a:ext cx="8128000" cy="2679156"/>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email"/>
          <a:stretch>
            <a:fillRect/>
          </a:stretch>
        </p:blipFill>
        <p:spPr>
          <a:xfrm>
            <a:off x="508000" y="1572486"/>
            <a:ext cx="8128000" cy="3967028"/>
          </a:xfrm>
          <a:prstGeom prst="rect">
            <a:avLst/>
          </a:prstGeom>
        </p:spPr>
      </p:pic>
      <p:sp>
        <p:nvSpPr>
          <p:cNvPr id="7" name="矩形 6"/>
          <p:cNvSpPr/>
          <p:nvPr/>
        </p:nvSpPr>
        <p:spPr>
          <a:xfrm>
            <a:off x="693842" y="4577803"/>
            <a:ext cx="7694582"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4744"/>
            <a:ext cx="2308645"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知识体系图解</a:t>
            </a:r>
            <a:r>
              <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536025"/>
          <a:ext cx="8128000" cy="5565383"/>
        </p:xfrm>
        <a:graphic>
          <a:graphicData uri="http://schemas.openxmlformats.org/presentationml/2006/ole">
            <mc:AlternateContent xmlns:mc="http://schemas.openxmlformats.org/markup-compatibility/2006">
              <mc:Choice xmlns:v="urn:schemas-microsoft-com:vml" Requires="v">
                <p:oleObj spid="_x0000_s4104" name="文档" r:id="rId6" imgW="3965575" imgH="2711450" progId="Word.Document.12">
                  <p:embed/>
                </p:oleObj>
              </mc:Choice>
              <mc:Fallback>
                <p:oleObj name="文档" r:id="rId6" imgW="3965575" imgH="2711450" progId="Word.Document.12">
                  <p:embed/>
                  <p:pic>
                    <p:nvPicPr>
                      <p:cNvPr id="0" name="对象 2"/>
                      <p:cNvPicPr/>
                      <p:nvPr/>
                    </p:nvPicPr>
                    <p:blipFill>
                      <a:blip r:embed="rId7"/>
                      <a:stretch>
                        <a:fillRect/>
                      </a:stretch>
                    </p:blipFill>
                    <p:spPr>
                      <a:xfrm>
                        <a:off x="508000" y="1536025"/>
                        <a:ext cx="8128000" cy="5565383"/>
                      </a:xfrm>
                      <a:prstGeom prst="rect">
                        <a:avLst/>
                      </a:prstGeom>
                    </p:spPr>
                  </p:pic>
                </p:oleObj>
              </mc:Fallback>
            </mc:AlternateContent>
          </a:graphicData>
        </a:graphic>
      </p:graphicFrame>
      <p:sp>
        <p:nvSpPr>
          <p:cNvPr id="7" name="矩形 6"/>
          <p:cNvSpPr>
            <a:spLocks noChangeAspect="1"/>
          </p:cNvSpPr>
          <p:nvPr/>
        </p:nvSpPr>
        <p:spPr>
          <a:xfrm>
            <a:off x="1559974" y="1522679"/>
            <a:ext cx="76495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route</a:t>
            </a:r>
            <a:endParaRPr lang="zh-CN" altLang="en-US" sz="2200"/>
          </a:p>
        </p:txBody>
      </p:sp>
      <p:sp>
        <p:nvSpPr>
          <p:cNvPr id="8" name="矩形 7"/>
          <p:cNvSpPr>
            <a:spLocks noChangeAspect="1"/>
          </p:cNvSpPr>
          <p:nvPr/>
        </p:nvSpPr>
        <p:spPr>
          <a:xfrm>
            <a:off x="1559974" y="1879226"/>
            <a:ext cx="95250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aboard</a:t>
            </a:r>
            <a:endParaRPr lang="zh-CN" altLang="en-US" sz="2200"/>
          </a:p>
        </p:txBody>
      </p:sp>
      <p:sp>
        <p:nvSpPr>
          <p:cNvPr id="9" name="矩形 8"/>
          <p:cNvSpPr>
            <a:spLocks noChangeAspect="1"/>
          </p:cNvSpPr>
          <p:nvPr/>
        </p:nvSpPr>
        <p:spPr>
          <a:xfrm>
            <a:off x="1559974" y="2256321"/>
            <a:ext cx="129554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landscape</a:t>
            </a:r>
            <a:endParaRPr lang="zh-CN" altLang="en-US" sz="2200"/>
          </a:p>
        </p:txBody>
      </p:sp>
      <p:sp>
        <p:nvSpPr>
          <p:cNvPr id="10" name="矩形 9"/>
          <p:cNvSpPr>
            <a:spLocks noChangeAspect="1"/>
          </p:cNvSpPr>
          <p:nvPr/>
        </p:nvSpPr>
        <p:spPr>
          <a:xfrm>
            <a:off x="1559974" y="2619854"/>
            <a:ext cx="117211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dramatic</a:t>
            </a:r>
            <a:endParaRPr lang="zh-CN" altLang="en-US" sz="2200"/>
          </a:p>
        </p:txBody>
      </p:sp>
      <p:sp>
        <p:nvSpPr>
          <p:cNvPr id="11" name="矩形 10"/>
          <p:cNvSpPr>
            <a:spLocks noChangeAspect="1"/>
          </p:cNvSpPr>
          <p:nvPr/>
        </p:nvSpPr>
        <p:spPr>
          <a:xfrm>
            <a:off x="1559974" y="2965214"/>
            <a:ext cx="67037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hike</a:t>
            </a:r>
            <a:endParaRPr lang="zh-CN" altLang="en-US" sz="2200"/>
          </a:p>
        </p:txBody>
      </p:sp>
      <p:sp>
        <p:nvSpPr>
          <p:cNvPr id="12" name="矩形 11"/>
          <p:cNvSpPr>
            <a:spLocks noChangeAspect="1"/>
          </p:cNvSpPr>
          <p:nvPr/>
        </p:nvSpPr>
        <p:spPr>
          <a:xfrm>
            <a:off x="1559974" y="3321761"/>
            <a:ext cx="107753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volcano</a:t>
            </a:r>
            <a:endParaRPr lang="zh-CN" altLang="en-US" sz="2200"/>
          </a:p>
        </p:txBody>
      </p:sp>
      <p:sp>
        <p:nvSpPr>
          <p:cNvPr id="13" name="矩形 12"/>
          <p:cNvSpPr>
            <a:spLocks noChangeAspect="1"/>
          </p:cNvSpPr>
          <p:nvPr/>
        </p:nvSpPr>
        <p:spPr>
          <a:xfrm>
            <a:off x="1559974" y="3698856"/>
            <a:ext cx="95250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budget</a:t>
            </a:r>
            <a:endParaRPr lang="zh-CN" altLang="en-US" sz="2200"/>
          </a:p>
        </p:txBody>
      </p:sp>
      <p:sp>
        <p:nvSpPr>
          <p:cNvPr id="14" name="矩形 13"/>
          <p:cNvSpPr>
            <a:spLocks noChangeAspect="1"/>
          </p:cNvSpPr>
          <p:nvPr/>
        </p:nvSpPr>
        <p:spPr>
          <a:xfrm>
            <a:off x="1559974" y="4014307"/>
            <a:ext cx="79541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chain</a:t>
            </a:r>
            <a:endParaRPr lang="zh-CN" altLang="en-US" sz="2200"/>
          </a:p>
        </p:txBody>
      </p:sp>
      <p:sp>
        <p:nvSpPr>
          <p:cNvPr id="15" name="矩形 14"/>
          <p:cNvSpPr>
            <a:spLocks noChangeAspect="1"/>
          </p:cNvSpPr>
          <p:nvPr/>
        </p:nvSpPr>
        <p:spPr>
          <a:xfrm>
            <a:off x="1559974" y="4381128"/>
            <a:ext cx="82747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credit</a:t>
            </a:r>
            <a:endParaRPr lang="zh-CN" altLang="en-US" sz="2200"/>
          </a:p>
        </p:txBody>
      </p:sp>
      <p:sp>
        <p:nvSpPr>
          <p:cNvPr id="16" name="矩形 15"/>
          <p:cNvSpPr>
            <a:spLocks noChangeAspect="1"/>
          </p:cNvSpPr>
          <p:nvPr/>
        </p:nvSpPr>
        <p:spPr>
          <a:xfrm>
            <a:off x="1660858" y="4684160"/>
            <a:ext cx="68480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cash</a:t>
            </a:r>
            <a:endParaRPr lang="zh-CN" altLang="en-US" sz="2200"/>
          </a:p>
        </p:txBody>
      </p:sp>
      <p:sp>
        <p:nvSpPr>
          <p:cNvPr id="17" name="矩形 16"/>
          <p:cNvSpPr>
            <a:spLocks noChangeAspect="1"/>
          </p:cNvSpPr>
          <p:nvPr/>
        </p:nvSpPr>
        <p:spPr>
          <a:xfrm>
            <a:off x="1660858" y="5061255"/>
            <a:ext cx="1079142"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flight</a:t>
            </a:r>
            <a:r>
              <a:rPr lang="zh-CN" altLang="en-US" sz="2200">
                <a:solidFill>
                  <a:srgbClr val="FF0000"/>
                </a:solidFill>
                <a:latin typeface="Times New Roman" panose="02020603050405020304" pitchFamily="18" charset="0"/>
              </a:rPr>
              <a:t>　</a:t>
            </a:r>
            <a:endParaRPr lang="zh-CN" altLang="en-US" sz="2200"/>
          </a:p>
        </p:txBody>
      </p:sp>
      <p:sp>
        <p:nvSpPr>
          <p:cNvPr id="18" name="矩形 17"/>
          <p:cNvSpPr>
            <a:spLocks noChangeAspect="1"/>
          </p:cNvSpPr>
          <p:nvPr/>
        </p:nvSpPr>
        <p:spPr>
          <a:xfrm>
            <a:off x="1660858" y="5376706"/>
            <a:ext cx="96853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remote</a:t>
            </a:r>
            <a:endParaRPr lang="zh-CN" altLang="en-US" sz="2200"/>
          </a:p>
        </p:txBody>
      </p:sp>
      <p:sp>
        <p:nvSpPr>
          <p:cNvPr id="19" name="矩形 18"/>
          <p:cNvSpPr>
            <a:spLocks noChangeAspect="1"/>
          </p:cNvSpPr>
          <p:nvPr/>
        </p:nvSpPr>
        <p:spPr>
          <a:xfrm>
            <a:off x="1691680" y="5719511"/>
            <a:ext cx="98296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engage</a:t>
            </a:r>
            <a:endParaRPr lang="zh-CN" altLang="en-US" sz="2200"/>
          </a:p>
        </p:txBody>
      </p:sp>
      <p:sp>
        <p:nvSpPr>
          <p:cNvPr id="20" name="矩形 19"/>
          <p:cNvSpPr>
            <a:spLocks noChangeAspect="1"/>
          </p:cNvSpPr>
          <p:nvPr/>
        </p:nvSpPr>
        <p:spPr>
          <a:xfrm>
            <a:off x="1691680" y="6096696"/>
            <a:ext cx="65434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cafe</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重点句式</a:t>
            </a: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78508"/>
            <a:ext cx="8128000" cy="415498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There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no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doubt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Bernina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Express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journey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for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travellers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who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want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get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back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nature...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毫无疑问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伯尔尼纳快车是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属于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想回归自然的旅行者的旅程</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is no doubt that...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毫无疑问</a:t>
            </a:r>
            <a:r>
              <a:rPr lang="en-US" altLang="zh-CN" sz="2200" dirty="0">
                <a:solidFill>
                  <a:srgbClr val="000000"/>
                </a:solidFill>
                <a:latin typeface="Times New Roman" panose="02020603050405020304" pitchFamily="18" charset="0"/>
                <a:cs typeface="Times New Roman" panose="02020603050405020304" pitchFamily="18" charset="0"/>
              </a:rPr>
              <a:t>……”,that</a:t>
            </a:r>
            <a:r>
              <a:rPr lang="zh-CN" altLang="zh-CN" sz="2200" dirty="0">
                <a:solidFill>
                  <a:srgbClr val="000000"/>
                </a:solidFill>
                <a:latin typeface="Times New Roman" panose="02020603050405020304" pitchFamily="18" charset="0"/>
                <a:cs typeface="Times New Roman" panose="02020603050405020304" pitchFamily="18" charset="0"/>
              </a:rPr>
              <a:t>引导同位语从句。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is no doubt that John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first aid skills he learned at school saved </a:t>
            </a:r>
            <a:r>
              <a:rPr lang="en-US" altLang="zh-CN" sz="2200" dirty="0" err="1">
                <a:solidFill>
                  <a:srgbClr val="000000"/>
                </a:solidFill>
                <a:latin typeface="Times New Roman" panose="02020603050405020304" pitchFamily="18" charset="0"/>
                <a:cs typeface="Times New Roman" panose="02020603050405020304" pitchFamily="18" charset="0"/>
              </a:rPr>
              <a:t>Ms</a:t>
            </a:r>
            <a:r>
              <a:rPr lang="en-US" altLang="zh-CN" sz="2200" dirty="0">
                <a:solidFill>
                  <a:srgbClr val="000000"/>
                </a:solidFill>
                <a:latin typeface="Times New Roman" panose="02020603050405020304" pitchFamily="18" charset="0"/>
                <a:cs typeface="Times New Roman" panose="02020603050405020304" pitchFamily="18" charset="0"/>
              </a:rPr>
              <a:t> Slade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life.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毫无疑问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是约翰在学校学到的急救技能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挽救了斯莱德女士的生命。</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318000"/>
            <a:ext cx="8128000" cy="247599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is no doubt that I have little difficulty communicating with foreigners.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毫无疑问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我与外国人交流几乎没有什么困难。</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is no doubt that a small child has to learn to keep his balance before he can walk far.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毫无疑问小孩子必须学会保持平衡才能走得更远。</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6"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4744"/>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r>
              <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623342"/>
          <a:ext cx="8128000" cy="3851665"/>
        </p:xfrm>
        <a:graphic>
          <a:graphicData uri="http://schemas.openxmlformats.org/presentationml/2006/ole">
            <mc:AlternateContent xmlns:mc="http://schemas.openxmlformats.org/markup-compatibility/2006">
              <mc:Choice xmlns:v="urn:schemas-microsoft-com:vml" Requires="v">
                <p:oleObj spid="_x0000_s11272" name="文档" r:id="rId7" imgW="3913505" imgH="1856105" progId="Word.Document.12">
                  <p:embed/>
                </p:oleObj>
              </mc:Choice>
              <mc:Fallback>
                <p:oleObj name="文档" r:id="rId7" imgW="3913505" imgH="1856105" progId="Word.Document.12">
                  <p:embed/>
                  <p:pic>
                    <p:nvPicPr>
                      <p:cNvPr id="0" name="对象 2"/>
                      <p:cNvPicPr/>
                      <p:nvPr/>
                    </p:nvPicPr>
                    <p:blipFill>
                      <a:blip r:embed="rId8"/>
                      <a:stretch>
                        <a:fillRect/>
                      </a:stretch>
                    </p:blipFill>
                    <p:spPr>
                      <a:xfrm>
                        <a:off x="508000" y="1623342"/>
                        <a:ext cx="8128000" cy="3851665"/>
                      </a:xfrm>
                      <a:prstGeom prst="rect">
                        <a:avLst/>
                      </a:prstGeom>
                    </p:spPr>
                  </p:pic>
                </p:oleObj>
              </mc:Fallback>
            </mc:AlternateContent>
          </a:graphicData>
        </a:graphic>
      </p:graphicFrame>
      <p:sp>
        <p:nvSpPr>
          <p:cNvPr id="4" name="矩形 3"/>
          <p:cNvSpPr>
            <a:spLocks noChangeAspect="1"/>
          </p:cNvSpPr>
          <p:nvPr/>
        </p:nvSpPr>
        <p:spPr>
          <a:xfrm>
            <a:off x="508000" y="4931868"/>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don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doubt that he is telling the truth.</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我毫不怀疑他在讲真话。</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Do you doubt that he will win the match?</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你怀疑他会赢这场比赛吗</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64954" y="1196752"/>
            <a:ext cx="7279454" cy="5369644"/>
            <a:chOff x="508000" y="1124551"/>
            <a:chExt cx="8180935" cy="6034617"/>
          </a:xfrm>
        </p:grpSpPr>
        <p:pic>
          <p:nvPicPr>
            <p:cNvPr id="2" name="图片 1"/>
            <p:cNvPicPr>
              <a:picLocks noChangeAspect="1"/>
            </p:cNvPicPr>
            <p:nvPr/>
          </p:nvPicPr>
          <p:blipFill>
            <a:blip r:embed="rId6" cstate="email"/>
            <a:stretch>
              <a:fillRect/>
            </a:stretch>
          </p:blipFill>
          <p:spPr>
            <a:xfrm>
              <a:off x="508000" y="1124551"/>
              <a:ext cx="8128000" cy="2056482"/>
            </a:xfrm>
            <a:prstGeom prst="rect">
              <a:avLst/>
            </a:prstGeom>
          </p:spPr>
        </p:pic>
        <p:pic>
          <p:nvPicPr>
            <p:cNvPr id="3" name="图片 2"/>
            <p:cNvPicPr>
              <a:picLocks noChangeAspect="1"/>
            </p:cNvPicPr>
            <p:nvPr/>
          </p:nvPicPr>
          <p:blipFill>
            <a:blip r:embed="rId7" cstate="email"/>
            <a:stretch>
              <a:fillRect/>
            </a:stretch>
          </p:blipFill>
          <p:spPr>
            <a:xfrm>
              <a:off x="519545" y="3110146"/>
              <a:ext cx="8169390" cy="4049022"/>
            </a:xfrm>
            <a:prstGeom prst="rect">
              <a:avLst/>
            </a:prstGeom>
          </p:spPr>
        </p:pic>
      </p:grpSp>
      <p:sp>
        <p:nvSpPr>
          <p:cNvPr id="12" name="矩形 11"/>
          <p:cNvSpPr/>
          <p:nvPr/>
        </p:nvSpPr>
        <p:spPr>
          <a:xfrm>
            <a:off x="1115616" y="5709383"/>
            <a:ext cx="6912768"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重点语法</a:t>
            </a: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gn="ct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现在分词作定语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位置</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一般来讲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单个现在分词作定语通常放在被修饰名词的前面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而现在分词短语作定语则放在被修饰名词的后面。</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China is a developing country.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中国是个发展中国家。</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Make less </a:t>
            </a:r>
            <a:r>
              <a:rPr lang="en-US" altLang="zh-CN" sz="2200" dirty="0" err="1">
                <a:solidFill>
                  <a:srgbClr val="000000"/>
                </a:solidFill>
                <a:latin typeface="Times New Roman" panose="02020603050405020304" pitchFamily="18" charset="0"/>
                <a:cs typeface="Times New Roman" panose="02020603050405020304" pitchFamily="18" charset="0"/>
              </a:rPr>
              <a:t>noise.There</a:t>
            </a:r>
            <a:r>
              <a:rPr lang="en-US" altLang="zh-CN" sz="2200" dirty="0" err="1">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s</a:t>
            </a:r>
            <a:r>
              <a:rPr lang="en-US" altLang="zh-CN" sz="2200" dirty="0">
                <a:solidFill>
                  <a:srgbClr val="000000"/>
                </a:solidFill>
                <a:latin typeface="Times New Roman" panose="02020603050405020304" pitchFamily="18" charset="0"/>
                <a:cs typeface="Times New Roman" panose="02020603050405020304" pitchFamily="18" charset="0"/>
              </a:rPr>
              <a:t> a sleeping child.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不要出太大声音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有个孩子在睡觉。</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Who is the student standing by the door?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站在门口的那个学生是谁</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young man sitting between John and Mary is the editor of the campus newspaper.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坐在约翰和玛丽之间的那个年轻小伙子是校园报的编辑。</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有些作定语的现在分词已经转化为形容词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可被</a:t>
            </a:r>
            <a:r>
              <a:rPr lang="en-US" altLang="zh-CN" sz="2200" dirty="0">
                <a:solidFill>
                  <a:srgbClr val="000000"/>
                </a:solidFill>
                <a:latin typeface="Times New Roman" panose="02020603050405020304" pitchFamily="18" charset="0"/>
                <a:cs typeface="Times New Roman" panose="02020603050405020304" pitchFamily="18" charset="0"/>
              </a:rPr>
              <a:t>very</a:t>
            </a:r>
            <a:r>
              <a:rPr lang="zh-CN" altLang="zh-CN" sz="2200" dirty="0">
                <a:solidFill>
                  <a:srgbClr val="000000"/>
                </a:solidFill>
                <a:latin typeface="Times New Roman" panose="02020603050405020304" pitchFamily="18" charset="0"/>
                <a:cs typeface="Times New Roman" panose="02020603050405020304" pitchFamily="18" charset="0"/>
              </a:rPr>
              <a:t>修饰。</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That is a very interesting story.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这是个非常有趣的故事。</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类似这样的词还有</a:t>
            </a:r>
            <a:r>
              <a:rPr lang="en-US" altLang="zh-CN" sz="2200" dirty="0">
                <a:solidFill>
                  <a:srgbClr val="000000"/>
                </a:solidFill>
                <a:latin typeface="Times New Roman" panose="02020603050405020304" pitchFamily="18" charset="0"/>
                <a:cs typeface="Times New Roman" panose="02020603050405020304" pitchFamily="18" charset="0"/>
              </a:rPr>
              <a:t>: inviting,charming,promising,pleasing,encouraging,disappointing,exciting,surprising,amazing,astonishing,shocking,striking</a:t>
            </a:r>
            <a:r>
              <a:rPr lang="zh-CN" altLang="zh-CN" sz="2200" dirty="0">
                <a:solidFill>
                  <a:srgbClr val="000000"/>
                </a:solidFill>
                <a:latin typeface="Times New Roman" panose="02020603050405020304" pitchFamily="18" charset="0"/>
                <a:cs typeface="Times New Roman" panose="02020603050405020304" pitchFamily="18" charset="0"/>
              </a:rPr>
              <a:t>等。</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8603"/>
            <a:ext cx="8128000" cy="369479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逻辑主语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现在分词作定语时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其逻辑主语就是被修饰的名词。换句话说</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被修饰的名词是现在分词动作的执行者。</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We visited the village lying in the south of our county.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我们参观了位于我们县南部的村庄。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man driving the car is our English teacher.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开车的那个人是我们的英语老师。</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Give the book to the man carrying a blue umbrella.</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把书给拿蓝色伞的那个人。</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16023"/>
            <a:ext cx="8128000" cy="456124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时间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现在分词作定语时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它所表示的动作一般与谓语动词所表示的动作同时发生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但有时也可表示经常性的动作或状态。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Do you know the woman talking to our head teacher?(</a:t>
            </a:r>
            <a:r>
              <a:rPr lang="zh-CN" altLang="zh-CN" sz="2200" dirty="0">
                <a:solidFill>
                  <a:srgbClr val="000000"/>
                </a:solidFill>
                <a:latin typeface="Times New Roman" panose="02020603050405020304" pitchFamily="18" charset="0"/>
                <a:cs typeface="Times New Roman" panose="02020603050405020304" pitchFamily="18" charset="0"/>
              </a:rPr>
              <a:t>表示正在进行的动作</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你认识和班主任谈话的那位女士吗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factory making </a:t>
            </a:r>
            <a:r>
              <a:rPr lang="en-US" altLang="zh-CN" sz="2200" dirty="0" err="1">
                <a:solidFill>
                  <a:srgbClr val="000000"/>
                </a:solidFill>
                <a:latin typeface="Times New Roman" panose="02020603050405020304" pitchFamily="18" charset="0"/>
                <a:cs typeface="Times New Roman" panose="02020603050405020304" pitchFamily="18" charset="0"/>
              </a:rPr>
              <a:t>colour</a:t>
            </a:r>
            <a:r>
              <a:rPr lang="en-US" altLang="zh-CN" sz="2200" dirty="0">
                <a:solidFill>
                  <a:srgbClr val="000000"/>
                </a:solidFill>
                <a:latin typeface="Times New Roman" panose="02020603050405020304" pitchFamily="18" charset="0"/>
                <a:cs typeface="Times New Roman" panose="02020603050405020304" pitchFamily="18" charset="0"/>
              </a:rPr>
              <a:t> TVs is located east of the city.(</a:t>
            </a:r>
            <a:r>
              <a:rPr lang="zh-CN" altLang="zh-CN" sz="2200" dirty="0">
                <a:solidFill>
                  <a:srgbClr val="000000"/>
                </a:solidFill>
                <a:latin typeface="Times New Roman" panose="02020603050405020304" pitchFamily="18" charset="0"/>
                <a:cs typeface="Times New Roman" panose="02020603050405020304" pitchFamily="18" charset="0"/>
              </a:rPr>
              <a:t>表示经常性的动作</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制造彩电的工厂在城市的东部。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boy coming to dinner this evening is a classmate of mine.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今晚来吃饭的男孩是我的同学。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有些不及物动词的现在分词与其过去分词所表达的时间形成鲜明的对比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现在分词表示动作正在进行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而过去分词则表示动作已经完成。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falling leaves—fallen leaves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boiling water—boiled water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 developing country—a developed country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 sinking ship—a sunken ship</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 drowning person—a drowned body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rising sun—the risen sun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changing world—the changed world</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087906"/>
            <a:ext cx="8128000" cy="2936188"/>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语态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如果作定语的现在分词和它修饰的名词有逻辑上的动宾关系</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则要用现在分词的被动式。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question being discussed is of great importance.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正在讨论的问题非常重要。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room being painted belongs to Li Ming.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正在粉刷的房间是李明的。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7" name="对象 6"/>
          <p:cNvGraphicFramePr>
            <a:graphicFrameLocks noChangeAspect="1"/>
          </p:cNvGraphicFramePr>
          <p:nvPr/>
        </p:nvGraphicFramePr>
        <p:xfrm>
          <a:off x="508000" y="1196752"/>
          <a:ext cx="8128000" cy="5180662"/>
        </p:xfrm>
        <a:graphic>
          <a:graphicData uri="http://schemas.openxmlformats.org/presentationml/2006/ole">
            <mc:AlternateContent xmlns:mc="http://schemas.openxmlformats.org/markup-compatibility/2006">
              <mc:Choice xmlns:v="urn:schemas-microsoft-com:vml" Requires="v">
                <p:oleObj spid="_x0000_s5128" name="文档" r:id="rId6" imgW="3947160" imgH="2523490" progId="Word.Document.12">
                  <p:embed/>
                </p:oleObj>
              </mc:Choice>
              <mc:Fallback>
                <p:oleObj name="文档" r:id="rId6" imgW="3947160" imgH="2523490" progId="Word.Document.12">
                  <p:embed/>
                  <p:pic>
                    <p:nvPicPr>
                      <p:cNvPr id="0" name="对象 6"/>
                      <p:cNvPicPr/>
                      <p:nvPr/>
                    </p:nvPicPr>
                    <p:blipFill>
                      <a:blip r:embed="rId7"/>
                      <a:stretch>
                        <a:fillRect/>
                      </a:stretch>
                    </p:blipFill>
                    <p:spPr>
                      <a:xfrm>
                        <a:off x="508000" y="1196752"/>
                        <a:ext cx="8128000" cy="5180662"/>
                      </a:xfrm>
                      <a:prstGeom prst="rect">
                        <a:avLst/>
                      </a:prstGeom>
                    </p:spPr>
                  </p:pic>
                </p:oleObj>
              </mc:Fallback>
            </mc:AlternateContent>
          </a:graphicData>
        </a:graphic>
      </p:graphicFrame>
      <p:sp>
        <p:nvSpPr>
          <p:cNvPr id="8" name="矩形 7"/>
          <p:cNvSpPr>
            <a:spLocks noChangeAspect="1"/>
          </p:cNvSpPr>
          <p:nvPr/>
        </p:nvSpPr>
        <p:spPr>
          <a:xfrm>
            <a:off x="4860032" y="1186478"/>
            <a:ext cx="215956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夜以继日地工作</a:t>
            </a:r>
            <a:endParaRPr lang="zh-CN" altLang="en-US" sz="2200"/>
          </a:p>
        </p:txBody>
      </p:sp>
      <p:sp>
        <p:nvSpPr>
          <p:cNvPr id="9" name="矩形 8"/>
          <p:cNvSpPr>
            <a:spLocks noChangeAspect="1"/>
          </p:cNvSpPr>
          <p:nvPr/>
        </p:nvSpPr>
        <p:spPr>
          <a:xfrm>
            <a:off x="3771042" y="1520334"/>
            <a:ext cx="1877437"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从</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跳出来</a:t>
            </a:r>
            <a:endParaRPr lang="zh-CN" altLang="en-US" sz="2200"/>
          </a:p>
        </p:txBody>
      </p:sp>
      <p:sp>
        <p:nvSpPr>
          <p:cNvPr id="10" name="矩形 9"/>
          <p:cNvSpPr>
            <a:spLocks noChangeAspect="1"/>
          </p:cNvSpPr>
          <p:nvPr/>
        </p:nvSpPr>
        <p:spPr>
          <a:xfrm>
            <a:off x="3771042" y="1870392"/>
            <a:ext cx="308449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在</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尽头</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在</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末尾</a:t>
            </a:r>
            <a:endParaRPr lang="zh-CN" altLang="en-US" sz="2200"/>
          </a:p>
        </p:txBody>
      </p:sp>
      <p:sp>
        <p:nvSpPr>
          <p:cNvPr id="11" name="矩形 10"/>
          <p:cNvSpPr>
            <a:spLocks noChangeAspect="1"/>
          </p:cNvSpPr>
          <p:nvPr/>
        </p:nvSpPr>
        <p:spPr>
          <a:xfrm>
            <a:off x="3955114" y="2224698"/>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看一看</a:t>
            </a:r>
            <a:endParaRPr lang="zh-CN" altLang="en-US" sz="2200"/>
          </a:p>
        </p:txBody>
      </p:sp>
      <p:sp>
        <p:nvSpPr>
          <p:cNvPr id="12" name="矩形 11"/>
          <p:cNvSpPr>
            <a:spLocks noChangeAspect="1"/>
          </p:cNvSpPr>
          <p:nvPr/>
        </p:nvSpPr>
        <p:spPr>
          <a:xfrm>
            <a:off x="3828981" y="2554306"/>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申请</a:t>
            </a:r>
            <a:endParaRPr lang="zh-CN" altLang="en-US" sz="2200"/>
          </a:p>
        </p:txBody>
      </p:sp>
      <p:sp>
        <p:nvSpPr>
          <p:cNvPr id="13" name="矩形 12"/>
          <p:cNvSpPr>
            <a:spLocks noChangeAspect="1"/>
          </p:cNvSpPr>
          <p:nvPr/>
        </p:nvSpPr>
        <p:spPr>
          <a:xfrm>
            <a:off x="3828981" y="2918679"/>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登记</a:t>
            </a:r>
            <a:endParaRPr lang="zh-CN" altLang="en-US" sz="2200"/>
          </a:p>
        </p:txBody>
      </p:sp>
      <p:sp>
        <p:nvSpPr>
          <p:cNvPr id="14" name="矩形 13"/>
          <p:cNvSpPr>
            <a:spLocks noChangeAspect="1"/>
          </p:cNvSpPr>
          <p:nvPr/>
        </p:nvSpPr>
        <p:spPr>
          <a:xfrm>
            <a:off x="3828981" y="3315291"/>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提前　</a:t>
            </a:r>
            <a:endParaRPr lang="zh-CN" altLang="en-US" sz="2200"/>
          </a:p>
        </p:txBody>
      </p:sp>
      <p:sp>
        <p:nvSpPr>
          <p:cNvPr id="15" name="矩形 14"/>
          <p:cNvSpPr>
            <a:spLocks noChangeAspect="1"/>
          </p:cNvSpPr>
          <p:nvPr/>
        </p:nvSpPr>
        <p:spPr>
          <a:xfrm>
            <a:off x="3678709" y="3657813"/>
            <a:ext cx="1220206"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有</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现金</a:t>
            </a:r>
            <a:endParaRPr lang="zh-CN" altLang="en-US" sz="2200"/>
          </a:p>
        </p:txBody>
      </p:sp>
      <p:sp>
        <p:nvSpPr>
          <p:cNvPr id="16" name="矩形 15"/>
          <p:cNvSpPr>
            <a:spLocks noChangeAspect="1"/>
          </p:cNvSpPr>
          <p:nvPr/>
        </p:nvSpPr>
        <p:spPr>
          <a:xfrm>
            <a:off x="3734403" y="4007871"/>
            <a:ext cx="1391728"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参加</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从事</a:t>
            </a:r>
            <a:endParaRPr lang="zh-CN" altLang="en-US" sz="2200"/>
          </a:p>
        </p:txBody>
      </p:sp>
      <p:sp>
        <p:nvSpPr>
          <p:cNvPr id="17" name="矩形 16"/>
          <p:cNvSpPr>
            <a:spLocks noChangeAspect="1"/>
          </p:cNvSpPr>
          <p:nvPr/>
        </p:nvSpPr>
        <p:spPr>
          <a:xfrm>
            <a:off x="4548087" y="4366879"/>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第一次</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02338"/>
            <a:ext cx="8128000" cy="450732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现在分词、过去分词和动词不定式的被动式作定语的区别</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动词不定式的被动式作定语表示一个未来的动作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现在分词的被动式作定语表示的动作正在发生或是与谓语动词所表示的动作同时发生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过去分词作定语表示的动作或是在谓语所表示的动作之前发生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或是没有一定的时间性。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Will you attend the meeting to be held next week?</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你参加下周召开的会议吗</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building being put up will be our library.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正在建的大楼是我们的图书馆。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This is the car bought last year.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这就是去年买的那辆车。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随堂练习</a:t>
            </a:r>
          </a:p>
        </p:txBody>
      </p:sp>
      <p:sp>
        <p:nvSpPr>
          <p:cNvPr id="2" name="矩形 1"/>
          <p:cNvSpPr>
            <a:spLocks noChangeAspect="1"/>
          </p:cNvSpPr>
          <p:nvPr/>
        </p:nvSpPr>
        <p:spPr>
          <a:xfrm>
            <a:off x="508000" y="129480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.Mr Brown is one of the people who work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 clock.</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around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the end of the </a:t>
            </a:r>
            <a:r>
              <a:rPr lang="en-US" altLang="zh-CN" sz="2200" dirty="0" err="1">
                <a:solidFill>
                  <a:srgbClr val="000000"/>
                </a:solidFill>
                <a:latin typeface="Times New Roman" panose="02020603050405020304" pitchFamily="18" charset="0"/>
                <a:cs typeface="Times New Roman" panose="02020603050405020304" pitchFamily="18" charset="0"/>
              </a:rPr>
              <a:t>road,you</a:t>
            </a:r>
            <a:r>
              <a:rPr lang="en-US" altLang="zh-CN" sz="2200" dirty="0">
                <a:solidFill>
                  <a:srgbClr val="000000"/>
                </a:solidFill>
                <a:latin typeface="Times New Roman" panose="02020603050405020304" pitchFamily="18" charset="0"/>
                <a:cs typeface="Times New Roman" panose="02020603050405020304" pitchFamily="18" charset="0"/>
              </a:rPr>
              <a:t> will find the bus stop.</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.I want to see the view of the sun that is setting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 sea.</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.Are you going to apply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 visa tomorrow morning?</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for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.When he went on a </a:t>
            </a:r>
            <a:r>
              <a:rPr lang="en-US" altLang="zh-CN" sz="2200" dirty="0" err="1">
                <a:solidFill>
                  <a:srgbClr val="000000"/>
                </a:solidFill>
                <a:latin typeface="Times New Roman" panose="02020603050405020304" pitchFamily="18" charset="0"/>
                <a:cs typeface="Times New Roman" panose="02020603050405020304" pitchFamily="18" charset="0"/>
              </a:rPr>
              <a:t>trip,he</a:t>
            </a:r>
            <a:r>
              <a:rPr lang="en-US" altLang="zh-CN" sz="2200" dirty="0">
                <a:solidFill>
                  <a:srgbClr val="000000"/>
                </a:solidFill>
                <a:latin typeface="Times New Roman" panose="02020603050405020304" pitchFamily="18" charset="0"/>
                <a:cs typeface="Times New Roman" panose="02020603050405020304" pitchFamily="18" charset="0"/>
              </a:rPr>
              <a:t> took 500 </a:t>
            </a:r>
            <a:r>
              <a:rPr lang="en-US" altLang="zh-CN" sz="2200" i="1" dirty="0" err="1">
                <a:solidFill>
                  <a:srgbClr val="000000"/>
                </a:solidFill>
                <a:latin typeface="Times New Roman" panose="02020603050405020304" pitchFamily="18" charset="0"/>
                <a:cs typeface="Times New Roman" panose="02020603050405020304" pitchFamily="18" charset="0"/>
              </a:rPr>
              <a:t>yuan</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cash.</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in</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句型转换</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.Do you know the man who is shaking hands with </a:t>
            </a:r>
            <a:r>
              <a:rPr lang="en-US" altLang="zh-CN" sz="2200" dirty="0" err="1">
                <a:solidFill>
                  <a:srgbClr val="000000"/>
                </a:solidFill>
                <a:latin typeface="Times New Roman" panose="02020603050405020304" pitchFamily="18" charset="0"/>
                <a:cs typeface="Times New Roman" panose="02020603050405020304" pitchFamily="18" charset="0"/>
              </a:rPr>
              <a:t>Mr</a:t>
            </a:r>
            <a:r>
              <a:rPr lang="en-US" altLang="zh-CN" sz="2200" dirty="0">
                <a:solidFill>
                  <a:srgbClr val="000000"/>
                </a:solidFill>
                <a:latin typeface="Times New Roman" panose="02020603050405020304" pitchFamily="18" charset="0"/>
                <a:cs typeface="Times New Roman" panose="02020603050405020304" pitchFamily="18" charset="0"/>
              </a:rPr>
              <a:t> Brown?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Do you know the man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Mr</a:t>
            </a:r>
            <a:r>
              <a:rPr lang="en-US" altLang="zh-CN" sz="2200" dirty="0">
                <a:solidFill>
                  <a:srgbClr val="000000"/>
                </a:solidFill>
                <a:latin typeface="Times New Roman" panose="02020603050405020304" pitchFamily="18" charset="0"/>
                <a:cs typeface="Times New Roman" panose="02020603050405020304" pitchFamily="18" charset="0"/>
              </a:rPr>
              <a:t> Brown?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shaking hands with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.There is a small river that runs through our village.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is a small river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our village.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running through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.There are many students who are reading in the library.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are many students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 library.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reading in</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wipe(down)">
                                      <p:cBhvr>
                                        <p:cTn id="1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.The bus didn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come and the people who were waiting for it became anxious.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bus didn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come and the people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it became anxious.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waiting for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.The professor who is giving us the lecture comes from Shandong University.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professor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 lecture comes from Shandong University.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giving us</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3"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4"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04201"/>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释义匹配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.route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A.on</a:t>
            </a:r>
            <a:r>
              <a:rPr lang="en-US" altLang="zh-CN" sz="2200" dirty="0">
                <a:solidFill>
                  <a:srgbClr val="000000"/>
                </a:solidFill>
                <a:latin typeface="Times New Roman" panose="02020603050405020304" pitchFamily="18" charset="0"/>
                <a:cs typeface="Times New Roman" panose="02020603050405020304" pitchFamily="18" charset="0"/>
              </a:rPr>
              <a:t> or onto a </a:t>
            </a:r>
            <a:r>
              <a:rPr lang="en-US" altLang="zh-CN" sz="2200" dirty="0" err="1">
                <a:solidFill>
                  <a:srgbClr val="000000"/>
                </a:solidFill>
                <a:latin typeface="Times New Roman" panose="02020603050405020304" pitchFamily="18" charset="0"/>
                <a:cs typeface="Times New Roman" panose="02020603050405020304" pitchFamily="18" charset="0"/>
              </a:rPr>
              <a:t>ship,plane,or</a:t>
            </a:r>
            <a:r>
              <a:rPr lang="en-US" altLang="zh-CN" sz="2200" dirty="0">
                <a:solidFill>
                  <a:srgbClr val="000000"/>
                </a:solidFill>
                <a:latin typeface="Times New Roman" panose="02020603050405020304" pitchFamily="18" charset="0"/>
                <a:cs typeface="Times New Roman" panose="02020603050405020304" pitchFamily="18" charset="0"/>
              </a:rPr>
              <a:t> train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.aboard		</a:t>
            </a:r>
            <a:r>
              <a:rPr lang="en-US" altLang="zh-CN" sz="2200" dirty="0" err="1">
                <a:solidFill>
                  <a:srgbClr val="000000"/>
                </a:solidFill>
                <a:latin typeface="Times New Roman" panose="02020603050405020304" pitchFamily="18" charset="0"/>
                <a:cs typeface="Times New Roman" panose="02020603050405020304" pitchFamily="18" charset="0"/>
              </a:rPr>
              <a:t>B.everything</a:t>
            </a:r>
            <a:r>
              <a:rPr lang="en-US" altLang="zh-CN" sz="2200" dirty="0">
                <a:solidFill>
                  <a:srgbClr val="000000"/>
                </a:solidFill>
                <a:latin typeface="Times New Roman" panose="02020603050405020304" pitchFamily="18" charset="0"/>
                <a:cs typeface="Times New Roman" panose="02020603050405020304" pitchFamily="18" charset="0"/>
              </a:rPr>
              <a:t> you can see when you look across a large area of </a:t>
            </a:r>
            <a:r>
              <a:rPr lang="en-US" altLang="zh-CN" sz="2200" dirty="0" err="1">
                <a:solidFill>
                  <a:srgbClr val="000000"/>
                </a:solidFill>
                <a:latin typeface="Times New Roman" panose="02020603050405020304" pitchFamily="18" charset="0"/>
                <a:cs typeface="Times New Roman" panose="02020603050405020304" pitchFamily="18" charset="0"/>
              </a:rPr>
              <a:t>land,especially</a:t>
            </a:r>
            <a:r>
              <a:rPr lang="en-US" altLang="zh-CN" sz="2200" dirty="0">
                <a:solidFill>
                  <a:srgbClr val="000000"/>
                </a:solidFill>
                <a:latin typeface="Times New Roman" panose="02020603050405020304" pitchFamily="18" charset="0"/>
                <a:cs typeface="Times New Roman" panose="02020603050405020304" pitchFamily="18" charset="0"/>
              </a:rPr>
              <a:t> in the country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.landscape	</a:t>
            </a:r>
            <a:r>
              <a:rPr lang="en-US" altLang="zh-CN" sz="2200" dirty="0" err="1">
                <a:solidFill>
                  <a:srgbClr val="000000"/>
                </a:solidFill>
                <a:latin typeface="Times New Roman" panose="02020603050405020304" pitchFamily="18" charset="0"/>
                <a:cs typeface="Times New Roman" panose="02020603050405020304" pitchFamily="18" charset="0"/>
              </a:rPr>
              <a:t>C.a</a:t>
            </a:r>
            <a:r>
              <a:rPr lang="en-US" altLang="zh-CN" sz="2200" dirty="0">
                <a:solidFill>
                  <a:srgbClr val="000000"/>
                </a:solidFill>
                <a:latin typeface="Times New Roman" panose="02020603050405020304" pitchFamily="18" charset="0"/>
                <a:cs typeface="Times New Roman" panose="02020603050405020304" pitchFamily="18" charset="0"/>
              </a:rPr>
              <a:t> long walk in the mountains or countryside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.hike		</a:t>
            </a:r>
            <a:r>
              <a:rPr lang="en-US" altLang="zh-CN" sz="2200" dirty="0" err="1">
                <a:solidFill>
                  <a:srgbClr val="000000"/>
                </a:solidFill>
                <a:latin typeface="Times New Roman" panose="02020603050405020304" pitchFamily="18" charset="0"/>
                <a:cs typeface="Times New Roman" panose="02020603050405020304" pitchFamily="18" charset="0"/>
              </a:rPr>
              <a:t>D.a</a:t>
            </a:r>
            <a:r>
              <a:rPr lang="en-US" altLang="zh-CN" sz="2200" dirty="0">
                <a:solidFill>
                  <a:srgbClr val="000000"/>
                </a:solidFill>
                <a:latin typeface="Times New Roman" panose="02020603050405020304" pitchFamily="18" charset="0"/>
                <a:cs typeface="Times New Roman" panose="02020603050405020304" pitchFamily="18" charset="0"/>
              </a:rPr>
              <a:t> journey in a plane or space vehicle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.flight		</a:t>
            </a:r>
            <a:r>
              <a:rPr lang="en-US" altLang="zh-CN" sz="2200" dirty="0" err="1">
                <a:solidFill>
                  <a:srgbClr val="000000"/>
                </a:solidFill>
                <a:latin typeface="Times New Roman" panose="02020603050405020304" pitchFamily="18" charset="0"/>
                <a:cs typeface="Times New Roman" panose="02020603050405020304" pitchFamily="18" charset="0"/>
              </a:rPr>
              <a:t>E.a</a:t>
            </a:r>
            <a:r>
              <a:rPr lang="en-US" altLang="zh-CN" sz="2200" dirty="0">
                <a:solidFill>
                  <a:srgbClr val="000000"/>
                </a:solidFill>
                <a:latin typeface="Times New Roman" panose="02020603050405020304" pitchFamily="18" charset="0"/>
                <a:cs typeface="Times New Roman" panose="02020603050405020304" pitchFamily="18" charset="0"/>
              </a:rPr>
              <a:t> way from one place to another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2.A</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3.B</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4.C</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5.D</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down)">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单句填空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.Do you know the girl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(dance) on the stage?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.The students need to adapt to the rapidly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(change) world.</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.They gave a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(convince) demonstration of the car</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safety features.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.The building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(build) at present is our library.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.They built a highway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(lead) into the mountains.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3207905" y="2287146"/>
            <a:ext cx="107753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dancing</a:t>
            </a:r>
            <a:endParaRPr lang="zh-CN" altLang="en-US" sz="2200"/>
          </a:p>
        </p:txBody>
      </p:sp>
      <p:sp>
        <p:nvSpPr>
          <p:cNvPr id="10" name="矩形 9"/>
          <p:cNvSpPr>
            <a:spLocks noChangeAspect="1"/>
          </p:cNvSpPr>
          <p:nvPr/>
        </p:nvSpPr>
        <p:spPr>
          <a:xfrm>
            <a:off x="5383182" y="2732351"/>
            <a:ext cx="121860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changing</a:t>
            </a:r>
            <a:endParaRPr lang="zh-CN" altLang="en-US" sz="2200"/>
          </a:p>
        </p:txBody>
      </p:sp>
      <p:sp>
        <p:nvSpPr>
          <p:cNvPr id="11" name="矩形 10"/>
          <p:cNvSpPr>
            <a:spLocks noChangeAspect="1"/>
          </p:cNvSpPr>
          <p:nvPr/>
        </p:nvSpPr>
        <p:spPr>
          <a:xfrm>
            <a:off x="2195736" y="3512600"/>
            <a:ext cx="1438214"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convincing</a:t>
            </a:r>
            <a:endParaRPr lang="zh-CN" altLang="en-US" sz="2200"/>
          </a:p>
        </p:txBody>
      </p:sp>
      <p:sp>
        <p:nvSpPr>
          <p:cNvPr id="12" name="矩形 11"/>
          <p:cNvSpPr>
            <a:spLocks noChangeAspect="1"/>
          </p:cNvSpPr>
          <p:nvPr/>
        </p:nvSpPr>
        <p:spPr>
          <a:xfrm>
            <a:off x="2308460" y="4320860"/>
            <a:ext cx="1438214"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being built</a:t>
            </a:r>
            <a:endParaRPr lang="zh-CN" altLang="en-US" sz="2200"/>
          </a:p>
        </p:txBody>
      </p:sp>
      <p:sp>
        <p:nvSpPr>
          <p:cNvPr id="13" name="矩形 12"/>
          <p:cNvSpPr>
            <a:spLocks noChangeAspect="1"/>
          </p:cNvSpPr>
          <p:nvPr/>
        </p:nvSpPr>
        <p:spPr>
          <a:xfrm>
            <a:off x="3216668" y="4659376"/>
            <a:ext cx="101502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leading</a:t>
            </a:r>
            <a:endParaRPr lang="zh-CN" altLang="en-US" sz="220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重点词汇</a:t>
            </a: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6"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05340"/>
            <a:ext cx="8128000" cy="578004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aboard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adv.</a:t>
            </a:r>
            <a:r>
              <a:rPr lang="zh-CN" altLang="zh-CN" sz="2200" dirty="0">
                <a:solidFill>
                  <a:srgbClr val="000000"/>
                </a:solidFill>
                <a:latin typeface="Times New Roman" panose="02020603050405020304" pitchFamily="18" charset="0"/>
                <a:cs typeface="Times New Roman" panose="02020603050405020304" pitchFamily="18" charset="0"/>
              </a:rPr>
              <a:t>在船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飞机、火车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上</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People who travel </a:t>
            </a:r>
            <a:r>
              <a:rPr lang="en-US" altLang="zh-CN" sz="2200" b="1" dirty="0">
                <a:solidFill>
                  <a:srgbClr val="000000"/>
                </a:solidFill>
                <a:latin typeface="Times New Roman" panose="02020603050405020304" pitchFamily="18" charset="0"/>
                <a:cs typeface="Times New Roman" panose="02020603050405020304" pitchFamily="18" charset="0"/>
              </a:rPr>
              <a:t>aboard</a:t>
            </a:r>
            <a:r>
              <a:rPr lang="en-US" altLang="zh-CN" sz="2200" dirty="0">
                <a:solidFill>
                  <a:srgbClr val="000000"/>
                </a:solidFill>
                <a:latin typeface="Times New Roman" panose="02020603050405020304" pitchFamily="18" charset="0"/>
                <a:cs typeface="Times New Roman" panose="02020603050405020304" pitchFamily="18" charset="0"/>
              </a:rPr>
              <a:t> the Bernina Express have the chance to see incredible views.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乘坐伯尔尼纳快车旅行的人有机会看到令人难以置信的景色。</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aboard</a:t>
            </a:r>
            <a:r>
              <a:rPr lang="zh-CN" altLang="zh-CN" sz="2200" dirty="0">
                <a:solidFill>
                  <a:srgbClr val="000000"/>
                </a:solidFill>
                <a:latin typeface="Times New Roman" panose="02020603050405020304" pitchFamily="18" charset="0"/>
                <a:cs typeface="Times New Roman" panose="02020603050405020304" pitchFamily="18" charset="0"/>
              </a:rPr>
              <a:t>是副词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飞机、火车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上</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We walked her to the wharf and put her </a:t>
            </a:r>
            <a:r>
              <a:rPr lang="en-US" altLang="zh-CN" sz="2200" b="1" dirty="0">
                <a:solidFill>
                  <a:srgbClr val="000000"/>
                </a:solidFill>
                <a:latin typeface="Times New Roman" panose="02020603050405020304" pitchFamily="18" charset="0"/>
                <a:cs typeface="Times New Roman" panose="02020603050405020304" pitchFamily="18" charset="0"/>
              </a:rPr>
              <a:t>aboard</a:t>
            </a:r>
            <a:r>
              <a:rPr lang="en-US" altLang="zh-CN" sz="2200" dirty="0">
                <a:solidFill>
                  <a:srgbClr val="000000"/>
                </a:solidFill>
                <a:latin typeface="Times New Roman" panose="02020603050405020304" pitchFamily="18" charset="0"/>
                <a:cs typeface="Times New Roman" panose="02020603050405020304" pitchFamily="18" charset="0"/>
              </a:rPr>
              <a:t> the ship.</a:t>
            </a: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我们陪她走到码头</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将她安顿到船上。</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We must not take combustible goods </a:t>
            </a:r>
            <a:r>
              <a:rPr lang="en-US" altLang="zh-CN" sz="2200" b="1" dirty="0">
                <a:solidFill>
                  <a:srgbClr val="000000"/>
                </a:solidFill>
                <a:latin typeface="Times New Roman" panose="02020603050405020304" pitchFamily="18" charset="0"/>
                <a:cs typeface="Times New Roman" panose="02020603050405020304" pitchFamily="18" charset="0"/>
              </a:rPr>
              <a:t>aboard</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我们切不可带易燃物上车。</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518657" y="3566569"/>
          <a:ext cx="6106686" cy="2025485"/>
        </p:xfrm>
        <a:graphic>
          <a:graphicData uri="http://schemas.openxmlformats.org/presentationml/2006/ole">
            <mc:AlternateContent xmlns:mc="http://schemas.openxmlformats.org/markup-compatibility/2006">
              <mc:Choice xmlns:v="urn:schemas-microsoft-com:vml" Requires="v">
                <p:oleObj spid="_x0000_s6152" name="文档" r:id="rId7" imgW="3843020" imgH="1276350" progId="Word.Document.12">
                  <p:embed/>
                </p:oleObj>
              </mc:Choice>
              <mc:Fallback>
                <p:oleObj name="文档" r:id="rId7" imgW="3843020" imgH="1276350" progId="Word.Document.12">
                  <p:embed/>
                  <p:pic>
                    <p:nvPicPr>
                      <p:cNvPr id="0" name="对象 2"/>
                      <p:cNvPicPr/>
                      <p:nvPr/>
                    </p:nvPicPr>
                    <p:blipFill>
                      <a:blip r:embed="rId8"/>
                      <a:stretch>
                        <a:fillRect/>
                      </a:stretch>
                    </p:blipFill>
                    <p:spPr>
                      <a:xfrm>
                        <a:off x="1518657" y="3566569"/>
                        <a:ext cx="6106686" cy="202548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6"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88161"/>
            <a:ext cx="8128000" cy="334245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man says that we have to </a:t>
            </a:r>
            <a:r>
              <a:rPr lang="en-US" altLang="zh-CN" sz="2200" b="1">
                <a:solidFill>
                  <a:srgbClr val="000000"/>
                </a:solidFill>
                <a:latin typeface="Times New Roman" panose="02020603050405020304" pitchFamily="18" charset="0"/>
                <a:cs typeface="Times New Roman" panose="02020603050405020304" pitchFamily="18" charset="0"/>
              </a:rPr>
              <a:t>go</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aboard</a:t>
            </a:r>
            <a:r>
              <a:rPr lang="en-US" altLang="zh-CN" sz="2200">
                <a:solidFill>
                  <a:srgbClr val="000000"/>
                </a:solidFill>
                <a:latin typeface="Times New Roman" panose="02020603050405020304" pitchFamily="18" charset="0"/>
                <a:cs typeface="Times New Roman" panose="02020603050405020304" pitchFamily="18" charset="0"/>
              </a:rPr>
              <a:t> half an hour before the ship sails.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那人说我们必须在开船前半小时上船。</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188640" y="2348880"/>
          <a:ext cx="8128000" cy="1317781"/>
        </p:xfrm>
        <a:graphic>
          <a:graphicData uri="http://schemas.openxmlformats.org/presentationml/2006/ole">
            <mc:AlternateContent xmlns:mc="http://schemas.openxmlformats.org/markup-compatibility/2006">
              <mc:Choice xmlns:v="urn:schemas-microsoft-com:vml" Requires="v">
                <p:oleObj spid="_x0000_s7176" name="文档" r:id="rId7" imgW="3843020" imgH="623570" progId="Word.Document.12">
                  <p:embed/>
                </p:oleObj>
              </mc:Choice>
              <mc:Fallback>
                <p:oleObj name="文档" r:id="rId7" imgW="3843020" imgH="623570" progId="Word.Document.12">
                  <p:embed/>
                  <p:pic>
                    <p:nvPicPr>
                      <p:cNvPr id="0" name="对象 2"/>
                      <p:cNvPicPr/>
                      <p:nvPr/>
                    </p:nvPicPr>
                    <p:blipFill>
                      <a:blip r:embed="rId8"/>
                      <a:stretch>
                        <a:fillRect/>
                      </a:stretch>
                    </p:blipFill>
                    <p:spPr>
                      <a:xfrm>
                        <a:off x="-1188640" y="2348880"/>
                        <a:ext cx="8128000" cy="131778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email"/>
          <a:stretch>
            <a:fillRect/>
          </a:stretch>
        </p:blipFill>
        <p:spPr>
          <a:xfrm>
            <a:off x="508000" y="1196752"/>
            <a:ext cx="8128000" cy="5085576"/>
          </a:xfrm>
          <a:prstGeom prst="rect">
            <a:avLst/>
          </a:prstGeom>
        </p:spPr>
      </p:pic>
      <p:sp>
        <p:nvSpPr>
          <p:cNvPr id="7" name="矩形 6"/>
          <p:cNvSpPr/>
          <p:nvPr/>
        </p:nvSpPr>
        <p:spPr>
          <a:xfrm>
            <a:off x="693842" y="5373216"/>
            <a:ext cx="7694582"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02338"/>
            <a:ext cx="8128000" cy="450732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transfer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zh-CN" altLang="zh-CN" sz="2200" dirty="0">
                <a:solidFill>
                  <a:srgbClr val="000000"/>
                </a:solidFill>
                <a:latin typeface="Times New Roman" panose="02020603050405020304" pitchFamily="18" charset="0"/>
                <a:cs typeface="Times New Roman" panose="02020603050405020304" pitchFamily="18" charset="0"/>
              </a:rPr>
              <a:t>转乘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 I</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ve bought the plane tickets and arranged </a:t>
            </a:r>
            <a:r>
              <a:rPr lang="en-US" altLang="zh-CN" sz="2200" b="1" dirty="0">
                <a:solidFill>
                  <a:srgbClr val="000000"/>
                </a:solidFill>
                <a:latin typeface="Times New Roman" panose="02020603050405020304" pitchFamily="18" charset="0"/>
                <a:cs typeface="Times New Roman" panose="02020603050405020304" pitchFamily="18" charset="0"/>
              </a:rPr>
              <a:t>transfer</a:t>
            </a:r>
            <a:r>
              <a:rPr lang="en-US" altLang="zh-CN" sz="2200" dirty="0">
                <a:solidFill>
                  <a:srgbClr val="000000"/>
                </a:solidFill>
                <a:latin typeface="Times New Roman" panose="02020603050405020304" pitchFamily="18" charset="0"/>
                <a:cs typeface="Times New Roman" panose="02020603050405020304" pitchFamily="18" charset="0"/>
              </a:rPr>
              <a:t> from the airport to the hotel.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我买了机票并做好了从机场到酒店的安排。</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transfer</a:t>
            </a:r>
            <a:r>
              <a:rPr lang="zh-CN" altLang="zh-CN" sz="2200" dirty="0">
                <a:solidFill>
                  <a:srgbClr val="000000"/>
                </a:solidFill>
                <a:latin typeface="Times New Roman" panose="02020603050405020304" pitchFamily="18" charset="0"/>
                <a:cs typeface="Times New Roman" panose="02020603050405020304" pitchFamily="18" charset="0"/>
              </a:rPr>
              <a:t>可作动词或名词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转乘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转移</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has asked for a </a:t>
            </a:r>
            <a:r>
              <a:rPr lang="en-US" altLang="zh-CN" sz="2200" b="1" dirty="0">
                <a:solidFill>
                  <a:srgbClr val="000000"/>
                </a:solidFill>
                <a:latin typeface="Times New Roman" panose="02020603050405020304" pitchFamily="18" charset="0"/>
                <a:cs typeface="Times New Roman" panose="02020603050405020304" pitchFamily="18" charset="0"/>
              </a:rPr>
              <a:t>transfer</a:t>
            </a:r>
            <a:r>
              <a:rPr lang="en-US" altLang="zh-CN" sz="2200" dirty="0">
                <a:solidFill>
                  <a:srgbClr val="000000"/>
                </a:solidFill>
                <a:latin typeface="Times New Roman" panose="02020603050405020304" pitchFamily="18" charset="0"/>
                <a:cs typeface="Times New Roman" panose="02020603050405020304" pitchFamily="18" charset="0"/>
              </a:rPr>
              <a:t> to the company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Paris branch.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他要求调到公司的巴黎分部。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My friend tells me that he will </a:t>
            </a:r>
            <a:r>
              <a:rPr lang="en-US" altLang="zh-CN" sz="2200" b="1" dirty="0">
                <a:solidFill>
                  <a:srgbClr val="000000"/>
                </a:solidFill>
                <a:latin typeface="Times New Roman" panose="02020603050405020304" pitchFamily="18" charset="0"/>
                <a:cs typeface="Times New Roman" panose="02020603050405020304" pitchFamily="18" charset="0"/>
              </a:rPr>
              <a:t>transfer</a:t>
            </a:r>
            <a:r>
              <a:rPr lang="en-US" altLang="zh-CN" sz="2200" dirty="0">
                <a:solidFill>
                  <a:srgbClr val="000000"/>
                </a:solidFill>
                <a:latin typeface="Times New Roman" panose="02020603050405020304" pitchFamily="18" charset="0"/>
                <a:cs typeface="Times New Roman" panose="02020603050405020304" pitchFamily="18" charset="0"/>
              </a:rPr>
              <a:t> to another school.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我的朋友告诉我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他要转到另一所学校。</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Passengers are </a:t>
            </a:r>
            <a:r>
              <a:rPr lang="en-US" altLang="zh-CN" sz="2200" b="1" dirty="0">
                <a:solidFill>
                  <a:srgbClr val="000000"/>
                </a:solidFill>
                <a:latin typeface="Times New Roman" panose="02020603050405020304" pitchFamily="18" charset="0"/>
                <a:cs typeface="Times New Roman" panose="02020603050405020304" pitchFamily="18" charset="0"/>
              </a:rPr>
              <a:t>transferred</a:t>
            </a:r>
            <a:r>
              <a:rPr lang="en-US" altLang="zh-CN" sz="2200" dirty="0">
                <a:solidFill>
                  <a:srgbClr val="000000"/>
                </a:solidFill>
                <a:latin typeface="Times New Roman" panose="02020603050405020304" pitchFamily="18" charset="0"/>
                <a:cs typeface="Times New Roman" panose="02020603050405020304" pitchFamily="18" charset="0"/>
              </a:rPr>
              <a:t> from the airport to the hotel by taxi.</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旅客自机场乘出租车到旅馆。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M45.eps" descr="id:2147497995;FounderCES"/>
          <p:cNvPicPr/>
          <p:nvPr/>
        </p:nvPicPr>
        <p:blipFill>
          <a:blip r:embed="rId6" cstate="email"/>
          <a:stretch>
            <a:fillRect/>
          </a:stretch>
        </p:blipFill>
        <p:spPr>
          <a:xfrm>
            <a:off x="7740352" y="2313696"/>
            <a:ext cx="1230630" cy="1218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演示文稿1</Template>
  <TotalTime>0</TotalTime>
  <Words>1876</Words>
  <Application>Microsoft Office PowerPoint</Application>
  <PresentationFormat>全屏显示(4:3)</PresentationFormat>
  <Paragraphs>351</Paragraphs>
  <Slides>33</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44" baseType="lpstr">
      <vt:lpstr>NEU-BZ-S92</vt:lpstr>
      <vt:lpstr>方正书宋_GBK</vt:lpstr>
      <vt:lpstr>黑体</vt:lpstr>
      <vt:lpstr>楷体</vt:lpstr>
      <vt:lpstr>宋体</vt:lpstr>
      <vt:lpstr>微软雅黑</vt:lpstr>
      <vt:lpstr>Arial</vt:lpstr>
      <vt:lpstr>Calibri</vt:lpstr>
      <vt:lpstr>Times New Roman</vt:lpstr>
      <vt:lpstr>WWW.2PPT.COM
</vt:lpstr>
      <vt:lpstr>文档</vt:lpstr>
      <vt:lpstr>Section B　Using language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2019-08-22T01:06:00Z</dcterms:created>
  <dcterms:modified xsi:type="dcterms:W3CDTF">2023-01-17T01:41:49Z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5FF9459230CE4818B406ED35EFB3E673</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