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15" r:id="rId2"/>
    <p:sldId id="777" r:id="rId3"/>
    <p:sldId id="778" r:id="rId4"/>
    <p:sldId id="779" r:id="rId5"/>
    <p:sldId id="783" r:id="rId6"/>
    <p:sldId id="780" r:id="rId7"/>
    <p:sldId id="781" r:id="rId8"/>
    <p:sldId id="782" r:id="rId9"/>
    <p:sldId id="784" r:id="rId10"/>
    <p:sldId id="807" r:id="rId11"/>
    <p:sldId id="803" r:id="rId12"/>
    <p:sldId id="804" r:id="rId13"/>
    <p:sldId id="805" r:id="rId14"/>
    <p:sldId id="806" r:id="rId15"/>
    <p:sldId id="808" r:id="rId16"/>
    <p:sldId id="809" r:id="rId17"/>
    <p:sldId id="810" r:id="rId18"/>
    <p:sldId id="811" r:id="rId19"/>
    <p:sldId id="812" r:id="rId20"/>
    <p:sldId id="813" r:id="rId21"/>
    <p:sldId id="814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>
        <p:scale>
          <a:sx n="100" d="100"/>
          <a:sy n="100" d="100"/>
        </p:scale>
        <p:origin x="-12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252150-2CCB-4AA8-A771-87D02FB473A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F9038D5-B5FC-4FFB-9711-53A06403272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6DC4301-18B9-4F27-91FD-F319ED8BBC3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803487E-4CDA-4675-B992-73FC5C0251F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5D32122-1556-40C2-AA97-162B874A76C0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2832693-D4AA-4531-85DC-10F57E37F886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6D4CA8C-AD76-4EAF-A923-BE107D445F2C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7494D50-3356-4BC9-9FDA-E9D1879ACFA7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95D8228-83ED-4C5E-ADC2-B41F317690A8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6C99C07-08D2-4F7D-8E5E-B1FF1810B183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258397-854B-473B-9E01-BAE44F98B155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1761545-449C-4874-8AE7-22A1F0B0E480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9F47049-FB50-4684-8CF7-851F39D5AFF0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AB355E0-0BBB-4333-B2C5-A9421DA42EA1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A5F428E-8C2E-47BB-9C35-BF8CC703438B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1746B1-112E-4357-BF27-4328A0EC9370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1FEE522-A844-4B01-8E8E-D476E15F8B68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59BDB2D-17EA-4F21-9C0F-10C211EE824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4F5F4C-B133-4625-9C0E-3378FCBB6DA3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6C1EF5C-3D49-4F7E-BC05-A96E759D9D45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503FD43-BAEF-4A1A-98C5-E6B445D75786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F4C1343-9E9D-4FB9-A6B1-2C330072B9E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8ECEA2B-6D75-4311-A0FD-1DADF846DBBF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3910928"/>
            <a:ext cx="6773636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/>
            </a:lvl1pPr>
          </a:lstStyle>
          <a:p>
            <a:fld id="{84C83AFB-5FDC-424E-BE35-E598777CCE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6505576"/>
            <a:ext cx="1563290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6505576"/>
            <a:ext cx="1563291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F3B675-23BA-484B-8E34-BC9471F67D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0E7CDE5-8629-4046-B5B3-33D1067878D2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3BE34032-F266-444C-89A1-3028F856E237}" type="slidenum"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0" y="4149100"/>
            <a:ext cx="9144000" cy="72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Section 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Ⅵ</a:t>
            </a:r>
            <a:r>
              <a:rPr lang="zh-CN" altLang="zh-CN" sz="2800" b="1" dirty="0">
                <a:latin typeface="Cambria" panose="02040503050406030204" pitchFamily="18" charset="0"/>
              </a:rPr>
              <a:t>　</a:t>
            </a:r>
            <a:r>
              <a:rPr lang="en-US" altLang="zh-CN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The Rest Parts of the Unit (P</a:t>
            </a:r>
            <a:r>
              <a:rPr lang="en-US" altLang="zh-CN" sz="2800" b="1" baseline="-25000" dirty="0">
                <a:latin typeface="Cambria" panose="02040503050406030204" pitchFamily="18" charset="0"/>
                <a:cs typeface="Times New Roman" panose="02020603050405020304" pitchFamily="18" charset="0"/>
              </a:rPr>
              <a:t>66</a:t>
            </a:r>
            <a:r>
              <a:rPr lang="zh-CN" altLang="zh-CN" sz="2800" b="1" baseline="-25000" dirty="0">
                <a:latin typeface="Cambria" panose="02040503050406030204" pitchFamily="18" charset="0"/>
              </a:rPr>
              <a:t>～</a:t>
            </a:r>
            <a:r>
              <a:rPr lang="en-US" altLang="zh-CN" sz="2800" b="1" baseline="-25000" dirty="0">
                <a:latin typeface="Cambria" panose="02040503050406030204" pitchFamily="18" charset="0"/>
                <a:cs typeface="Times New Roman" panose="02020603050405020304" pitchFamily="18" charset="0"/>
              </a:rPr>
              <a:t>70</a:t>
            </a:r>
            <a:r>
              <a:rPr lang="en-US" altLang="zh-CN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7680" y="2204830"/>
            <a:ext cx="626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/>
              <a:t>Languages Around The World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093369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1328738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equal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同等的人；相等物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adj</a:t>
            </a:r>
            <a:r>
              <a:rPr lang="en-US" altLang="zh-CN" sz="2400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相同的；同样的；胜任的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b="1" i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vt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比得上；敌得过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equally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adv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相等地，相同地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54819" y="2481264"/>
            <a:ext cx="8428435" cy="372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...our relationship is close and we’re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equals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so I only need a few words to bridge the gap between us.(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000" kern="100" baseline="-25000" dirty="0">
                <a:latin typeface="Times New Roman" panose="02020603050405020304"/>
                <a:cs typeface="Courier New" panose="02070309020205020404"/>
              </a:rPr>
              <a:t>66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我们的关系很亲密，我们是平等的，因此我只需说几个字，就能消除我们之间的距离。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equal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As far as I know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is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quite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equal to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job.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据我所知，他完全有能力胜任这项工作。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Health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is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not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equal to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everything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but lose health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lose all.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健康不等于一切，但失去健康却等于失去了一切。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6628" name="Picture 5" descr="课时要点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" y="536576"/>
            <a:ext cx="8559404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908050"/>
            <a:ext cx="842843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None of us can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equal her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either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in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beauty or as a dancer.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不管是美貌还是在舞艺上我们都比不上她。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His paintings are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without equal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in the Western world.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他的画在西方世界首屈一指。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　等于；相当于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 equal to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/doing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胜任做某事；能应付某事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 equals B in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A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在某方面比得上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无与伦比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4179" y="3573463"/>
            <a:ext cx="1781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equal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2266" y="5254626"/>
            <a:ext cx="17811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without equal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1"/>
          <p:cNvSpPr>
            <a:spLocks noChangeArrowheads="1"/>
          </p:cNvSpPr>
          <p:nvPr/>
        </p:nvSpPr>
        <p:spPr bwMode="auto">
          <a:xfrm>
            <a:off x="359569" y="604838"/>
            <a:ext cx="8428435" cy="60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endParaRPr lang="zh-CN" altLang="zh-CN" sz="20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0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单句语法填空</a:t>
            </a:r>
            <a:endParaRPr lang="zh-CN" altLang="zh-CN" sz="20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She is very weak and not equal to ____________ (make)a long journey.</a:t>
            </a:r>
            <a:endParaRPr lang="zh-CN" altLang="zh-CN" sz="2000" dirty="0">
              <a:latin typeface="宋体" panose="02010600030101010101" pitchFamily="2" charset="-122"/>
              <a:ea typeface="楷体_GB2312" pitchFamily="49" charset="-122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Actually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the three columns are ____________ (equal)attractive to us students.</a:t>
            </a:r>
            <a:endParaRPr lang="zh-CN" altLang="zh-CN" sz="2000" dirty="0">
              <a:latin typeface="宋体" panose="02010600030101010101" pitchFamily="2" charset="-122"/>
              <a:ea typeface="楷体_GB2312" pitchFamily="49" charset="-122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Nobody can equal him ____________ intelligence.</a:t>
            </a:r>
            <a:endParaRPr lang="zh-CN" altLang="zh-CN" sz="2000" dirty="0">
              <a:latin typeface="宋体" panose="02010600030101010101" pitchFamily="2" charset="-122"/>
              <a:ea typeface="楷体_GB2312" pitchFamily="49" charset="-122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(2)</a:t>
            </a:r>
            <a:r>
              <a:rPr lang="zh-CN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补全句子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No one ________________________________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about which everyone knows.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在数学方面没有人比得上他，这一点大家都清楚。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⑤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Anyone will _______________________________ the job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as long as he is careful.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只要细心，任何人都能胜任这项工作。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5263" y="1639888"/>
            <a:ext cx="1781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77879" y="2205038"/>
            <a:ext cx="1781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equally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05175" y="2828926"/>
            <a:ext cx="177998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03860" y="3836988"/>
            <a:ext cx="237053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equals him in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maths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93232" y="4940301"/>
            <a:ext cx="237053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 equal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6207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demand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要求；需求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b="1" i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vt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强烈要求；需要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vi</a:t>
            </a:r>
            <a:r>
              <a:rPr lang="en-US" altLang="zh-CN" sz="2400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查问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54819" y="1196976"/>
            <a:ext cx="842843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But if I’m talking to someone who isn’t very close to me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 must make my request longer—and I must make it a question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not a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demand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000" kern="100" baseline="-25000" dirty="0">
                <a:latin typeface="Times New Roman" panose="02020603050405020304"/>
                <a:cs typeface="Courier New" panose="02070309020205020404"/>
              </a:rPr>
              <a:t>66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但是，</a:t>
            </a:r>
            <a:r>
              <a:rPr lang="zh-CN" altLang="zh-CN" sz="2000" kern="100" dirty="0" smtClean="0">
                <a:latin typeface="Times New Roman" panose="02020603050405020304"/>
                <a:cs typeface="Times New Roman" panose="02020603050405020304"/>
              </a:rPr>
              <a:t>如果我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和一个不是很亲近的人交谈，我必须把我的请求说的长一些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我必须确保这是请求，而不是一个要求。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demand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Soft drinks are much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in demand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in this hot weather.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这么热的天气，软饮料的需求量很大。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 manager promised that they would try to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meet their customers’ demands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经理许诺他们会尽力满足顾客的需求。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228600" y="533400"/>
            <a:ext cx="8683229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demanded that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 (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should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 tell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him everything I knew.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demanded of me to tell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him everything I knew.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他要求我告诉他我所知道的。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非常需要；急需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满足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需要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demand (of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to do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要求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某人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做某事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demand that...(should)do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要求</a:t>
            </a:r>
            <a:r>
              <a:rPr lang="zh-CN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做某事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从句用虚拟语气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名师提醒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(1)demand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后跟宾语从句时，要用虚拟语气，即从句的谓语动词用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(should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动词原形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(2)demand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不能用于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demand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to do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结构；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向某人要某物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不能用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demand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结构，要用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demand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of/from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结构。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 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5344" y="2192338"/>
            <a:ext cx="237053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demand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2444" y="2579688"/>
            <a:ext cx="315515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meet/satisfy 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one’s demands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13147" y="557213"/>
            <a:ext cx="8428434" cy="84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 demanded to be told everything at any time.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 demanded that he ________________ everything at any time.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一句多译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这位老师要求学生们准时到校。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 (demand that...)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 (demand of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to do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思考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请写出除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demand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之外，后接宾语从句时常用虚拟语气的动词。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 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39642" y="2155826"/>
            <a:ext cx="315515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(should) be told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5085" y="3776663"/>
            <a:ext cx="6762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teacher demanded that the students (should)go to school on time.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419" y="4329113"/>
            <a:ext cx="6762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teacher demanded of the students to go to school on time.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1494" y="5395913"/>
            <a:ext cx="6762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advise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suggest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desire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command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urge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order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require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prefer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等。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251222" y="620713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relate </a:t>
            </a:r>
            <a:r>
              <a:rPr lang="en-US" altLang="zh-CN" sz="2400" b="1" i="1" kern="100" dirty="0" err="1">
                <a:latin typeface="Times New Roman" panose="02020603050405020304"/>
                <a:cs typeface="Courier New" panose="02070309020205020404"/>
              </a:rPr>
              <a:t>vt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&amp;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vi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联系；讲述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related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adj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相关的；有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亲属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关系的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relation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关系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454819" y="1196975"/>
            <a:ext cx="84284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Does each sentence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relate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to the main idea? 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67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每句话都与主旨有关吗？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relate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及其相关词的用法和意义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Your works must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relate to/be related to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our school life.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你的作品一定要与我们的学校生活有关。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Don’t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relate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me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Kate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she is a bright girl.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不要把我和凯特联系起来，她是一个聪明的女孩。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position calls for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related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experience in the field and being skilled at using computers.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这个岗位要求有该领域相关的经验并能熟练使用电脑。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454819" y="1196975"/>
            <a:ext cx="842843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related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the facts of the case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journalists.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他给记者讲述了这件事的实际情况。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和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相关；涉及；谈到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把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联系在一起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relate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to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向某人叙述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讲述某事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 related to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有关；和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有联系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3007" y="2805113"/>
            <a:ext cx="215503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relate to...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1094" y="3379788"/>
            <a:ext cx="215503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relate...to...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413147" y="836613"/>
            <a:ext cx="8428434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have a lot to say in ____________(relate) to that affair.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Education levels are strongly related ____________ income.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Can you ___________________________________ your present state of mind?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你能否把你童年时的经历同目前的心境联系起来？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cost ____________________________ the amount of time spent on the project.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这个项目的成本与所费时间有直接关系。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49167" y="1928813"/>
            <a:ext cx="215503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relation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31532" y="2479676"/>
            <a:ext cx="215503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78769" y="3525838"/>
            <a:ext cx="419933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relate what happened in your childhood to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90775" y="4605338"/>
            <a:ext cx="260746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relates directly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209550" y="381000"/>
            <a:ext cx="851177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4.I used to get high marks in English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but now I’m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having a lot of trouble with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my listening.(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66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454819" y="1423988"/>
            <a:ext cx="842843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我以前英语成绩很好，但是现在我的听力有很多麻烦。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【句式解读】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have trouble with 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意为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在某方面有麻烦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困难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【用法总结】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(1)have trouble/difficulty with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在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方面有麻烦；做某事有困难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(2)have trouble/difficulty (in)doing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做某事有麻烦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困难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am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having some trouble with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my classmates at the moment.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目前，我和同学们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相处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有些麻烦。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With a local guide leading the way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they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had no difficulty walking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out of the forest.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有当地向导带路，他们毫无困难地走出了森林。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152400" y="1545679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单词语境记忆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根据英汉提示写出单词的适当形式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6" descr="课时基础过关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4" y="764630"/>
            <a:ext cx="859988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29791" y="2164805"/>
            <a:ext cx="8684419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1.They are busy now in preparation for the new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学期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2.Where is the nearest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地铁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entrance?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3.Our new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公寓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is comfortable to live 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4.We are running out of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汽油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).We must find a gas station before it runs out.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72250" y="2026473"/>
            <a:ext cx="1616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semester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0812" y="2672804"/>
            <a:ext cx="190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subway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4234" y="3212554"/>
            <a:ext cx="1421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apartment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13802" y="3761829"/>
            <a:ext cx="1882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petrol/gas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413147" y="1052514"/>
            <a:ext cx="842843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You can’t imagine what </a:t>
            </a:r>
            <a:r>
              <a:rPr lang="en-US" altLang="zh-CN" sz="24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trouble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 I </a:t>
            </a:r>
            <a:r>
              <a:rPr lang="en-US" altLang="zh-CN" sz="24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had solving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 the problem.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你想象不到我解决这个问题有多难。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补全句子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Please don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 hesitate to turn to us for help whenever you ________________________.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不论什么时候学习遇到困难，请马上找我们帮忙。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Some students have trouble with grammar while others ___________________________________.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有些学生学语法有困难，而有的记单词有困难。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   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22169" y="2638426"/>
            <a:ext cx="286821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 trouble with your study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2932" y="4271963"/>
            <a:ext cx="381714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have difficulty remembering new words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0" y="863538"/>
            <a:ext cx="914399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5.The scenery was so beautiful that it was almost beyond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 (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describe).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6.She demanded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_________(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see) the headmaster immediately to settle the problem.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7.Anyone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whether he is an official or a bus driver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should be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__________(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equal) respected.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8.I would like to give my opinion in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________(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relate) to this problem.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9.Do you mind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_________(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tell) me how to use this function?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10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.________(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go) abroad for further education is an exciting experience for me.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64360" y="692620"/>
            <a:ext cx="1821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description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69344" y="1531678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see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0394" y="1977766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equally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89797" y="3163628"/>
            <a:ext cx="13370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relation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16944" y="3633528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telling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6" y="4195503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Going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776288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短语语境填空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276225" y="1352551"/>
            <a:ext cx="859750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1.To write a good news report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 have to make sure your information ________________(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有关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something that has recently happened.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2.The girl ________________(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过去常常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be shy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but she is gradually getting active in group work.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3.It is difficult to ________________(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习惯于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another country’s customs.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4.You may ________________(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相信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what he says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for he is a person who always keeps his word.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5.Susan sat on a chair ________________(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靠近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the window.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4653" y="1916113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relates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38338" y="2455863"/>
            <a:ext cx="13370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used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52676" y="3454401"/>
            <a:ext cx="133707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get used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18085" y="4005263"/>
            <a:ext cx="133707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depend 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2041" y="5180013"/>
            <a:ext cx="13370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close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1196976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语境串记相近词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11944" y="1773239"/>
            <a:ext cx="859869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d better first fill the car up with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petrol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at the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gas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station.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我们最好先到加油站去给汽车加满汽油。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2.For Americans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equality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refers to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equal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worth and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equal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opportunity.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对美国人来说，平等是指价值的均等和机会的均等。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3.A good job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description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should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describe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exactly what the person should do and set standards so that performance can be measured.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一份好的职位描述应该准确地描述该职位的人应该做什么，并且制订标准以便衡量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职工的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表现。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8" name="Picture 5" descr="记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485" y="792163"/>
            <a:ext cx="47267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矩形 2"/>
          <p:cNvSpPr>
            <a:spLocks noChangeArrowheads="1"/>
          </p:cNvSpPr>
          <p:nvPr/>
        </p:nvSpPr>
        <p:spPr bwMode="auto">
          <a:xfrm>
            <a:off x="4143018" y="636588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记单词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1222" y="15303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构词法助记派生词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260747" y="2106614"/>
            <a:ext cx="8428434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名词后缀：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ity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tion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equal(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.)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equality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describe(</a:t>
            </a:r>
            <a:r>
              <a:rPr lang="en-US" altLang="zh-CN" sz="2400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.)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description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6921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句式语境仿写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51223" y="1196976"/>
            <a:ext cx="8684419" cy="46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1.It was exercise for the brain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the more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I learnt of a language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the more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my brain would grow.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这是对大脑的锻炼；我对一门语言的了解越多，我的大脑就越发达。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你越努力工作，你取得的进步就会越大。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	________________ you work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________________ progress you will make.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2.I used to get high marks in English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but now I’m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having a lot of trouble with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my listening.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我以前英语成绩很好，但是现在我的听力有很多麻烦。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无论何时你学英语有困难，都可以向老师寻求帮助。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	You could turn to the teachers whenever you _______________________________. 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4160" y="3405188"/>
            <a:ext cx="13382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harder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08810" y="3344863"/>
            <a:ext cx="13382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greater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450" y="5516563"/>
            <a:ext cx="7687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have trouble in learning English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13147" y="1481139"/>
            <a:ext cx="842843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3.My biggest headache is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how to be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polite in English.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我最头疼的是如何用英语表示礼貌。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他告诉我下一步做什么还没有讨论。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He told me ______________________________________ hadn’t been discussed.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5897" y="3128963"/>
            <a:ext cx="17811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what to do next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14589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句型公式</a:t>
            </a:r>
            <a:endParaRPr lang="zh-CN" altLang="zh-CN" sz="2400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2035175"/>
            <a:ext cx="84284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＋比较级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...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＋比较级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...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表示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越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，就越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2.sb have trouble(in) doing/with </a:t>
            </a:r>
            <a:r>
              <a:rPr lang="en-US" altLang="zh-CN" sz="24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某人做某事有困难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3.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疑问词＋不定式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结构作表语、主语或宾语。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全屏显示(4:3)</PresentationFormat>
  <Paragraphs>202</Paragraphs>
  <Slides>21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2023-01-17T01:42:15Z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53482C48DBC4492DB338B6F831BFAEA0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