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3" r:id="rId2"/>
    <p:sldId id="276" r:id="rId3"/>
    <p:sldId id="287" r:id="rId4"/>
    <p:sldId id="299" r:id="rId5"/>
    <p:sldId id="300" r:id="rId6"/>
    <p:sldId id="301" r:id="rId7"/>
    <p:sldId id="302" r:id="rId8"/>
    <p:sldId id="303" r:id="rId9"/>
    <p:sldId id="304" r:id="rId10"/>
    <p:sldId id="308" r:id="rId11"/>
    <p:sldId id="290" r:id="rId12"/>
    <p:sldId id="263" r:id="rId13"/>
    <p:sldId id="317" r:id="rId14"/>
    <p:sldId id="309" r:id="rId15"/>
    <p:sldId id="310" r:id="rId16"/>
    <p:sldId id="311" r:id="rId17"/>
  </p:sldIdLst>
  <p:sldSz cx="12192000" cy="6858000"/>
  <p:notesSz cx="7104063" cy="10234613"/>
  <p:embeddedFontLst>
    <p:embeddedFont>
      <p:font typeface="华文楷体" panose="0201060004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DEDE4"/>
    <a:srgbClr val="E1EFE2"/>
    <a:srgbClr val="EB976B"/>
    <a:srgbClr val="FFF9B0"/>
    <a:srgbClr val="CC0000"/>
    <a:srgbClr val="00923F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89778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商的近似值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14735" y="3207144"/>
            <a:ext cx="37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8619" y="5582895"/>
            <a:ext cx="1220061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1511" y="992404"/>
            <a:ext cx="9937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红星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工厂的工人加工一种零件，每个工人每天能加工6个，如果要在一天内加工200个这种零件，至少需要多少个工人？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6276" y="2971333"/>
            <a:ext cx="737298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200÷6＝</a:t>
            </a:r>
            <a:r>
              <a:rPr lang="zh-CN" altLang="en-US" sz="2800" dirty="0" smtClean="0">
                <a:solidFill>
                  <a:srgbClr val="FF0000"/>
                </a:solidFill>
              </a:rPr>
              <a:t>33</a:t>
            </a:r>
            <a:r>
              <a:rPr lang="en-US" altLang="zh-CN" sz="2800" dirty="0" smtClean="0">
                <a:solidFill>
                  <a:srgbClr val="FF0000"/>
                </a:solidFill>
              </a:rPr>
              <a:t>.3</a:t>
            </a:r>
            <a:r>
              <a:rPr lang="zh-CN" altLang="en-US" sz="2800" dirty="0" smtClean="0">
                <a:solidFill>
                  <a:srgbClr val="FF0000"/>
                </a:solidFill>
              </a:rPr>
              <a:t>（个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endParaRPr lang="zh-CN" altLang="en-US" sz="2800" dirty="0">
              <a:solidFill>
                <a:srgbClr val="FF0000"/>
              </a:solidFill>
            </a:endParaRPr>
          </a:p>
          <a:p>
            <a:endParaRPr lang="zh-CN" alt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故需要：33+1</a:t>
            </a:r>
            <a:r>
              <a:rPr lang="zh-CN" altLang="en-US" sz="2800" dirty="0">
                <a:solidFill>
                  <a:srgbClr val="FF0000"/>
                </a:solidFill>
              </a:rPr>
              <a:t>＝34（个）</a:t>
            </a:r>
          </a:p>
          <a:p>
            <a:endParaRPr lang="zh-CN" alt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/>
              <a:t>答：至少需要34个工人。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574040" y="935355"/>
            <a:ext cx="10473055" cy="4344035"/>
          </a:xfrm>
          <a:prstGeom prst="wedgeRoundRectCallout">
            <a:avLst>
              <a:gd name="adj1" fmla="val 34427"/>
              <a:gd name="adj2" fmla="val 57244"/>
              <a:gd name="adj3" fmla="val 16667"/>
            </a:avLst>
          </a:prstGeom>
          <a:solidFill>
            <a:srgbClr val="FDE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去尾法：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去尾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法求商的近似值，根据实际情况，把一个数某一位后面的数字（即使这个数字大于或者等于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）全部舍去。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进一法：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求商的近似值，根据实际情况，不管保留数位下一位上的数字是几，都要向前一位进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解决此类问题时，要根据实际情况灵活选择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四舍五入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法、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去尾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法、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法求商的近似值。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5480" y="1749459"/>
            <a:ext cx="10138403" cy="44107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ym typeface="华文楷体" panose="02010600040101010101" pitchFamily="2" charset="-122"/>
              </a:rPr>
              <a:t>（</a:t>
            </a:r>
            <a:r>
              <a:rPr lang="en-US" altLang="zh-CN" sz="2800" dirty="0">
                <a:sym typeface="华文楷体" panose="02010600040101010101" pitchFamily="2" charset="-122"/>
              </a:rPr>
              <a:t>1</a:t>
            </a:r>
            <a:r>
              <a:rPr lang="zh-CN" altLang="en-US" sz="2800" dirty="0">
                <a:sym typeface="华文楷体" panose="02010600040101010101" pitchFamily="2" charset="-122"/>
              </a:rPr>
              <a:t>）张大伯家今年一共收货</a:t>
            </a:r>
            <a:r>
              <a:rPr lang="en-US" altLang="zh-CN" sz="2800" dirty="0">
                <a:sym typeface="华文楷体" panose="02010600040101010101" pitchFamily="2" charset="-122"/>
              </a:rPr>
              <a:t>13.6</a:t>
            </a:r>
            <a:r>
              <a:rPr lang="zh-CN" altLang="en-US" sz="2800" dirty="0">
                <a:sym typeface="华文楷体" panose="02010600040101010101" pitchFamily="2" charset="-122"/>
              </a:rPr>
              <a:t>吨橘子，用一辆载重</a:t>
            </a:r>
            <a:r>
              <a:rPr lang="en-US" altLang="zh-CN" sz="2800" dirty="0">
                <a:sym typeface="华文楷体" panose="02010600040101010101" pitchFamily="2" charset="-122"/>
              </a:rPr>
              <a:t>4</a:t>
            </a:r>
            <a:r>
              <a:rPr lang="zh-CN" altLang="en-US" sz="2800" dirty="0">
                <a:sym typeface="华文楷体" panose="02010600040101010101" pitchFamily="2" charset="-122"/>
              </a:rPr>
              <a:t>吨的卡车来运，至少几次才能运完？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ym typeface="华文楷体" panose="02010600040101010101" pitchFamily="2" charset="-122"/>
              </a:rPr>
              <a:t>          </a:t>
            </a:r>
            <a:endParaRPr lang="en-US" altLang="zh-CN" sz="2800" dirty="0">
              <a:sym typeface="华文楷体" panose="0201060004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>
              <a:sym typeface="华文楷体" panose="0201060004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ym typeface="华文楷体" panose="02010600040101010101" pitchFamily="2" charset="-122"/>
              </a:rPr>
              <a:t>（</a:t>
            </a:r>
            <a:r>
              <a:rPr lang="en-US" altLang="zh-CN" sz="2800" dirty="0">
                <a:sym typeface="华文楷体" panose="02010600040101010101" pitchFamily="2" charset="-122"/>
              </a:rPr>
              <a:t>2</a:t>
            </a:r>
            <a:r>
              <a:rPr lang="zh-CN" altLang="en-US" sz="2800" dirty="0">
                <a:sym typeface="华文楷体" panose="02010600040101010101" pitchFamily="2" charset="-122"/>
              </a:rPr>
              <a:t>）一副羽毛球拍</a:t>
            </a:r>
            <a:r>
              <a:rPr lang="en-US" altLang="zh-CN" sz="2800" dirty="0">
                <a:sym typeface="华文楷体" panose="02010600040101010101" pitchFamily="2" charset="-122"/>
              </a:rPr>
              <a:t>45</a:t>
            </a:r>
            <a:r>
              <a:rPr lang="zh-CN" altLang="en-US" sz="2800" dirty="0">
                <a:sym typeface="华文楷体" panose="02010600040101010101" pitchFamily="2" charset="-122"/>
              </a:rPr>
              <a:t>元，李老师带了</a:t>
            </a:r>
            <a:r>
              <a:rPr lang="en-US" altLang="zh-CN" sz="2800" dirty="0">
                <a:sym typeface="华文楷体" panose="02010600040101010101" pitchFamily="2" charset="-122"/>
              </a:rPr>
              <a:t>400</a:t>
            </a:r>
            <a:r>
              <a:rPr lang="zh-CN" altLang="en-US" sz="2800" dirty="0">
                <a:sym typeface="华文楷体" panose="02010600040101010101" pitchFamily="2" charset="-122"/>
              </a:rPr>
              <a:t>元，最多可以买多少副羽毛球拍？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ym typeface="华文楷体" panose="02010600040101010101" pitchFamily="2" charset="-122"/>
              </a:rPr>
              <a:t>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>
              <a:solidFill>
                <a:srgbClr val="FF3300"/>
              </a:solidFill>
              <a:sym typeface="黑体" panose="02010609060101010101" pitchFamily="49" charset="-12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118795" y="2105132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</a:rPr>
              <a:t>（进一法）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118795" y="4067069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</a:rPr>
              <a:t>（去尾法）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152406" y="2872244"/>
            <a:ext cx="2966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ym typeface="华文楷体" panose="02010600040101010101" pitchFamily="2" charset="-122"/>
              </a:rPr>
              <a:t>13.6÷4 </a:t>
            </a:r>
            <a:r>
              <a:rPr lang="en-US" altLang="zh-CN" sz="2800" dirty="0">
                <a:solidFill>
                  <a:srgbClr val="FF0000"/>
                </a:solidFill>
                <a:sym typeface="黑体" panose="02010609060101010101" pitchFamily="49" charset="-122"/>
              </a:rPr>
              <a:t>≈4</a:t>
            </a:r>
            <a:r>
              <a:rPr lang="zh-CN" altLang="en-US" sz="2800" dirty="0">
                <a:solidFill>
                  <a:srgbClr val="FF0000"/>
                </a:solidFill>
                <a:sym typeface="黑体" panose="02010609060101010101" pitchFamily="49" charset="-122"/>
              </a:rPr>
              <a:t>（次）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031090" y="5195874"/>
            <a:ext cx="308770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dirty="0">
                <a:sym typeface="华文楷体" panose="02010600040101010101" pitchFamily="2" charset="-122"/>
              </a:rPr>
              <a:t>400÷45 </a:t>
            </a:r>
            <a:r>
              <a:rPr lang="en-US" altLang="zh-CN" sz="2800" dirty="0">
                <a:solidFill>
                  <a:srgbClr val="FF0000"/>
                </a:solidFill>
                <a:sym typeface="黑体" panose="02010609060101010101" pitchFamily="49" charset="-122"/>
              </a:rPr>
              <a:t>≈8</a:t>
            </a:r>
            <a:r>
              <a:rPr lang="zh-CN" altLang="en-US" sz="2800" dirty="0">
                <a:solidFill>
                  <a:srgbClr val="FF0000"/>
                </a:solidFill>
                <a:sym typeface="黑体" panose="02010609060101010101" pitchFamily="49" charset="-122"/>
              </a:rPr>
              <a:t>（副）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5480" y="608778"/>
            <a:ext cx="1051441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+mn-ea"/>
              </a:defRPr>
            </a:lvl1pPr>
          </a:lstStyle>
          <a:p>
            <a:r>
              <a:rPr lang="zh-CN" altLang="en-US" dirty="0">
                <a:sym typeface="华文楷体" panose="02010600040101010101" pitchFamily="2" charset="-122"/>
              </a:rPr>
              <a:t>下面各题怎样取近似值比较合理？先想一想，再解答。</a:t>
            </a:r>
          </a:p>
        </p:txBody>
      </p:sp>
      <p:sp>
        <p:nvSpPr>
          <p:cNvPr id="8" name="任意多边形 20"/>
          <p:cNvSpPr/>
          <p:nvPr/>
        </p:nvSpPr>
        <p:spPr>
          <a:xfrm>
            <a:off x="119641" y="712306"/>
            <a:ext cx="538387" cy="59339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</a:rPr>
              <a:t>1</a:t>
            </a:r>
            <a:endParaRPr lang="en-US" altLang="zh-CN" sz="2800" b="1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/>
      <p:bldP spid="23558" grpId="0"/>
      <p:bldP spid="23560" grpId="0"/>
      <p:bldP spid="2356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5480" y="1616055"/>
            <a:ext cx="10138403" cy="233199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Tx/>
              <a:buNone/>
            </a:pPr>
            <a:r>
              <a:rPr lang="en-US" altLang="zh-CN" sz="2800" dirty="0">
                <a:sym typeface="华文楷体" panose="02010600040101010101" pitchFamily="2" charset="-122"/>
              </a:rPr>
              <a:t>(3)</a:t>
            </a:r>
            <a:r>
              <a:rPr lang="zh-CN" altLang="en-US" sz="2800" dirty="0">
                <a:sym typeface="华文楷体" panose="02010600040101010101" pitchFamily="2" charset="-122"/>
              </a:rPr>
              <a:t>小明家七月份用水</a:t>
            </a:r>
            <a:r>
              <a:rPr lang="en-US" altLang="zh-CN" sz="2800" dirty="0">
                <a:sym typeface="华文楷体" panose="02010600040101010101" pitchFamily="2" charset="-122"/>
              </a:rPr>
              <a:t>12.4</a:t>
            </a:r>
            <a:r>
              <a:rPr lang="zh-CN" altLang="en-US" sz="2800" dirty="0">
                <a:sym typeface="华文楷体" panose="02010600040101010101" pitchFamily="2" charset="-122"/>
              </a:rPr>
              <a:t>吨，八月份用水</a:t>
            </a:r>
            <a:r>
              <a:rPr lang="en-US" altLang="zh-CN" sz="2800" dirty="0">
                <a:sym typeface="华文楷体" panose="02010600040101010101" pitchFamily="2" charset="-122"/>
              </a:rPr>
              <a:t>13.6</a:t>
            </a:r>
            <a:r>
              <a:rPr lang="zh-CN" altLang="en-US" sz="2800" dirty="0">
                <a:sym typeface="华文楷体" panose="02010600040101010101" pitchFamily="2" charset="-122"/>
              </a:rPr>
              <a:t>吨，九月份用水</a:t>
            </a:r>
            <a:r>
              <a:rPr lang="en-US" altLang="zh-CN" sz="2800" dirty="0">
                <a:sym typeface="华文楷体" panose="02010600040101010101" pitchFamily="2" charset="-122"/>
              </a:rPr>
              <a:t>11.7</a:t>
            </a:r>
            <a:r>
              <a:rPr lang="zh-CN" altLang="en-US" sz="2800" dirty="0">
                <a:sym typeface="华文楷体" panose="02010600040101010101" pitchFamily="2" charset="-122"/>
              </a:rPr>
              <a:t>吨。他家这三个月平均每月用水多少吨？</a:t>
            </a:r>
            <a:r>
              <a:rPr lang="zh-CN" altLang="en-US" sz="2800" dirty="0">
                <a:solidFill>
                  <a:srgbClr val="FF00FF"/>
                </a:solidFill>
                <a:sym typeface="华文楷体" panose="02010600040101010101" pitchFamily="2" charset="-122"/>
              </a:rPr>
              <a:t>（得数保留整数）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zh-CN" altLang="en-US" sz="2800" dirty="0">
                <a:sym typeface="华文楷体" panose="02010600040101010101" pitchFamily="2" charset="-122"/>
              </a:rPr>
              <a:t>          </a:t>
            </a:r>
            <a:endParaRPr lang="zh-CN" altLang="en-US" sz="2800" dirty="0">
              <a:solidFill>
                <a:srgbClr val="FF3300"/>
              </a:solidFill>
              <a:sym typeface="黑体" panose="02010609060101010101" pitchFamily="49" charset="-122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803711" y="3681249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</a:rPr>
              <a:t>（四舍五入法）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473874" y="4358157"/>
            <a:ext cx="3864135" cy="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sym typeface="华文楷体" panose="02010600040101010101" pitchFamily="2" charset="-122"/>
              </a:rPr>
              <a:t>（</a:t>
            </a:r>
            <a:r>
              <a:rPr lang="en-US" altLang="zh-CN" sz="2800" dirty="0">
                <a:sym typeface="华文楷体" panose="02010600040101010101" pitchFamily="2" charset="-122"/>
              </a:rPr>
              <a:t>12.4+13.6+11.7</a:t>
            </a:r>
            <a:r>
              <a:rPr lang="zh-CN" altLang="en-US" sz="2800" dirty="0">
                <a:sym typeface="华文楷体" panose="02010600040101010101" pitchFamily="2" charset="-122"/>
              </a:rPr>
              <a:t>）</a:t>
            </a:r>
            <a:r>
              <a:rPr lang="en-US" altLang="zh-CN" sz="2800" dirty="0">
                <a:sym typeface="华文楷体" panose="02010600040101010101" pitchFamily="2" charset="-122"/>
              </a:rPr>
              <a:t>÷</a:t>
            </a:r>
            <a:r>
              <a:rPr lang="en-US" altLang="zh-CN" sz="2800" dirty="0" smtClean="0">
                <a:sym typeface="华文楷体" panose="02010600040101010101" pitchFamily="2" charset="-122"/>
              </a:rPr>
              <a:t>3</a:t>
            </a:r>
            <a:endParaRPr lang="zh-CN" altLang="en-US" sz="2800" dirty="0">
              <a:solidFill>
                <a:srgbClr val="FF3300"/>
              </a:solidFill>
              <a:sym typeface="黑体" panose="02010609060101010101" pitchFamily="49" charset="-122"/>
            </a:endParaRPr>
          </a:p>
          <a:p>
            <a:endParaRPr lang="en-US" altLang="zh-CN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875480" y="564541"/>
            <a:ext cx="1051441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+mn-ea"/>
              </a:defRPr>
            </a:lvl1pPr>
          </a:lstStyle>
          <a:p>
            <a:r>
              <a:rPr lang="zh-CN" altLang="en-US" dirty="0">
                <a:sym typeface="华文楷体" panose="02010600040101010101" pitchFamily="2" charset="-122"/>
              </a:rPr>
              <a:t>下面各题怎样取近似值比较合理？先想一想，再解答。</a:t>
            </a:r>
          </a:p>
        </p:txBody>
      </p:sp>
      <p:grpSp>
        <p:nvGrpSpPr>
          <p:cNvPr id="6" name="组合 49"/>
          <p:cNvGrpSpPr/>
          <p:nvPr/>
        </p:nvGrpSpPr>
        <p:grpSpPr>
          <a:xfrm>
            <a:off x="8487431" y="3687763"/>
            <a:ext cx="2571750" cy="785812"/>
            <a:chOff x="1928794" y="3429000"/>
            <a:chExt cx="2571768" cy="785812"/>
          </a:xfrm>
        </p:grpSpPr>
        <p:sp>
          <p:nvSpPr>
            <p:cNvPr id="7" name="弧形 6"/>
            <p:cNvSpPr/>
            <p:nvPr/>
          </p:nvSpPr>
          <p:spPr bwMode="auto">
            <a:xfrm>
              <a:off x="1928794" y="3429000"/>
              <a:ext cx="785819" cy="785812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2795551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3224170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>
              <a:off x="2643174" y="3570288"/>
              <a:ext cx="1857388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" name="TextBox 1"/>
            <p:cNvSpPr txBox="1"/>
            <p:nvPr/>
          </p:nvSpPr>
          <p:spPr>
            <a:xfrm>
              <a:off x="2068714" y="357572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"/>
          <p:cNvSpPr txBox="1"/>
          <p:nvPr/>
        </p:nvSpPr>
        <p:spPr>
          <a:xfrm>
            <a:off x="10071375" y="38306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0211456" y="38100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9379156" y="33369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9343094" y="42481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9201806" y="4668838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2" name="TextBox 1"/>
          <p:cNvSpPr txBox="1"/>
          <p:nvPr/>
        </p:nvSpPr>
        <p:spPr>
          <a:xfrm>
            <a:off x="9771719" y="46005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9785787" y="3321159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9773306" y="49149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9201806" y="5297488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7" name="TextBox 1"/>
          <p:cNvSpPr txBox="1"/>
          <p:nvPr/>
        </p:nvSpPr>
        <p:spPr>
          <a:xfrm>
            <a:off x="10211456" y="52339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9773306" y="52371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0095834" y="33401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10277463" y="33401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10200344" y="55245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9201806" y="5927725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5" name="TextBox 1"/>
          <p:cNvSpPr txBox="1"/>
          <p:nvPr/>
        </p:nvSpPr>
        <p:spPr>
          <a:xfrm>
            <a:off x="9773306" y="55181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10201931" y="58642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55398" y="4934607"/>
            <a:ext cx="616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=37.7</a:t>
            </a:r>
            <a:r>
              <a:rPr lang="en-US" altLang="zh-CN" sz="2800" dirty="0" smtClean="0">
                <a:sym typeface="华文楷体" panose="02010600040101010101" pitchFamily="2" charset="-122"/>
              </a:rPr>
              <a:t> ÷3 </a:t>
            </a:r>
            <a:endParaRPr lang="zh-CN" alt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618606" y="5355029"/>
            <a:ext cx="616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sym typeface="黑体" panose="02010609060101010101" pitchFamily="49" charset="-122"/>
              </a:rPr>
              <a:t>≈13</a:t>
            </a:r>
            <a:r>
              <a:rPr lang="zh-CN" altLang="en-US" sz="2800" dirty="0" smtClean="0">
                <a:solidFill>
                  <a:srgbClr val="FF3300"/>
                </a:solidFill>
                <a:sym typeface="黑体" panose="02010609060101010101" pitchFamily="49" charset="-122"/>
              </a:rPr>
              <a:t>（</a:t>
            </a:r>
            <a:r>
              <a:rPr lang="zh-CN" altLang="en-US" sz="2800" dirty="0" smtClean="0">
                <a:solidFill>
                  <a:srgbClr val="FF3300"/>
                </a:solidFill>
                <a:sym typeface="华文楷体" panose="02010600040101010101" pitchFamily="2" charset="-122"/>
              </a:rPr>
              <a:t>吨</a:t>
            </a:r>
            <a:r>
              <a:rPr lang="zh-CN" altLang="en-US" sz="2800" dirty="0" smtClean="0">
                <a:solidFill>
                  <a:srgbClr val="FF3300"/>
                </a:solidFill>
                <a:sym typeface="黑体" panose="02010609060101010101" pitchFamily="49" charset="-122"/>
              </a:rPr>
              <a:t>）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  <p:bldP spid="23559" grpId="0"/>
      <p:bldP spid="14" grpId="0"/>
      <p:bldP spid="16" grpId="0"/>
      <p:bldP spid="17" grpId="0"/>
      <p:bldP spid="19" grpId="0"/>
      <p:bldP spid="22" grpId="0"/>
      <p:bldP spid="23" grpId="0"/>
      <p:bldP spid="25" grpId="0"/>
      <p:bldP spid="27" grpId="0"/>
      <p:bldP spid="28" grpId="0"/>
      <p:bldP spid="29" grpId="0"/>
      <p:bldP spid="31" grpId="0"/>
      <p:bldP spid="33" grpId="0"/>
      <p:bldP spid="35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10852150" cy="647700"/>
          </a:xfrm>
        </p:spPr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74713" y="522287"/>
            <a:ext cx="9977437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+mn-ea"/>
              </a:rPr>
              <a:t>一种电动汽车每行驶</a:t>
            </a:r>
            <a:r>
              <a:rPr lang="en-US" altLang="zh-CN" sz="3200" dirty="0">
                <a:latin typeface="+mn-ea"/>
              </a:rPr>
              <a:t>8.5</a:t>
            </a:r>
            <a:r>
              <a:rPr lang="zh-CN" altLang="en-US" sz="3200" dirty="0">
                <a:latin typeface="+mn-ea"/>
              </a:rPr>
              <a:t>千米耗电</a:t>
            </a:r>
            <a:r>
              <a:rPr lang="en-US" altLang="zh-CN" sz="3200" dirty="0">
                <a:latin typeface="+mn-ea"/>
              </a:rPr>
              <a:t>1</a:t>
            </a:r>
            <a:r>
              <a:rPr lang="zh-CN" altLang="en-US" sz="3200" dirty="0">
                <a:latin typeface="+mn-ea"/>
              </a:rPr>
              <a:t>千瓦</a:t>
            </a:r>
            <a:r>
              <a:rPr lang="en-US" altLang="zh-CN" sz="3200" dirty="0">
                <a:latin typeface="+mn-ea"/>
              </a:rPr>
              <a:t>.</a:t>
            </a:r>
            <a:r>
              <a:rPr lang="zh-CN" altLang="en-US" sz="3200" dirty="0">
                <a:latin typeface="+mn-ea"/>
              </a:rPr>
              <a:t>时，行驶</a:t>
            </a:r>
            <a:r>
              <a:rPr lang="en-US" altLang="zh-CN" sz="3200" dirty="0">
                <a:latin typeface="+mn-ea"/>
              </a:rPr>
              <a:t>100</a:t>
            </a:r>
            <a:r>
              <a:rPr lang="zh-CN" altLang="en-US" sz="3200" dirty="0">
                <a:latin typeface="+mn-ea"/>
              </a:rPr>
              <a:t>千米大约耗电多少千瓦时？（得数保留整数）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9493" y="2727942"/>
            <a:ext cx="6591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          100÷8.5</a:t>
            </a:r>
            <a:r>
              <a:rPr lang="zh-CN" altLang="en-US" sz="2800" dirty="0" smtClean="0">
                <a:solidFill>
                  <a:srgbClr val="FF0000"/>
                </a:solidFill>
              </a:rPr>
              <a:t>≈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rgbClr val="FF0000"/>
              </a:solidFill>
            </a:endParaRPr>
          </a:p>
        </p:txBody>
      </p:sp>
      <p:grpSp>
        <p:nvGrpSpPr>
          <p:cNvPr id="7" name="组合 49"/>
          <p:cNvGrpSpPr/>
          <p:nvPr/>
        </p:nvGrpSpPr>
        <p:grpSpPr>
          <a:xfrm>
            <a:off x="8201681" y="3687763"/>
            <a:ext cx="2857500" cy="785812"/>
            <a:chOff x="1643042" y="3429000"/>
            <a:chExt cx="2857520" cy="785812"/>
          </a:xfrm>
        </p:grpSpPr>
        <p:sp>
          <p:nvSpPr>
            <p:cNvPr id="8" name="弧形 7"/>
            <p:cNvSpPr/>
            <p:nvPr/>
          </p:nvSpPr>
          <p:spPr bwMode="auto">
            <a:xfrm>
              <a:off x="1928794" y="3429000"/>
              <a:ext cx="785819" cy="785812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2795551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3224170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2643174" y="3570288"/>
              <a:ext cx="1857388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" name="TextBox 1"/>
            <p:cNvSpPr txBox="1"/>
            <p:nvPr/>
          </p:nvSpPr>
          <p:spPr>
            <a:xfrm>
              <a:off x="1643042" y="357572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"/>
          <p:cNvSpPr txBox="1"/>
          <p:nvPr/>
        </p:nvSpPr>
        <p:spPr>
          <a:xfrm>
            <a:off x="8415988" y="38306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211456" y="38100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0293584" y="33369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9831825" y="4232384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9201806" y="4668838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" name="TextBox 1"/>
          <p:cNvSpPr txBox="1"/>
          <p:nvPr/>
        </p:nvSpPr>
        <p:spPr>
          <a:xfrm>
            <a:off x="9834783" y="46005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0700215" y="3321159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230506" y="49149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9201806" y="5297488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2" name="TextBox 1"/>
          <p:cNvSpPr txBox="1"/>
          <p:nvPr/>
        </p:nvSpPr>
        <p:spPr>
          <a:xfrm>
            <a:off x="10589840" y="52339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0183222" y="52371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10562962" y="5697926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9564424" y="6101151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8" name="TextBox 1"/>
          <p:cNvSpPr txBox="1"/>
          <p:nvPr/>
        </p:nvSpPr>
        <p:spPr>
          <a:xfrm>
            <a:off x="10151690" y="5691576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10564549" y="6037651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8669391" y="3829231"/>
            <a:ext cx="41909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10647635" y="380474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0220715" y="4227124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10207904" y="4642612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10612563" y="4621587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10607303" y="490011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11199462" y="3363196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10947207" y="331590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10994504" y="5207766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10994505" y="564920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10953432" y="6079694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5"/>
          <p:cNvSpPr txBox="1"/>
          <p:nvPr/>
        </p:nvSpPr>
        <p:spPr>
          <a:xfrm>
            <a:off x="748570" y="4950788"/>
            <a:ext cx="7370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          </a:t>
            </a:r>
            <a:r>
              <a:rPr lang="zh-CN" altLang="en-US" sz="2800" dirty="0" smtClean="0"/>
              <a:t>答</a:t>
            </a:r>
            <a:r>
              <a:rPr lang="zh-CN" altLang="en-US" sz="2800" dirty="0"/>
              <a:t>：行驶</a:t>
            </a:r>
            <a:r>
              <a:rPr lang="en-US" altLang="zh-CN" sz="2800" dirty="0"/>
              <a:t>100</a:t>
            </a:r>
            <a:r>
              <a:rPr lang="zh-CN" altLang="en-US" sz="2800" dirty="0"/>
              <a:t>千米大约耗电</a:t>
            </a:r>
            <a:r>
              <a:rPr lang="en-US" altLang="zh-CN" sz="2800" dirty="0"/>
              <a:t>100</a:t>
            </a:r>
            <a:r>
              <a:rPr lang="zh-CN" altLang="en-US" sz="2800" dirty="0"/>
              <a:t>千瓦时。   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51738" y="2869324"/>
            <a:ext cx="217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12</a:t>
            </a:r>
            <a:r>
              <a:rPr lang="zh-CN" altLang="en-US" sz="2800" dirty="0" smtClean="0">
                <a:solidFill>
                  <a:srgbClr val="FF0000"/>
                </a:solidFill>
              </a:rPr>
              <a:t>（千瓦时）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10852150" cy="647700"/>
          </a:xfrm>
        </p:spPr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10852150" cy="50403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57250" y="795222"/>
            <a:ext cx="6185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+mn-ea"/>
              </a:rPr>
              <a:t>地球上四大洋的面积如下表：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57250" y="1657986"/>
          <a:ext cx="108521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0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名称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太平洋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大西洋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印度洋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北冰洋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+mn-ea"/>
                          <a:ea typeface="+mn-ea"/>
                        </a:rPr>
                        <a:t>面积</a:t>
                      </a:r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2800" dirty="0">
                          <a:latin typeface="+mn-ea"/>
                          <a:ea typeface="+mn-ea"/>
                        </a:rPr>
                        <a:t>万平方千米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18134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9431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7412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1310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57250" y="3479126"/>
            <a:ext cx="1085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）用计算器计算，太平洋的面积大约是北冰洋的多少倍？（得数保留一位小数）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67012" y="4646743"/>
            <a:ext cx="665797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              18134÷1310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13.8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</a:rPr>
              <a:t>答：太平洋的面积大约是北冰洋的</a:t>
            </a:r>
            <a:r>
              <a:rPr lang="en-US" altLang="zh-CN" sz="2800" dirty="0">
                <a:latin typeface="+mn-ea"/>
              </a:rPr>
              <a:t>13.8</a:t>
            </a:r>
            <a:r>
              <a:rPr lang="zh-CN" altLang="en-US" sz="2800" dirty="0">
                <a:latin typeface="+mn-ea"/>
              </a:rPr>
              <a:t>倍。</a:t>
            </a:r>
          </a:p>
        </p:txBody>
      </p:sp>
      <p:sp>
        <p:nvSpPr>
          <p:cNvPr id="8" name="任意多边形 20"/>
          <p:cNvSpPr/>
          <p:nvPr/>
        </p:nvSpPr>
        <p:spPr>
          <a:xfrm>
            <a:off x="119641" y="712306"/>
            <a:ext cx="538387" cy="59339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</a:rPr>
              <a:t>3</a:t>
            </a:r>
            <a:endParaRPr lang="en-US" altLang="zh-CN" sz="2800" b="1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10852150" cy="647700"/>
          </a:xfrm>
        </p:spPr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508125" y="4316736"/>
            <a:ext cx="1018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+mn-ea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大</a:t>
            </a:r>
            <a:r>
              <a:rPr lang="zh-CN" altLang="en-US" dirty="0">
                <a:solidFill>
                  <a:srgbClr val="FF0000"/>
                </a:solidFill>
              </a:rPr>
              <a:t>西洋的面积大约是北冰洋的多少倍？（得数保留一位小数）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2567" y="5409369"/>
            <a:ext cx="718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                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9431÷1310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7.2</a:t>
            </a:r>
          </a:p>
          <a:p>
            <a:r>
              <a:rPr lang="zh-CN" altLang="en-US" sz="2800" dirty="0">
                <a:latin typeface="+mn-ea"/>
              </a:rPr>
              <a:t>答：大西洋的面积大约是北冰洋</a:t>
            </a:r>
            <a:r>
              <a:rPr lang="zh-CN" altLang="en-US" sz="2800" dirty="0" smtClean="0">
                <a:latin typeface="+mn-ea"/>
              </a:rPr>
              <a:t>的</a:t>
            </a:r>
            <a:r>
              <a:rPr lang="en-US" altLang="zh-CN" sz="2800" dirty="0" smtClean="0">
                <a:latin typeface="+mn-ea"/>
              </a:rPr>
              <a:t>7.2</a:t>
            </a:r>
            <a:r>
              <a:rPr lang="zh-CN" altLang="en-US" sz="2800" dirty="0" smtClean="0">
                <a:latin typeface="+mn-ea"/>
              </a:rPr>
              <a:t>倍</a:t>
            </a:r>
            <a:r>
              <a:rPr lang="zh-CN" altLang="en-US" sz="2800" dirty="0">
                <a:latin typeface="+mn-ea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7250" y="795222"/>
            <a:ext cx="6185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+mn-ea"/>
              </a:rPr>
              <a:t>地球上四大洋的面积如下表：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857250" y="1657986"/>
          <a:ext cx="108521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0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名称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太平洋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大西洋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印度洋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北冰洋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+mn-ea"/>
                          <a:ea typeface="+mn-ea"/>
                        </a:rPr>
                        <a:t>面积</a:t>
                      </a:r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2800" dirty="0">
                          <a:latin typeface="+mn-ea"/>
                          <a:ea typeface="+mn-ea"/>
                        </a:rPr>
                        <a:t>万平方千米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18134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9431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7412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+mn-ea"/>
                          <a:ea typeface="+mn-ea"/>
                        </a:rPr>
                        <a:t>1310</a:t>
                      </a:r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57250" y="3479126"/>
            <a:ext cx="1085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en-US" sz="2800" dirty="0">
                <a:latin typeface="+mn-ea"/>
              </a:rPr>
              <a:t>）你还能提出哪些用除法计算的问题？</a:t>
            </a:r>
          </a:p>
        </p:txBody>
      </p:sp>
      <p:sp>
        <p:nvSpPr>
          <p:cNvPr id="12" name="任意多边形 20"/>
          <p:cNvSpPr/>
          <p:nvPr/>
        </p:nvSpPr>
        <p:spPr>
          <a:xfrm>
            <a:off x="119641" y="712306"/>
            <a:ext cx="538387" cy="59339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4485" y="1463675"/>
            <a:ext cx="11348720" cy="417957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.在解决实际问题的过程中，进一步理解有时需要用“去尾”法或“进一”法求近似值的实际意义，能根据实际情况合理地取近似值。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体会求近似值是解决实际问题的需要，提高分析和判断等思维能力；提高知识应用能力，培养思维的深刻性和灵活性。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教学重点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根据实际情况合理选择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用“去尾法”和“进一法”取商的近似值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求近似数的方法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/>
          <p:nvPr/>
        </p:nvSpPr>
        <p:spPr>
          <a:xfrm>
            <a:off x="2139365" y="1044575"/>
            <a:ext cx="72866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计算下面各题，得数保留两位小数。</a:t>
            </a:r>
          </a:p>
        </p:txBody>
      </p:sp>
      <p:sp>
        <p:nvSpPr>
          <p:cNvPr id="7170" name="TextBox 1"/>
          <p:cNvSpPr txBox="1"/>
          <p:nvPr/>
        </p:nvSpPr>
        <p:spPr>
          <a:xfrm>
            <a:off x="1414913" y="1709740"/>
            <a:ext cx="257175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18.5÷6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352101" y="1744445"/>
            <a:ext cx="257175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3.08</a:t>
            </a:r>
          </a:p>
        </p:txBody>
      </p:sp>
      <p:sp>
        <p:nvSpPr>
          <p:cNvPr id="7172" name="TextBox 1"/>
          <p:cNvSpPr txBox="1"/>
          <p:nvPr/>
        </p:nvSpPr>
        <p:spPr>
          <a:xfrm>
            <a:off x="7090499" y="1696711"/>
            <a:ext cx="257175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1.5÷0.76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9090749" y="1712586"/>
            <a:ext cx="257175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1.97</a:t>
            </a:r>
          </a:p>
        </p:txBody>
      </p:sp>
      <p:grpSp>
        <p:nvGrpSpPr>
          <p:cNvPr id="11" name="组合 67"/>
          <p:cNvGrpSpPr/>
          <p:nvPr/>
        </p:nvGrpSpPr>
        <p:grpSpPr>
          <a:xfrm>
            <a:off x="1090275" y="2813714"/>
            <a:ext cx="2571750" cy="785813"/>
            <a:chOff x="1928794" y="3429000"/>
            <a:chExt cx="2571768" cy="785812"/>
          </a:xfrm>
        </p:grpSpPr>
        <p:sp>
          <p:nvSpPr>
            <p:cNvPr id="12" name="弧形 11"/>
            <p:cNvSpPr/>
            <p:nvPr/>
          </p:nvSpPr>
          <p:spPr bwMode="auto">
            <a:xfrm>
              <a:off x="1928794" y="3429000"/>
              <a:ext cx="785819" cy="785812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376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2795551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3224170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>
              <a:off x="2643174" y="3570288"/>
              <a:ext cx="1857388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7" name="TextBox 1"/>
            <p:cNvSpPr txBox="1"/>
            <p:nvPr/>
          </p:nvSpPr>
          <p:spPr>
            <a:xfrm>
              <a:off x="1989885" y="3528429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"/>
          <p:cNvSpPr txBox="1"/>
          <p:nvPr/>
        </p:nvSpPr>
        <p:spPr>
          <a:xfrm>
            <a:off x="2814300" y="2945477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435916" y="238191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14300" y="337886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374563" y="3370927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1804650" y="3942427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6" name="TextBox 1"/>
          <p:cNvSpPr txBox="1"/>
          <p:nvPr/>
        </p:nvSpPr>
        <p:spPr>
          <a:xfrm>
            <a:off x="1947525" y="338203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3192684" y="3945166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784468" y="3937225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650229" y="238508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2855016" y="238508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3165806" y="4386055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2167268" y="4860717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6" name="TextBox 1"/>
          <p:cNvSpPr txBox="1"/>
          <p:nvPr/>
        </p:nvSpPr>
        <p:spPr>
          <a:xfrm>
            <a:off x="2738768" y="437494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3605543" y="4797217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3165806" y="4789280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67"/>
          <p:cNvGrpSpPr/>
          <p:nvPr/>
        </p:nvGrpSpPr>
        <p:grpSpPr>
          <a:xfrm>
            <a:off x="6826953" y="2750639"/>
            <a:ext cx="2857500" cy="785813"/>
            <a:chOff x="1643042" y="3429000"/>
            <a:chExt cx="2857520" cy="785812"/>
          </a:xfrm>
        </p:grpSpPr>
        <p:sp>
          <p:nvSpPr>
            <p:cNvPr id="40" name="弧形 39"/>
            <p:cNvSpPr/>
            <p:nvPr/>
          </p:nvSpPr>
          <p:spPr bwMode="auto">
            <a:xfrm>
              <a:off x="1928794" y="3429000"/>
              <a:ext cx="785819" cy="785812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376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1" name="TextBox 1"/>
            <p:cNvSpPr txBox="1"/>
            <p:nvPr/>
          </p:nvSpPr>
          <p:spPr>
            <a:xfrm>
              <a:off x="2795551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3224170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1"/>
            <p:cNvSpPr txBox="1"/>
            <p:nvPr/>
          </p:nvSpPr>
          <p:spPr>
            <a:xfrm>
              <a:off x="2071663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 bwMode="auto">
            <a:xfrm>
              <a:off x="2643174" y="3570288"/>
              <a:ext cx="1857388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5" name="TextBox 1"/>
            <p:cNvSpPr txBox="1"/>
            <p:nvPr/>
          </p:nvSpPr>
          <p:spPr>
            <a:xfrm>
              <a:off x="1643042" y="3559960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TextBox 1"/>
          <p:cNvSpPr txBox="1"/>
          <p:nvPr/>
        </p:nvSpPr>
        <p:spPr>
          <a:xfrm>
            <a:off x="8836728" y="288240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8836728" y="231883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8836728" y="331578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8396991" y="330785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7827078" y="3879352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2" name="TextBox 1"/>
          <p:cNvSpPr txBox="1"/>
          <p:nvPr/>
        </p:nvSpPr>
        <p:spPr>
          <a:xfrm>
            <a:off x="8836728" y="3819027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8396991" y="381108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9255828" y="382220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9051041" y="232201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56" name="TextBox 1"/>
          <p:cNvSpPr txBox="1"/>
          <p:nvPr/>
        </p:nvSpPr>
        <p:spPr>
          <a:xfrm>
            <a:off x="9255828" y="232201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9265353" y="418256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8825616" y="419685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7827078" y="4671514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0" name="TextBox 1"/>
          <p:cNvSpPr txBox="1"/>
          <p:nvPr/>
        </p:nvSpPr>
        <p:spPr>
          <a:xfrm>
            <a:off x="8398578" y="418573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9265353" y="460801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"/>
          <p:cNvSpPr txBox="1"/>
          <p:nvPr/>
        </p:nvSpPr>
        <p:spPr>
          <a:xfrm>
            <a:off x="8825616" y="4600077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64376" y="3026968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dirty="0">
              <a:solidFill>
                <a:srgbClr val="FF3300"/>
              </a:solidFill>
            </a:endParaRPr>
          </a:p>
        </p:txBody>
      </p:sp>
      <p:sp>
        <p:nvSpPr>
          <p:cNvPr id="64" name="TextBox 1"/>
          <p:cNvSpPr txBox="1"/>
          <p:nvPr/>
        </p:nvSpPr>
        <p:spPr>
          <a:xfrm>
            <a:off x="3243898" y="2395598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3601256" y="240610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1"/>
          <p:cNvSpPr txBox="1"/>
          <p:nvPr/>
        </p:nvSpPr>
        <p:spPr>
          <a:xfrm>
            <a:off x="3616049" y="513880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1"/>
          <p:cNvSpPr txBox="1"/>
          <p:nvPr/>
        </p:nvSpPr>
        <p:spPr>
          <a:xfrm>
            <a:off x="3232405" y="5117783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 bwMode="auto">
          <a:xfrm>
            <a:off x="2272372" y="5549145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9" name="TextBox 1"/>
          <p:cNvSpPr txBox="1"/>
          <p:nvPr/>
        </p:nvSpPr>
        <p:spPr>
          <a:xfrm>
            <a:off x="3579257" y="5590763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1"/>
          <p:cNvSpPr txBox="1"/>
          <p:nvPr/>
        </p:nvSpPr>
        <p:spPr>
          <a:xfrm>
            <a:off x="8163746" y="288468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cxnSp>
        <p:nvCxnSpPr>
          <p:cNvPr id="71" name="直接连接符 70"/>
          <p:cNvCxnSpPr/>
          <p:nvPr/>
        </p:nvCxnSpPr>
        <p:spPr bwMode="auto">
          <a:xfrm rot="16200000" flipH="1">
            <a:off x="8271696" y="3214771"/>
            <a:ext cx="203200" cy="13335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2" name="TextBox 1"/>
          <p:cNvSpPr txBox="1"/>
          <p:nvPr/>
        </p:nvSpPr>
        <p:spPr>
          <a:xfrm>
            <a:off x="6396029" y="2892112"/>
            <a:ext cx="41909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"/>
          <p:cNvSpPr txBox="1"/>
          <p:nvPr/>
        </p:nvSpPr>
        <p:spPr>
          <a:xfrm>
            <a:off x="6660766" y="286366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cxnSp>
        <p:nvCxnSpPr>
          <p:cNvPr id="74" name="直接连接符 73"/>
          <p:cNvCxnSpPr/>
          <p:nvPr/>
        </p:nvCxnSpPr>
        <p:spPr bwMode="auto">
          <a:xfrm rot="16200000" flipH="1">
            <a:off x="6721419" y="3114923"/>
            <a:ext cx="203200" cy="13335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5" name="TextBox 1"/>
          <p:cNvSpPr txBox="1"/>
          <p:nvPr/>
        </p:nvSpPr>
        <p:spPr>
          <a:xfrm>
            <a:off x="9628946" y="4589460"/>
            <a:ext cx="50828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76" name="TextBox 1"/>
          <p:cNvSpPr txBox="1"/>
          <p:nvPr/>
        </p:nvSpPr>
        <p:spPr>
          <a:xfrm>
            <a:off x="8804590" y="5004733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"/>
          <p:cNvSpPr txBox="1"/>
          <p:nvPr/>
        </p:nvSpPr>
        <p:spPr>
          <a:xfrm>
            <a:off x="9261796" y="5004726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"/>
          <p:cNvSpPr txBox="1"/>
          <p:nvPr/>
        </p:nvSpPr>
        <p:spPr>
          <a:xfrm>
            <a:off x="9682212" y="503099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8326320" y="5486065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0" name="TextBox 1"/>
          <p:cNvSpPr txBox="1"/>
          <p:nvPr/>
        </p:nvSpPr>
        <p:spPr>
          <a:xfrm>
            <a:off x="9303834" y="540938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1"/>
          <p:cNvSpPr txBox="1"/>
          <p:nvPr/>
        </p:nvSpPr>
        <p:spPr>
          <a:xfrm>
            <a:off x="9676953" y="5435656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1"/>
          <p:cNvSpPr txBox="1"/>
          <p:nvPr/>
        </p:nvSpPr>
        <p:spPr>
          <a:xfrm>
            <a:off x="9613186" y="231675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1"/>
          <p:cNvSpPr txBox="1"/>
          <p:nvPr/>
        </p:nvSpPr>
        <p:spPr>
          <a:xfrm>
            <a:off x="10002064" y="5435544"/>
            <a:ext cx="50828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4" name="TextBox 1"/>
          <p:cNvSpPr txBox="1"/>
          <p:nvPr/>
        </p:nvSpPr>
        <p:spPr>
          <a:xfrm>
            <a:off x="9923246" y="231149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1"/>
          <p:cNvSpPr txBox="1"/>
          <p:nvPr/>
        </p:nvSpPr>
        <p:spPr>
          <a:xfrm>
            <a:off x="9703225" y="5729950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"/>
          <p:cNvSpPr txBox="1"/>
          <p:nvPr/>
        </p:nvSpPr>
        <p:spPr>
          <a:xfrm>
            <a:off x="9351113" y="5724690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1"/>
          <p:cNvSpPr txBox="1"/>
          <p:nvPr/>
        </p:nvSpPr>
        <p:spPr>
          <a:xfrm>
            <a:off x="10029051" y="5740456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>
            <a:off x="8541782" y="6174492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9" name="TextBox 1"/>
          <p:cNvSpPr txBox="1"/>
          <p:nvPr/>
        </p:nvSpPr>
        <p:spPr>
          <a:xfrm>
            <a:off x="9708471" y="6160878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1"/>
          <p:cNvSpPr txBox="1"/>
          <p:nvPr/>
        </p:nvSpPr>
        <p:spPr>
          <a:xfrm>
            <a:off x="10034297" y="617138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37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8" grpId="0"/>
      <p:bldP spid="20" grpId="0"/>
      <p:bldP spid="22" grpId="0"/>
      <p:bldP spid="23" grpId="0"/>
      <p:bldP spid="26" grpId="0"/>
      <p:bldP spid="28" grpId="0"/>
      <p:bldP spid="29" grpId="0"/>
      <p:bldP spid="31" grpId="0"/>
      <p:bldP spid="32" grpId="0"/>
      <p:bldP spid="34" grpId="0"/>
      <p:bldP spid="36" grpId="0"/>
      <p:bldP spid="37" grpId="0"/>
      <p:bldP spid="38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9" grpId="0"/>
      <p:bldP spid="70" grpId="0"/>
      <p:bldP spid="72" grpId="0"/>
      <p:bldP spid="73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748584" y="592829"/>
            <a:ext cx="7770771" cy="1602504"/>
            <a:chOff x="1321" y="1662"/>
            <a:chExt cx="12785" cy="2688"/>
          </a:xfrm>
        </p:grpSpPr>
        <p:grpSp>
          <p:nvGrpSpPr>
            <p:cNvPr id="8194" name="组合 7"/>
            <p:cNvGrpSpPr/>
            <p:nvPr/>
          </p:nvGrpSpPr>
          <p:grpSpPr>
            <a:xfrm>
              <a:off x="1321" y="1662"/>
              <a:ext cx="1057" cy="1063"/>
              <a:chOff x="285689" y="928670"/>
              <a:chExt cx="671534" cy="675217"/>
            </a:xfrm>
          </p:grpSpPr>
          <p:pic>
            <p:nvPicPr>
              <p:cNvPr id="8195" name="图片 5" descr="例题.png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57158" y="928670"/>
                <a:ext cx="600065" cy="6558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196" name="TextBox 8"/>
              <p:cNvSpPr txBox="1"/>
              <p:nvPr/>
            </p:nvSpPr>
            <p:spPr>
              <a:xfrm>
                <a:off x="285689" y="1047737"/>
                <a:ext cx="633393" cy="556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</a:t>
                </a:r>
              </a:p>
            </p:txBody>
          </p:sp>
        </p:grpSp>
        <p:pic>
          <p:nvPicPr>
            <p:cNvPr id="48" name="Picture 5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0" y="2215"/>
              <a:ext cx="3496" cy="21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圆角矩形标注 48"/>
            <p:cNvSpPr/>
            <p:nvPr/>
          </p:nvSpPr>
          <p:spPr>
            <a:xfrm>
              <a:off x="9173" y="2215"/>
              <a:ext cx="4933" cy="1616"/>
            </a:xfrm>
            <a:prstGeom prst="wedgeRoundRectCallout">
              <a:avLst>
                <a:gd name="adj1" fmla="val 1773"/>
                <a:gd name="adj2" fmla="val 8168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/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</a:t>
              </a:r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元最多可以买多少个足球？</a:t>
              </a:r>
            </a:p>
          </p:txBody>
        </p:sp>
      </p:grpSp>
      <p:grpSp>
        <p:nvGrpSpPr>
          <p:cNvPr id="53" name="组合 15"/>
          <p:cNvGrpSpPr/>
          <p:nvPr/>
        </p:nvGrpSpPr>
        <p:grpSpPr>
          <a:xfrm>
            <a:off x="3805065" y="3003407"/>
            <a:ext cx="4829175" cy="574675"/>
            <a:chOff x="2100557" y="5211782"/>
            <a:chExt cx="4828953" cy="575063"/>
          </a:xfrm>
        </p:grpSpPr>
        <p:sp>
          <p:nvSpPr>
            <p:cNvPr id="54" name="TextBox 1"/>
            <p:cNvSpPr txBox="1"/>
            <p:nvPr/>
          </p:nvSpPr>
          <p:spPr>
            <a:xfrm>
              <a:off x="2100557" y="5211782"/>
              <a:ext cx="2357459" cy="5223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300÷45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≈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3929074" y="5785256"/>
              <a:ext cx="1214462" cy="1589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56" name="TextBox 1"/>
            <p:cNvSpPr txBox="1"/>
            <p:nvPr/>
          </p:nvSpPr>
          <p:spPr>
            <a:xfrm>
              <a:off x="5072067" y="5214952"/>
              <a:ext cx="1857443" cy="5219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 ）</a:t>
              </a:r>
            </a:p>
          </p:txBody>
        </p:sp>
      </p:grpSp>
      <p:grpSp>
        <p:nvGrpSpPr>
          <p:cNvPr id="58" name="组合 67"/>
          <p:cNvGrpSpPr/>
          <p:nvPr/>
        </p:nvGrpSpPr>
        <p:grpSpPr>
          <a:xfrm>
            <a:off x="4209877" y="4074969"/>
            <a:ext cx="2857500" cy="785813"/>
            <a:chOff x="1643042" y="3429000"/>
            <a:chExt cx="2857520" cy="785812"/>
          </a:xfrm>
        </p:grpSpPr>
        <p:sp>
          <p:nvSpPr>
            <p:cNvPr id="59" name="弧形 58"/>
            <p:cNvSpPr/>
            <p:nvPr/>
          </p:nvSpPr>
          <p:spPr bwMode="auto">
            <a:xfrm>
              <a:off x="1928794" y="3429000"/>
              <a:ext cx="785819" cy="785812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376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1" name="TextBox 1"/>
            <p:cNvSpPr txBox="1"/>
            <p:nvPr/>
          </p:nvSpPr>
          <p:spPr>
            <a:xfrm>
              <a:off x="2795551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62" name="TextBox 1"/>
            <p:cNvSpPr txBox="1"/>
            <p:nvPr/>
          </p:nvSpPr>
          <p:spPr>
            <a:xfrm>
              <a:off x="3224170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63" name="TextBox 1"/>
            <p:cNvSpPr txBox="1"/>
            <p:nvPr/>
          </p:nvSpPr>
          <p:spPr>
            <a:xfrm>
              <a:off x="2071663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cxnSp>
          <p:nvCxnSpPr>
            <p:cNvPr id="65" name="直接连接符 64"/>
            <p:cNvCxnSpPr/>
            <p:nvPr/>
          </p:nvCxnSpPr>
          <p:spPr bwMode="auto">
            <a:xfrm>
              <a:off x="2643174" y="3570288"/>
              <a:ext cx="1857388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7" name="TextBox 1"/>
            <p:cNvSpPr txBox="1"/>
            <p:nvPr/>
          </p:nvSpPr>
          <p:spPr>
            <a:xfrm>
              <a:off x="1643042" y="3559960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68" name="TextBox 1"/>
          <p:cNvSpPr txBox="1"/>
          <p:nvPr/>
        </p:nvSpPr>
        <p:spPr>
          <a:xfrm>
            <a:off x="6219652" y="420673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70" name="TextBox 1"/>
          <p:cNvSpPr txBox="1"/>
          <p:nvPr/>
        </p:nvSpPr>
        <p:spPr>
          <a:xfrm>
            <a:off x="6219652" y="364316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75" name="TextBox 1"/>
          <p:cNvSpPr txBox="1"/>
          <p:nvPr/>
        </p:nvSpPr>
        <p:spPr>
          <a:xfrm>
            <a:off x="6219652" y="464011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0" name="TextBox 1"/>
          <p:cNvSpPr txBox="1"/>
          <p:nvPr/>
        </p:nvSpPr>
        <p:spPr>
          <a:xfrm>
            <a:off x="5779915" y="463218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cxnSp>
        <p:nvCxnSpPr>
          <p:cNvPr id="81" name="直接连接符 80"/>
          <p:cNvCxnSpPr/>
          <p:nvPr/>
        </p:nvCxnSpPr>
        <p:spPr bwMode="auto">
          <a:xfrm>
            <a:off x="5210002" y="5203682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2" name="TextBox 1"/>
          <p:cNvSpPr txBox="1"/>
          <p:nvPr/>
        </p:nvSpPr>
        <p:spPr>
          <a:xfrm>
            <a:off x="5352877" y="464329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83" name="TextBox 1"/>
          <p:cNvSpPr txBox="1"/>
          <p:nvPr/>
        </p:nvSpPr>
        <p:spPr>
          <a:xfrm>
            <a:off x="6219652" y="5143357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4" name="TextBox 1"/>
          <p:cNvSpPr txBox="1"/>
          <p:nvPr/>
        </p:nvSpPr>
        <p:spPr>
          <a:xfrm>
            <a:off x="5779915" y="513541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85" name="TextBox 1"/>
          <p:cNvSpPr txBox="1"/>
          <p:nvPr/>
        </p:nvSpPr>
        <p:spPr>
          <a:xfrm>
            <a:off x="6638752" y="514653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6" name="TextBox 1"/>
          <p:cNvSpPr txBox="1"/>
          <p:nvPr/>
        </p:nvSpPr>
        <p:spPr>
          <a:xfrm>
            <a:off x="6433965" y="364634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7" name="TextBox 1"/>
          <p:cNvSpPr txBox="1"/>
          <p:nvPr/>
        </p:nvSpPr>
        <p:spPr>
          <a:xfrm>
            <a:off x="6638752" y="364634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88" name="TextBox 1"/>
          <p:cNvSpPr txBox="1"/>
          <p:nvPr/>
        </p:nvSpPr>
        <p:spPr>
          <a:xfrm>
            <a:off x="6648277" y="550689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9" name="TextBox 1"/>
          <p:cNvSpPr txBox="1"/>
          <p:nvPr/>
        </p:nvSpPr>
        <p:spPr>
          <a:xfrm>
            <a:off x="6208540" y="5521182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cxnSp>
        <p:nvCxnSpPr>
          <p:cNvPr id="90" name="直接连接符 89"/>
          <p:cNvCxnSpPr/>
          <p:nvPr/>
        </p:nvCxnSpPr>
        <p:spPr bwMode="auto">
          <a:xfrm>
            <a:off x="5210002" y="5995844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1" name="TextBox 1"/>
          <p:cNvSpPr txBox="1"/>
          <p:nvPr/>
        </p:nvSpPr>
        <p:spPr>
          <a:xfrm>
            <a:off x="5781502" y="551006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2" name="TextBox 1"/>
          <p:cNvSpPr txBox="1"/>
          <p:nvPr/>
        </p:nvSpPr>
        <p:spPr>
          <a:xfrm>
            <a:off x="6648277" y="593234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3" name="TextBox 1"/>
          <p:cNvSpPr txBox="1"/>
          <p:nvPr/>
        </p:nvSpPr>
        <p:spPr>
          <a:xfrm>
            <a:off x="6208540" y="5924407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5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2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3495" y="744140"/>
            <a:ext cx="8909050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联系题中的问题想一想，这题应该怎样取商的近似值？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1582420" y="2045970"/>
            <a:ext cx="2543810" cy="1264920"/>
          </a:xfrm>
          <a:prstGeom prst="wedgeRoundRectCallout">
            <a:avLst>
              <a:gd name="adj1" fmla="val -40060"/>
              <a:gd name="adj2" fmla="val 67563"/>
              <a:gd name="adj3" fmla="val 16667"/>
            </a:avLst>
          </a:prstGeom>
          <a:solidFill>
            <a:srgbClr val="FFF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四舍五入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法取近似值，是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个。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1603375" y="4403725"/>
            <a:ext cx="2543810" cy="1266825"/>
          </a:xfrm>
          <a:prstGeom prst="wedgeRoundRectCallout">
            <a:avLst>
              <a:gd name="adj1" fmla="val -41120"/>
              <a:gd name="adj2" fmla="val 75223"/>
              <a:gd name="adj3" fmla="val 16667"/>
            </a:avLst>
          </a:prstGeom>
          <a:solidFill>
            <a:srgbClr val="EB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400" dirty="0">
                <a:solidFill>
                  <a:schemeClr val="tx1"/>
                </a:solidFill>
              </a:rPr>
              <a:t>买</a:t>
            </a:r>
            <a:r>
              <a:rPr lang="en-US" altLang="zh-CN" sz="2400" dirty="0">
                <a:solidFill>
                  <a:schemeClr val="tx1"/>
                </a:solidFill>
              </a:rPr>
              <a:t>6</a:t>
            </a:r>
            <a:r>
              <a:rPr lang="zh-CN" altLang="en-US" sz="2400" dirty="0">
                <a:solidFill>
                  <a:schemeClr val="tx1"/>
                </a:solidFill>
              </a:rPr>
              <a:t>个要</a:t>
            </a:r>
            <a:r>
              <a:rPr lang="en-US" altLang="zh-CN" sz="2400" dirty="0">
                <a:solidFill>
                  <a:schemeClr val="tx1"/>
                </a:solidFill>
              </a:rPr>
              <a:t>270</a:t>
            </a:r>
            <a:r>
              <a:rPr lang="zh-CN" altLang="en-US" sz="2400" dirty="0">
                <a:solidFill>
                  <a:schemeClr val="tx1"/>
                </a:solidFill>
              </a:rPr>
              <a:t>元，剩下</a:t>
            </a:r>
            <a:r>
              <a:rPr lang="en-US" altLang="zh-CN" sz="2400" dirty="0">
                <a:solidFill>
                  <a:schemeClr val="tx1"/>
                </a:solidFill>
              </a:rPr>
              <a:t>30</a:t>
            </a:r>
            <a:r>
              <a:rPr lang="zh-CN" altLang="en-US" sz="2400" dirty="0">
                <a:solidFill>
                  <a:schemeClr val="tx1"/>
                </a:solidFill>
              </a:rPr>
              <a:t>元不够买</a:t>
            </a:r>
            <a:r>
              <a:rPr lang="en-US" altLang="zh-CN" sz="2400" dirty="0">
                <a:solidFill>
                  <a:schemeClr val="tx1"/>
                </a:solidFill>
              </a:rPr>
              <a:t>1</a:t>
            </a:r>
            <a:r>
              <a:rPr lang="zh-CN" altLang="en-US" sz="2400" dirty="0">
                <a:solidFill>
                  <a:schemeClr val="tx1"/>
                </a:solidFill>
              </a:rPr>
              <a:t>个，只能买</a:t>
            </a:r>
            <a:r>
              <a:rPr lang="en-US" altLang="zh-CN" sz="2400" dirty="0">
                <a:solidFill>
                  <a:schemeClr val="tx1"/>
                </a:solidFill>
              </a:rPr>
              <a:t>6</a:t>
            </a:r>
            <a:r>
              <a:rPr lang="zh-CN" altLang="en-US" sz="2400" dirty="0">
                <a:solidFill>
                  <a:schemeClr val="tx1"/>
                </a:solidFill>
              </a:rPr>
              <a:t>个。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8489315" y="3657600"/>
            <a:ext cx="2485390" cy="1313180"/>
          </a:xfrm>
          <a:prstGeom prst="wedgeRoundRectCallout">
            <a:avLst>
              <a:gd name="adj1" fmla="val 29596"/>
              <a:gd name="adj2" fmla="val 69774"/>
              <a:gd name="adj3" fmla="val 16667"/>
            </a:avLst>
          </a:prstGeom>
          <a:solidFill>
            <a:srgbClr val="E1E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US" altLang="zh-CN" sz="2400" dirty="0">
                <a:solidFill>
                  <a:schemeClr val="tx1"/>
                </a:solidFill>
              </a:rPr>
              <a:t>300</a:t>
            </a:r>
            <a:r>
              <a:rPr lang="zh-CN" altLang="en-US" sz="2400" dirty="0">
                <a:solidFill>
                  <a:schemeClr val="tx1"/>
                </a:solidFill>
              </a:rPr>
              <a:t>元不够买</a:t>
            </a:r>
            <a:r>
              <a:rPr lang="en-US" altLang="zh-CN" sz="2400" dirty="0">
                <a:solidFill>
                  <a:schemeClr val="tx1"/>
                </a:solidFill>
              </a:rPr>
              <a:t>7</a:t>
            </a:r>
            <a:r>
              <a:rPr lang="zh-CN" altLang="en-US" sz="2400" dirty="0">
                <a:solidFill>
                  <a:schemeClr val="tx1"/>
                </a:solidFill>
              </a:rPr>
              <a:t>个，最多只能买</a:t>
            </a:r>
            <a:r>
              <a:rPr lang="en-US" altLang="zh-CN" sz="2400" dirty="0">
                <a:solidFill>
                  <a:schemeClr val="tx1"/>
                </a:solidFill>
              </a:rPr>
              <a:t>6</a:t>
            </a:r>
            <a:r>
              <a:rPr lang="zh-CN" altLang="en-US" sz="2400" dirty="0">
                <a:solidFill>
                  <a:schemeClr val="tx1"/>
                </a:solidFill>
              </a:rPr>
              <a:t>个。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8416925" y="2108835"/>
            <a:ext cx="2193290" cy="1264920"/>
          </a:xfrm>
          <a:prstGeom prst="wedgeRoundRectCallout">
            <a:avLst>
              <a:gd name="adj1" fmla="val 61304"/>
              <a:gd name="adj2" fmla="val -13286"/>
              <a:gd name="adj3" fmla="val 16667"/>
            </a:avLst>
          </a:prstGeom>
          <a:solidFill>
            <a:srgbClr val="FDE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取哪个近似值合理？</a:t>
            </a:r>
          </a:p>
        </p:txBody>
      </p:sp>
      <p:grpSp>
        <p:nvGrpSpPr>
          <p:cNvPr id="22" name="组合 15"/>
          <p:cNvGrpSpPr/>
          <p:nvPr/>
        </p:nvGrpSpPr>
        <p:grpSpPr>
          <a:xfrm>
            <a:off x="4242082" y="1622373"/>
            <a:ext cx="4829175" cy="574675"/>
            <a:chOff x="2100557" y="5211782"/>
            <a:chExt cx="4828953" cy="575063"/>
          </a:xfrm>
        </p:grpSpPr>
        <p:sp>
          <p:nvSpPr>
            <p:cNvPr id="23" name="TextBox 1"/>
            <p:cNvSpPr txBox="1"/>
            <p:nvPr/>
          </p:nvSpPr>
          <p:spPr>
            <a:xfrm>
              <a:off x="2100557" y="5211782"/>
              <a:ext cx="2357459" cy="5223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300÷45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≈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929074" y="5785256"/>
              <a:ext cx="1214462" cy="1589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5" name="TextBox 1"/>
            <p:cNvSpPr txBox="1"/>
            <p:nvPr/>
          </p:nvSpPr>
          <p:spPr>
            <a:xfrm>
              <a:off x="5072067" y="5214952"/>
              <a:ext cx="1857443" cy="5219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 ）</a:t>
              </a:r>
            </a:p>
          </p:txBody>
        </p:sp>
      </p:grpSp>
      <p:grpSp>
        <p:nvGrpSpPr>
          <p:cNvPr id="26" name="组合 67"/>
          <p:cNvGrpSpPr/>
          <p:nvPr/>
        </p:nvGrpSpPr>
        <p:grpSpPr>
          <a:xfrm>
            <a:off x="4586950" y="2689426"/>
            <a:ext cx="2857500" cy="785813"/>
            <a:chOff x="1643042" y="3429000"/>
            <a:chExt cx="2857520" cy="785812"/>
          </a:xfrm>
        </p:grpSpPr>
        <p:sp>
          <p:nvSpPr>
            <p:cNvPr id="27" name="弧形 26"/>
            <p:cNvSpPr/>
            <p:nvPr/>
          </p:nvSpPr>
          <p:spPr bwMode="auto">
            <a:xfrm>
              <a:off x="1928794" y="3429000"/>
              <a:ext cx="785819" cy="785812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376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2795551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3224170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2071663" y="3559965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cxnSp>
          <p:nvCxnSpPr>
            <p:cNvPr id="31" name="直接连接符 30"/>
            <p:cNvCxnSpPr/>
            <p:nvPr/>
          </p:nvCxnSpPr>
          <p:spPr bwMode="auto">
            <a:xfrm>
              <a:off x="2643174" y="3570288"/>
              <a:ext cx="1857388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2" name="TextBox 1"/>
            <p:cNvSpPr txBox="1"/>
            <p:nvPr/>
          </p:nvSpPr>
          <p:spPr>
            <a:xfrm>
              <a:off x="1643042" y="3559960"/>
              <a:ext cx="41909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37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33" name="TextBox 1"/>
          <p:cNvSpPr txBox="1"/>
          <p:nvPr/>
        </p:nvSpPr>
        <p:spPr>
          <a:xfrm>
            <a:off x="6596725" y="2257626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6596725" y="3254576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6156988" y="324663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5587075" y="3818139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7" name="TextBox 1"/>
          <p:cNvSpPr txBox="1"/>
          <p:nvPr/>
        </p:nvSpPr>
        <p:spPr>
          <a:xfrm>
            <a:off x="5729950" y="3257751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6596725" y="375781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6156988" y="3749876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7015825" y="376098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6811038" y="2260801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7015825" y="2260801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7025350" y="4121351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6585613" y="4135639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cxnSp>
        <p:nvCxnSpPr>
          <p:cNvPr id="45" name="直接连接符 44"/>
          <p:cNvCxnSpPr/>
          <p:nvPr/>
        </p:nvCxnSpPr>
        <p:spPr bwMode="auto">
          <a:xfrm flipV="1">
            <a:off x="6148417" y="4624589"/>
            <a:ext cx="1296033" cy="666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6" name="TextBox 1"/>
          <p:cNvSpPr txBox="1"/>
          <p:nvPr/>
        </p:nvSpPr>
        <p:spPr>
          <a:xfrm>
            <a:off x="6158575" y="4124526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7025350" y="4546801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6585613" y="4538864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1691640" y="1058780"/>
            <a:ext cx="8831980" cy="3117616"/>
          </a:xfrm>
          <a:prstGeom prst="wedgeRoundRectCallout">
            <a:avLst>
              <a:gd name="adj1" fmla="val 37918"/>
              <a:gd name="adj2" fmla="val 76184"/>
              <a:gd name="adj3" fmla="val 16667"/>
            </a:avLst>
          </a:prstGeom>
          <a:solidFill>
            <a:srgbClr val="FDE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在实际生活中，足球只能按整个买，得数必须保留整数。根据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四舍五入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法求出的商的近似值是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45×7=315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元，超过了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元，买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个足球的钱不够。所以要用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去尾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法求商的近似值。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组合 15"/>
          <p:cNvGrpSpPr/>
          <p:nvPr/>
        </p:nvGrpSpPr>
        <p:grpSpPr>
          <a:xfrm>
            <a:off x="833438" y="1449388"/>
            <a:ext cx="4676775" cy="574675"/>
            <a:chOff x="1571588" y="5211781"/>
            <a:chExt cx="4677819" cy="575064"/>
          </a:xfrm>
        </p:grpSpPr>
        <p:sp>
          <p:nvSpPr>
            <p:cNvPr id="9223" name="TextBox 1"/>
            <p:cNvSpPr txBox="1"/>
            <p:nvPr/>
          </p:nvSpPr>
          <p:spPr>
            <a:xfrm>
              <a:off x="1571588" y="5211781"/>
              <a:ext cx="2357459" cy="5223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300÷45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≈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3324537" y="5785257"/>
              <a:ext cx="1214463" cy="158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9225" name="TextBox 1"/>
            <p:cNvSpPr txBox="1"/>
            <p:nvPr/>
          </p:nvSpPr>
          <p:spPr>
            <a:xfrm>
              <a:off x="4391964" y="5214951"/>
              <a:ext cx="1857443" cy="5219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 ）</a:t>
              </a:r>
            </a:p>
          </p:txBody>
        </p:sp>
      </p:grpSp>
      <p:grpSp>
        <p:nvGrpSpPr>
          <p:cNvPr id="9226" name="组合 67"/>
          <p:cNvGrpSpPr/>
          <p:nvPr/>
        </p:nvGrpSpPr>
        <p:grpSpPr>
          <a:xfrm>
            <a:off x="1109663" y="2540000"/>
            <a:ext cx="2857500" cy="785813"/>
            <a:chOff x="1643042" y="3429000"/>
            <a:chExt cx="2857520" cy="785812"/>
          </a:xfrm>
        </p:grpSpPr>
        <p:sp>
          <p:nvSpPr>
            <p:cNvPr id="60" name="弧形 59"/>
            <p:cNvSpPr/>
            <p:nvPr/>
          </p:nvSpPr>
          <p:spPr bwMode="auto">
            <a:xfrm>
              <a:off x="1928794" y="3429000"/>
              <a:ext cx="785817" cy="785812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228" name="TextBox 1"/>
            <p:cNvSpPr txBox="1"/>
            <p:nvPr/>
          </p:nvSpPr>
          <p:spPr>
            <a:xfrm>
              <a:off x="2795551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9229" name="TextBox 1"/>
            <p:cNvSpPr txBox="1"/>
            <p:nvPr/>
          </p:nvSpPr>
          <p:spPr>
            <a:xfrm>
              <a:off x="3224170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9230" name="TextBox 1"/>
            <p:cNvSpPr txBox="1"/>
            <p:nvPr/>
          </p:nvSpPr>
          <p:spPr>
            <a:xfrm>
              <a:off x="2071663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cxnSp>
          <p:nvCxnSpPr>
            <p:cNvPr id="64" name="直接连接符 63"/>
            <p:cNvCxnSpPr/>
            <p:nvPr/>
          </p:nvCxnSpPr>
          <p:spPr bwMode="auto">
            <a:xfrm>
              <a:off x="2643174" y="3570287"/>
              <a:ext cx="1857388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232" name="TextBox 1"/>
            <p:cNvSpPr txBox="1"/>
            <p:nvPr/>
          </p:nvSpPr>
          <p:spPr>
            <a:xfrm>
              <a:off x="1643042" y="3559960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9233" name="TextBox 1"/>
          <p:cNvSpPr txBox="1"/>
          <p:nvPr/>
        </p:nvSpPr>
        <p:spPr>
          <a:xfrm>
            <a:off x="3119438" y="2671763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234" name="TextBox 1"/>
          <p:cNvSpPr txBox="1"/>
          <p:nvPr/>
        </p:nvSpPr>
        <p:spPr>
          <a:xfrm>
            <a:off x="3119438" y="2108200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9236" name="TextBox 1"/>
          <p:cNvSpPr txBox="1"/>
          <p:nvPr/>
        </p:nvSpPr>
        <p:spPr>
          <a:xfrm>
            <a:off x="3119438" y="3105150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237" name="TextBox 1"/>
          <p:cNvSpPr txBox="1"/>
          <p:nvPr/>
        </p:nvSpPr>
        <p:spPr>
          <a:xfrm>
            <a:off x="2679700" y="3097213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cxnSp>
        <p:nvCxnSpPr>
          <p:cNvPr id="73" name="直接连接符 72"/>
          <p:cNvCxnSpPr/>
          <p:nvPr/>
        </p:nvCxnSpPr>
        <p:spPr bwMode="auto">
          <a:xfrm>
            <a:off x="2109788" y="3594100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239" name="TextBox 1"/>
          <p:cNvSpPr txBox="1"/>
          <p:nvPr/>
        </p:nvSpPr>
        <p:spPr>
          <a:xfrm>
            <a:off x="2252663" y="3108325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240" name="TextBox 1"/>
          <p:cNvSpPr txBox="1"/>
          <p:nvPr/>
        </p:nvSpPr>
        <p:spPr>
          <a:xfrm>
            <a:off x="3119438" y="3608388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241" name="TextBox 1"/>
          <p:cNvSpPr txBox="1"/>
          <p:nvPr/>
        </p:nvSpPr>
        <p:spPr>
          <a:xfrm>
            <a:off x="2679700" y="3600450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9242" name="TextBox 1"/>
          <p:cNvSpPr txBox="1"/>
          <p:nvPr/>
        </p:nvSpPr>
        <p:spPr>
          <a:xfrm>
            <a:off x="3538538" y="3611563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243" name="TextBox 1"/>
          <p:cNvSpPr txBox="1"/>
          <p:nvPr/>
        </p:nvSpPr>
        <p:spPr>
          <a:xfrm>
            <a:off x="3333750" y="2111375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9244" name="TextBox 1"/>
          <p:cNvSpPr txBox="1"/>
          <p:nvPr/>
        </p:nvSpPr>
        <p:spPr>
          <a:xfrm>
            <a:off x="3538538" y="2111375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9245" name="TextBox 1"/>
          <p:cNvSpPr txBox="1"/>
          <p:nvPr/>
        </p:nvSpPr>
        <p:spPr>
          <a:xfrm>
            <a:off x="3548063" y="3973513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246" name="TextBox 1"/>
          <p:cNvSpPr txBox="1"/>
          <p:nvPr/>
        </p:nvSpPr>
        <p:spPr>
          <a:xfrm>
            <a:off x="3108325" y="3965575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2109788" y="4460875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248" name="TextBox 1"/>
          <p:cNvSpPr txBox="1"/>
          <p:nvPr/>
        </p:nvSpPr>
        <p:spPr>
          <a:xfrm>
            <a:off x="2681288" y="3976688"/>
            <a:ext cx="419100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249" name="TextBox 1"/>
          <p:cNvSpPr txBox="1"/>
          <p:nvPr/>
        </p:nvSpPr>
        <p:spPr>
          <a:xfrm>
            <a:off x="3548063" y="4397375"/>
            <a:ext cx="4191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9250" name="TextBox 1"/>
          <p:cNvSpPr txBox="1"/>
          <p:nvPr/>
        </p:nvSpPr>
        <p:spPr>
          <a:xfrm>
            <a:off x="3108325" y="4389438"/>
            <a:ext cx="4191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2379663" y="1443038"/>
            <a:ext cx="1500187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126" name="TextBox 1"/>
          <p:cNvSpPr txBox="1"/>
          <p:nvPr/>
        </p:nvSpPr>
        <p:spPr>
          <a:xfrm>
            <a:off x="3914458" y="1443038"/>
            <a:ext cx="10715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4467225" y="3346450"/>
            <a:ext cx="257175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45×7</a:t>
            </a:r>
            <a:r>
              <a:rPr lang="zh-CN" altLang="en-US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5878513" y="3349625"/>
            <a:ext cx="20716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315</a:t>
            </a:r>
            <a:r>
              <a:rPr lang="zh-CN" altLang="en-US" sz="2800" dirty="0">
                <a:solidFill>
                  <a:srgbClr val="FF376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（元）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4717256" y="4179587"/>
            <a:ext cx="2071688" cy="522288"/>
          </a:xfrm>
          <a:prstGeom prst="rect">
            <a:avLst/>
          </a:prstGeom>
          <a:solidFill>
            <a:srgbClr val="FDEDE4"/>
          </a:solidFill>
          <a:ln w="9525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买</a:t>
            </a:r>
            <a:r>
              <a:rPr kumimoji="0" lang="en-US" altLang="zh-CN" sz="2800" kern="120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kumimoji="0" lang="zh-CN" altLang="en-US" sz="2800" kern="120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个不够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283995" y="5558330"/>
            <a:ext cx="76438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元最多可以买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个足球。</a:t>
            </a:r>
          </a:p>
        </p:txBody>
      </p:sp>
      <p:sp>
        <p:nvSpPr>
          <p:cNvPr id="40" name="圆角矩形标注 4"/>
          <p:cNvSpPr/>
          <p:nvPr/>
        </p:nvSpPr>
        <p:spPr>
          <a:xfrm>
            <a:off x="7907504" y="582864"/>
            <a:ext cx="3927474" cy="4066129"/>
          </a:xfrm>
          <a:prstGeom prst="wedgeRoundRectCallout">
            <a:avLst>
              <a:gd name="adj1" fmla="val -4970"/>
              <a:gd name="adj2" fmla="val 56457"/>
              <a:gd name="adj3" fmla="val 16667"/>
            </a:avLst>
          </a:prstGeom>
          <a:solidFill>
            <a:srgbClr val="FDE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去尾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法求商的近似值，根据实际情况，把一个数某一位后面的数字（即使这个数字大于或等于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）全部舍去。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43" grpId="0"/>
      <p:bldP spid="44" grpId="0"/>
      <p:bldP spid="45" grpId="0" bldLvl="0" animBg="1"/>
      <p:bldP spid="3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/>
          <p:nvPr/>
        </p:nvSpPr>
        <p:spPr>
          <a:xfrm>
            <a:off x="788089" y="743385"/>
            <a:ext cx="10329089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⑴每个油壶可以装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千克油，装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千克油需要多少个油壶？</a:t>
            </a:r>
          </a:p>
        </p:txBody>
      </p:sp>
      <p:grpSp>
        <p:nvGrpSpPr>
          <p:cNvPr id="12290" name="组合 15"/>
          <p:cNvGrpSpPr/>
          <p:nvPr/>
        </p:nvGrpSpPr>
        <p:grpSpPr>
          <a:xfrm>
            <a:off x="2064670" y="1701166"/>
            <a:ext cx="4181475" cy="525144"/>
            <a:chOff x="2143100" y="5211782"/>
            <a:chExt cx="4181874" cy="524480"/>
          </a:xfrm>
        </p:grpSpPr>
        <p:sp>
          <p:nvSpPr>
            <p:cNvPr id="12291" name="TextBox 1"/>
            <p:cNvSpPr txBox="1"/>
            <p:nvPr/>
          </p:nvSpPr>
          <p:spPr>
            <a:xfrm>
              <a:off x="2143100" y="5211782"/>
              <a:ext cx="2000291" cy="521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40÷3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≈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3400105" y="5634122"/>
              <a:ext cx="1214463" cy="1589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2293" name="TextBox 1"/>
            <p:cNvSpPr txBox="1"/>
            <p:nvPr/>
          </p:nvSpPr>
          <p:spPr>
            <a:xfrm>
              <a:off x="4467531" y="5214952"/>
              <a:ext cx="1857443" cy="521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 ）</a:t>
              </a:r>
            </a:p>
          </p:txBody>
        </p:sp>
      </p:grpSp>
      <p:sp>
        <p:nvSpPr>
          <p:cNvPr id="125" name="TextBox 1"/>
          <p:cNvSpPr txBox="1"/>
          <p:nvPr/>
        </p:nvSpPr>
        <p:spPr>
          <a:xfrm>
            <a:off x="3028282" y="1694816"/>
            <a:ext cx="15001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</a:p>
        </p:txBody>
      </p:sp>
      <p:sp>
        <p:nvSpPr>
          <p:cNvPr id="126" name="TextBox 1"/>
          <p:cNvSpPr txBox="1"/>
          <p:nvPr/>
        </p:nvSpPr>
        <p:spPr>
          <a:xfrm>
            <a:off x="4627530" y="1704341"/>
            <a:ext cx="10715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207862" y="2271396"/>
            <a:ext cx="2143125" cy="3110865"/>
            <a:chOff x="3578" y="4378"/>
            <a:chExt cx="3375" cy="4899"/>
          </a:xfrm>
        </p:grpSpPr>
        <p:grpSp>
          <p:nvGrpSpPr>
            <p:cNvPr id="12296" name="组合 101"/>
            <p:cNvGrpSpPr/>
            <p:nvPr/>
          </p:nvGrpSpPr>
          <p:grpSpPr>
            <a:xfrm>
              <a:off x="3578" y="4820"/>
              <a:ext cx="3262" cy="1238"/>
              <a:chOff x="3143254" y="3208302"/>
              <a:chExt cx="2071688" cy="785812"/>
            </a:xfrm>
          </p:grpSpPr>
          <p:sp>
            <p:nvSpPr>
              <p:cNvPr id="94" name="弧形 93"/>
              <p:cNvSpPr/>
              <p:nvPr/>
            </p:nvSpPr>
            <p:spPr bwMode="auto">
              <a:xfrm>
                <a:off x="3143254" y="3208302"/>
                <a:ext cx="785812" cy="785812"/>
              </a:xfrm>
              <a:prstGeom prst="arc">
                <a:avLst>
                  <a:gd name="adj1" fmla="val 18945750"/>
                  <a:gd name="adj2" fmla="val 2838931"/>
                </a:avLst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2298" name="TextBox 1"/>
              <p:cNvSpPr txBox="1"/>
              <p:nvPr/>
            </p:nvSpPr>
            <p:spPr>
              <a:xfrm>
                <a:off x="4010013" y="3339267"/>
                <a:ext cx="419096" cy="5219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12299" name="TextBox 1"/>
              <p:cNvSpPr txBox="1"/>
              <p:nvPr/>
            </p:nvSpPr>
            <p:spPr>
              <a:xfrm>
                <a:off x="4438632" y="3339267"/>
                <a:ext cx="419096" cy="5219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</a:p>
            </p:txBody>
          </p:sp>
          <p:sp>
            <p:nvSpPr>
              <p:cNvPr id="12300" name="TextBox 1"/>
              <p:cNvSpPr txBox="1"/>
              <p:nvPr/>
            </p:nvSpPr>
            <p:spPr>
              <a:xfrm>
                <a:off x="3286125" y="3339267"/>
                <a:ext cx="419096" cy="5219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cxnSp>
            <p:nvCxnSpPr>
              <p:cNvPr id="99" name="直接连接符 98"/>
              <p:cNvCxnSpPr/>
              <p:nvPr/>
            </p:nvCxnSpPr>
            <p:spPr bwMode="auto">
              <a:xfrm>
                <a:off x="3857629" y="3349590"/>
                <a:ext cx="1357313" cy="7937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cxnSp>
          <p:nvCxnSpPr>
            <p:cNvPr id="103" name="直接连接符 102"/>
            <p:cNvCxnSpPr/>
            <p:nvPr/>
          </p:nvCxnSpPr>
          <p:spPr bwMode="auto">
            <a:xfrm>
              <a:off x="4815" y="6363"/>
              <a:ext cx="2025" cy="1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303" name="TextBox 1"/>
            <p:cNvSpPr txBox="1"/>
            <p:nvPr/>
          </p:nvSpPr>
          <p:spPr>
            <a:xfrm>
              <a:off x="4943" y="4378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2304" name="TextBox 1"/>
            <p:cNvSpPr txBox="1"/>
            <p:nvPr/>
          </p:nvSpPr>
          <p:spPr>
            <a:xfrm>
              <a:off x="4928" y="5708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2305" name="TextBox 1"/>
            <p:cNvSpPr txBox="1"/>
            <p:nvPr/>
          </p:nvSpPr>
          <p:spPr>
            <a:xfrm>
              <a:off x="4928" y="6258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2306" name="TextBox 1"/>
            <p:cNvSpPr txBox="1"/>
            <p:nvPr/>
          </p:nvSpPr>
          <p:spPr>
            <a:xfrm>
              <a:off x="5618" y="6263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2307" name="TextBox 1"/>
            <p:cNvSpPr txBox="1"/>
            <p:nvPr/>
          </p:nvSpPr>
          <p:spPr>
            <a:xfrm>
              <a:off x="5618" y="4383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110" name="直接连接符 109"/>
            <p:cNvCxnSpPr/>
            <p:nvPr/>
          </p:nvCxnSpPr>
          <p:spPr bwMode="auto">
            <a:xfrm>
              <a:off x="4815" y="7353"/>
              <a:ext cx="2025" cy="1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309" name="TextBox 1"/>
            <p:cNvSpPr txBox="1"/>
            <p:nvPr/>
          </p:nvSpPr>
          <p:spPr>
            <a:xfrm>
              <a:off x="5618" y="6788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</a:p>
          </p:txBody>
        </p:sp>
        <p:sp>
          <p:nvSpPr>
            <p:cNvPr id="12310" name="TextBox 1"/>
            <p:cNvSpPr txBox="1"/>
            <p:nvPr/>
          </p:nvSpPr>
          <p:spPr>
            <a:xfrm>
              <a:off x="5618" y="7243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2311" name="TextBox 1"/>
            <p:cNvSpPr txBox="1"/>
            <p:nvPr/>
          </p:nvSpPr>
          <p:spPr>
            <a:xfrm>
              <a:off x="6293" y="7243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2312" name="TextBox 1"/>
            <p:cNvSpPr txBox="1"/>
            <p:nvPr/>
          </p:nvSpPr>
          <p:spPr>
            <a:xfrm>
              <a:off x="5940" y="4383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2313" name="TextBox 1"/>
            <p:cNvSpPr txBox="1"/>
            <p:nvPr/>
          </p:nvSpPr>
          <p:spPr>
            <a:xfrm>
              <a:off x="6293" y="4383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116" name="直接连接符 115"/>
            <p:cNvCxnSpPr/>
            <p:nvPr/>
          </p:nvCxnSpPr>
          <p:spPr bwMode="auto">
            <a:xfrm>
              <a:off x="4815" y="8455"/>
              <a:ext cx="2025" cy="1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315" name="TextBox 1"/>
            <p:cNvSpPr txBox="1"/>
            <p:nvPr/>
          </p:nvSpPr>
          <p:spPr>
            <a:xfrm>
              <a:off x="6293" y="7798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</a:p>
          </p:txBody>
        </p:sp>
        <p:sp>
          <p:nvSpPr>
            <p:cNvPr id="12316" name="TextBox 1"/>
            <p:cNvSpPr txBox="1"/>
            <p:nvPr/>
          </p:nvSpPr>
          <p:spPr>
            <a:xfrm>
              <a:off x="6277" y="8455"/>
              <a:ext cx="6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38" name="TextBox 1"/>
          <p:cNvSpPr txBox="1"/>
          <p:nvPr/>
        </p:nvSpPr>
        <p:spPr>
          <a:xfrm>
            <a:off x="1097565" y="5782432"/>
            <a:ext cx="68618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答：装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千克油需要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个油壶。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484796" y="1646234"/>
            <a:ext cx="4968240" cy="3247572"/>
          </a:xfrm>
          <a:prstGeom prst="wedgeRoundRectCallout">
            <a:avLst>
              <a:gd name="adj1" fmla="val -741"/>
              <a:gd name="adj2" fmla="val 65935"/>
              <a:gd name="adj3" fmla="val 16667"/>
            </a:avLst>
          </a:prstGeom>
          <a:solidFill>
            <a:srgbClr val="FDE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40÷3=13(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个）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（千克），也就是说装满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个油壶后，还剩下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千克油，根据生活经验，这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千克油还需要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个油壶来装，用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法求商的近似值，所以至少需要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个油壶。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5" grpId="0"/>
      <p:bldP spid="126" grpId="0"/>
      <p:bldP spid="38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/>
          <p:nvPr/>
        </p:nvSpPr>
        <p:spPr>
          <a:xfrm>
            <a:off x="789472" y="782063"/>
            <a:ext cx="10232056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⑵每套衣服用布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米布可以做多少套这样的衣服？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1706563" y="1785938"/>
            <a:ext cx="4689475" cy="594518"/>
            <a:chOff x="2239328" y="5214952"/>
            <a:chExt cx="4690182" cy="593279"/>
          </a:xfrm>
        </p:grpSpPr>
        <p:sp>
          <p:nvSpPr>
            <p:cNvPr id="13315" name="TextBox 1"/>
            <p:cNvSpPr txBox="1"/>
            <p:nvPr/>
          </p:nvSpPr>
          <p:spPr>
            <a:xfrm>
              <a:off x="2239328" y="5287349"/>
              <a:ext cx="2357459" cy="52088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30÷2.2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≈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3929089" y="5785256"/>
              <a:ext cx="1214455" cy="1589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3317" name="TextBox 1"/>
            <p:cNvSpPr txBox="1"/>
            <p:nvPr/>
          </p:nvSpPr>
          <p:spPr>
            <a:xfrm>
              <a:off x="5072067" y="5214952"/>
              <a:ext cx="1857443" cy="52088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      ）</a:t>
              </a:r>
            </a:p>
          </p:txBody>
        </p:sp>
      </p:grpSp>
      <p:grpSp>
        <p:nvGrpSpPr>
          <p:cNvPr id="4" name="组合 49"/>
          <p:cNvGrpSpPr/>
          <p:nvPr/>
        </p:nvGrpSpPr>
        <p:grpSpPr>
          <a:xfrm>
            <a:off x="1895475" y="2773363"/>
            <a:ext cx="2857500" cy="785812"/>
            <a:chOff x="1643042" y="3429000"/>
            <a:chExt cx="2857520" cy="785812"/>
          </a:xfrm>
        </p:grpSpPr>
        <p:sp>
          <p:nvSpPr>
            <p:cNvPr id="51" name="弧形 50"/>
            <p:cNvSpPr/>
            <p:nvPr/>
          </p:nvSpPr>
          <p:spPr bwMode="auto">
            <a:xfrm>
              <a:off x="1928794" y="3429000"/>
              <a:ext cx="785819" cy="785812"/>
            </a:xfrm>
            <a:prstGeom prst="arc">
              <a:avLst>
                <a:gd name="adj1" fmla="val 18945750"/>
                <a:gd name="adj2" fmla="val 2838931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320" name="TextBox 1"/>
            <p:cNvSpPr txBox="1"/>
            <p:nvPr/>
          </p:nvSpPr>
          <p:spPr>
            <a:xfrm>
              <a:off x="2795551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3321" name="TextBox 1"/>
            <p:cNvSpPr txBox="1"/>
            <p:nvPr/>
          </p:nvSpPr>
          <p:spPr>
            <a:xfrm>
              <a:off x="3224170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3322" name="TextBox 1"/>
            <p:cNvSpPr txBox="1"/>
            <p:nvPr/>
          </p:nvSpPr>
          <p:spPr>
            <a:xfrm>
              <a:off x="2071663" y="3559965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cxnSp>
          <p:nvCxnSpPr>
            <p:cNvPr id="55" name="直接连接符 54"/>
            <p:cNvCxnSpPr/>
            <p:nvPr/>
          </p:nvCxnSpPr>
          <p:spPr bwMode="auto">
            <a:xfrm>
              <a:off x="2643174" y="3570288"/>
              <a:ext cx="1857388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324" name="TextBox 1"/>
            <p:cNvSpPr txBox="1"/>
            <p:nvPr/>
          </p:nvSpPr>
          <p:spPr>
            <a:xfrm>
              <a:off x="1643042" y="3559960"/>
              <a:ext cx="419096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57" name="TextBox 1"/>
          <p:cNvSpPr txBox="1"/>
          <p:nvPr/>
        </p:nvSpPr>
        <p:spPr>
          <a:xfrm>
            <a:off x="2109788" y="29162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cxnSp>
        <p:nvCxnSpPr>
          <p:cNvPr id="58" name="直接连接符 57"/>
          <p:cNvCxnSpPr/>
          <p:nvPr/>
        </p:nvCxnSpPr>
        <p:spPr bwMode="auto">
          <a:xfrm rot="16200000" flipH="1">
            <a:off x="2217738" y="3230563"/>
            <a:ext cx="203200" cy="13335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1" name="TextBox 1"/>
          <p:cNvSpPr txBox="1"/>
          <p:nvPr/>
        </p:nvSpPr>
        <p:spPr>
          <a:xfrm>
            <a:off x="3905250" y="28956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3467100" y="24225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63" name="TextBox 1"/>
          <p:cNvSpPr txBox="1"/>
          <p:nvPr/>
        </p:nvSpPr>
        <p:spPr>
          <a:xfrm>
            <a:off x="3476625" y="33416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4" name="TextBox 1"/>
          <p:cNvSpPr txBox="1"/>
          <p:nvPr/>
        </p:nvSpPr>
        <p:spPr>
          <a:xfrm>
            <a:off x="3036888" y="33337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2895600" y="3754438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7" name="TextBox 1"/>
          <p:cNvSpPr txBox="1"/>
          <p:nvPr/>
        </p:nvSpPr>
        <p:spPr>
          <a:xfrm>
            <a:off x="3905250" y="369411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68" name="TextBox 1"/>
          <p:cNvSpPr txBox="1"/>
          <p:nvPr/>
        </p:nvSpPr>
        <p:spPr>
          <a:xfrm>
            <a:off x="3465513" y="368617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70" name="TextBox 1"/>
          <p:cNvSpPr txBox="1"/>
          <p:nvPr/>
        </p:nvSpPr>
        <p:spPr>
          <a:xfrm>
            <a:off x="3905250" y="24225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1" name="TextBox 1"/>
          <p:cNvSpPr txBox="1"/>
          <p:nvPr/>
        </p:nvSpPr>
        <p:spPr>
          <a:xfrm>
            <a:off x="3906838" y="39893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72" name="TextBox 1"/>
          <p:cNvSpPr txBox="1"/>
          <p:nvPr/>
        </p:nvSpPr>
        <p:spPr>
          <a:xfrm>
            <a:off x="3467100" y="40005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cxnSp>
        <p:nvCxnSpPr>
          <p:cNvPr id="73" name="直接连接符 72"/>
          <p:cNvCxnSpPr/>
          <p:nvPr/>
        </p:nvCxnSpPr>
        <p:spPr bwMode="auto">
          <a:xfrm>
            <a:off x="2895600" y="4383088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4" name="TextBox 1"/>
          <p:cNvSpPr txBox="1"/>
          <p:nvPr/>
        </p:nvSpPr>
        <p:spPr>
          <a:xfrm>
            <a:off x="3905250" y="431958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"/>
          <p:cNvSpPr txBox="1"/>
          <p:nvPr/>
        </p:nvSpPr>
        <p:spPr>
          <a:xfrm>
            <a:off x="3467100" y="43227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7" name="TextBox 1"/>
          <p:cNvSpPr txBox="1"/>
          <p:nvPr/>
        </p:nvSpPr>
        <p:spPr>
          <a:xfrm>
            <a:off x="4057650" y="24257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78" name="TextBox 1"/>
          <p:cNvSpPr txBox="1"/>
          <p:nvPr/>
        </p:nvSpPr>
        <p:spPr>
          <a:xfrm>
            <a:off x="4333875" y="4322763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79" name="TextBox 1"/>
          <p:cNvSpPr txBox="1"/>
          <p:nvPr/>
        </p:nvSpPr>
        <p:spPr>
          <a:xfrm>
            <a:off x="4333875" y="24257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1"/>
          <p:cNvSpPr txBox="1"/>
          <p:nvPr/>
        </p:nvSpPr>
        <p:spPr>
          <a:xfrm>
            <a:off x="4333875" y="4618038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1" name="TextBox 1"/>
          <p:cNvSpPr txBox="1"/>
          <p:nvPr/>
        </p:nvSpPr>
        <p:spPr>
          <a:xfrm>
            <a:off x="3894138" y="46101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cxnSp>
        <p:nvCxnSpPr>
          <p:cNvPr id="82" name="直接连接符 81"/>
          <p:cNvCxnSpPr/>
          <p:nvPr/>
        </p:nvCxnSpPr>
        <p:spPr bwMode="auto">
          <a:xfrm>
            <a:off x="2895600" y="5013325"/>
            <a:ext cx="1857375" cy="142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3" name="TextBox 1"/>
          <p:cNvSpPr txBox="1"/>
          <p:nvPr/>
        </p:nvSpPr>
        <p:spPr>
          <a:xfrm>
            <a:off x="3467100" y="460375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4" name="TextBox 1"/>
          <p:cNvSpPr txBox="1"/>
          <p:nvPr/>
        </p:nvSpPr>
        <p:spPr>
          <a:xfrm>
            <a:off x="4333875" y="496570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85" name="TextBox 1"/>
          <p:cNvSpPr txBox="1"/>
          <p:nvPr/>
        </p:nvSpPr>
        <p:spPr>
          <a:xfrm>
            <a:off x="3895725" y="4949825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"/>
          <p:cNvSpPr txBox="1"/>
          <p:nvPr/>
        </p:nvSpPr>
        <p:spPr>
          <a:xfrm>
            <a:off x="3253105" y="1834833"/>
            <a:ext cx="15001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</a:p>
        </p:txBody>
      </p:sp>
      <p:sp>
        <p:nvSpPr>
          <p:cNvPr id="87" name="TextBox 1"/>
          <p:cNvSpPr txBox="1"/>
          <p:nvPr/>
        </p:nvSpPr>
        <p:spPr>
          <a:xfrm>
            <a:off x="4833938" y="1785938"/>
            <a:ext cx="10715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</a:t>
            </a:r>
          </a:p>
        </p:txBody>
      </p:sp>
      <p:sp>
        <p:nvSpPr>
          <p:cNvPr id="88" name="TextBox 1"/>
          <p:cNvSpPr txBox="1"/>
          <p:nvPr/>
        </p:nvSpPr>
        <p:spPr>
          <a:xfrm>
            <a:off x="1353108" y="5728652"/>
            <a:ext cx="6514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米布可以做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套这样的衣服。</a:t>
            </a:r>
          </a:p>
        </p:txBody>
      </p:sp>
      <p:sp>
        <p:nvSpPr>
          <p:cNvPr id="45" name="圆角矩形标注 4"/>
          <p:cNvSpPr/>
          <p:nvPr/>
        </p:nvSpPr>
        <p:spPr>
          <a:xfrm>
            <a:off x="6476683" y="1809909"/>
            <a:ext cx="4968240" cy="2858929"/>
          </a:xfrm>
          <a:prstGeom prst="wedgeRoundRectCallout">
            <a:avLst>
              <a:gd name="adj1" fmla="val -741"/>
              <a:gd name="adj2" fmla="val 65935"/>
              <a:gd name="adj3" fmla="val 16667"/>
            </a:avLst>
          </a:prstGeom>
          <a:solidFill>
            <a:srgbClr val="FDE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四舍五入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法取商的近似值是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，但由于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套衣服用布的米数已经超过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去尾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法求商的近似值，所以可以做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套这样的衣服。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57" grpId="0"/>
      <p:bldP spid="61" grpId="0"/>
      <p:bldP spid="62" grpId="0"/>
      <p:bldP spid="63" grpId="0"/>
      <p:bldP spid="64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宽屏</PresentationFormat>
  <Paragraphs>307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华文楷体</vt:lpstr>
      <vt:lpstr>Calibri</vt:lpstr>
      <vt:lpstr>黑体</vt:lpstr>
      <vt:lpstr>楷体</vt:lpstr>
      <vt:lpstr>微软雅黑</vt:lpstr>
      <vt:lpstr>宋体</vt:lpstr>
      <vt:lpstr>Arial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2023-01-17T01:42:25Z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3F9C6AD07F8141DFB58B963376475D6F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