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311441D1-042B-4504-84AC-56976F8D1AA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A69797E-4B00-48C3-8061-3C429E1F7458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1024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11163" y="754063"/>
            <a:ext cx="5853112" cy="3294062"/>
          </a:xfrm>
        </p:spPr>
      </p:sp>
      <p:sp>
        <p:nvSpPr>
          <p:cNvPr id="10243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zh-CN" dirty="0"/>
          </a:p>
        </p:txBody>
      </p:sp>
      <p:sp>
        <p:nvSpPr>
          <p:cNvPr id="10244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D549E127-3A37-4FAD-9151-FA652B3E6E17}" type="slidenum">
              <a:rPr lang="en-US" altLang="zh-CN" sz="1200"/>
              <a:t>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441D1-042B-4504-84AC-56976F8D1AAF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D3F21A3-34EC-4750-ACB9-E8A66DCD4D13}" type="slidenum">
              <a:rPr lang="en-US" altLang="zh-CN"/>
              <a:t>8</a:t>
            </a:fld>
            <a:endParaRPr lang="en-US" altLang="zh-CN"/>
          </a:p>
        </p:txBody>
      </p:sp>
      <p:sp>
        <p:nvSpPr>
          <p:cNvPr id="1638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411163" y="754063"/>
            <a:ext cx="5853112" cy="3294062"/>
          </a:xfrm>
        </p:spPr>
      </p:sp>
      <p:sp>
        <p:nvSpPr>
          <p:cNvPr id="16387" name="备注占位符 2"/>
          <p:cNvSpPr>
            <a:spLocks noGrp="1" noChangeArrowheads="1"/>
          </p:cNvSpPr>
          <p:nvPr>
            <p:ph type="body" idx="4294967295"/>
          </p:nvPr>
        </p:nvSpPr>
        <p:spPr>
          <a:xfrm>
            <a:off x="538163" y="4387850"/>
            <a:ext cx="5780087" cy="3952875"/>
          </a:xfrm>
        </p:spPr>
        <p:txBody>
          <a:bodyPr/>
          <a:lstStyle/>
          <a:p>
            <a:endParaRPr lang="zh-CN" altLang="zh-CN"/>
          </a:p>
        </p:txBody>
      </p:sp>
      <p:sp>
        <p:nvSpPr>
          <p:cNvPr id="16388" name="灯片编号占位符 3"/>
          <p:cNvSpPr txBox="1">
            <a:spLocks noGrp="1" noChangeArrowheads="1"/>
          </p:cNvSpPr>
          <p:nvPr/>
        </p:nvSpPr>
        <p:spPr bwMode="auto">
          <a:xfrm>
            <a:off x="3883025" y="8686800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322616E9-5A7B-4553-8F15-7CC275C43F80}" type="slidenum">
              <a:rPr lang="en-US" altLang="zh-CN" sz="1200"/>
              <a:t>8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46CA1E-7FD3-44CE-9CE5-B013977A7A2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14AAD-79E5-4872-A009-A50113126D8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3F428-75BF-4465-8331-6390F2AAEE0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6FC2F-1927-4A3A-9C74-4F1266C5B22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914A8-C2B4-4E8D-B9D5-584930F7EDA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E2DA90-A172-43AD-9C1E-05BDEC46CE2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DCF68-26BC-4BB5-9C5B-3913F605FDB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6F98D-F8A6-458A-AC0C-42821B642C0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DBBD4-4090-4AA9-8F78-095F437062A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849218-234D-47A4-877F-D07D5690B39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3CFC8-8071-4E26-AB1F-64D2DC52FFB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101FCE4F-024D-42F0-8A94-FA48DC682CA3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0" y="1"/>
            <a:ext cx="9144000" cy="1221581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3069024" y="1428750"/>
            <a:ext cx="300595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4400" dirty="0" smtClean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</a:t>
            </a:r>
            <a:r>
              <a:rPr lang="zh-CN" altLang="en-US" sz="4400" dirty="0">
                <a:solidFill>
                  <a:srgbClr val="CC006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形的位似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607454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7070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第四章  图形的相似</a:t>
            </a: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0" y="4822032"/>
            <a:ext cx="9144000" cy="321469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4130" name="文本框 1059"/>
          <p:cNvSpPr txBox="1">
            <a:spLocks noChangeArrowheads="1"/>
          </p:cNvSpPr>
          <p:nvPr/>
        </p:nvSpPr>
        <p:spPr bwMode="auto">
          <a:xfrm>
            <a:off x="3894510" y="2505029"/>
            <a:ext cx="12987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第</a:t>
            </a:r>
            <a:r>
              <a:rPr lang="en-US" altLang="zh-CN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lang="zh-CN" altLang="en-US" sz="2400" dirty="0">
                <a:latin typeface="华文中宋" panose="02010600040101010101" pitchFamily="2" charset="-122"/>
                <a:ea typeface="华文中宋" panose="02010600040101010101" pitchFamily="2" charset="-122"/>
              </a:rPr>
              <a:t>课</a:t>
            </a:r>
            <a:r>
              <a:rPr lang="zh-CN" altLang="en-US" sz="2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时</a:t>
            </a:r>
            <a:endParaRPr lang="zh-CN" altLang="en-US" sz="2400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33" name="AutoShape 7"/>
          <p:cNvSpPr>
            <a:spLocks noChangeArrowheads="1"/>
          </p:cNvSpPr>
          <p:nvPr/>
        </p:nvSpPr>
        <p:spPr bwMode="auto">
          <a:xfrm>
            <a:off x="0" y="4822032"/>
            <a:ext cx="9144000" cy="321469"/>
          </a:xfrm>
          <a:prstGeom prst="flowChart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808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34" name="AutoShape 7"/>
          <p:cNvSpPr>
            <a:spLocks noChangeArrowheads="1"/>
          </p:cNvSpPr>
          <p:nvPr/>
        </p:nvSpPr>
        <p:spPr bwMode="auto">
          <a:xfrm>
            <a:off x="0" y="4822032"/>
            <a:ext cx="9144000" cy="321469"/>
          </a:xfrm>
          <a:prstGeom prst="flowChartProcess">
            <a:avLst/>
          </a:prstGeom>
          <a:solidFill>
            <a:srgbClr val="008080"/>
          </a:solidFill>
          <a:ln w="9525">
            <a:noFill/>
            <a:miter lim="800000"/>
          </a:ln>
        </p:spPr>
        <p:txBody>
          <a:bodyPr anchor="ctr"/>
          <a:lstStyle/>
          <a:p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5" name="MH_Text_1"/>
          <p:cNvSpPr>
            <a:spLocks noChangeArrowheads="1"/>
          </p:cNvSpPr>
          <p:nvPr/>
        </p:nvSpPr>
        <p:spPr bwMode="auto">
          <a:xfrm>
            <a:off x="723900" y="3149005"/>
            <a:ext cx="1665288" cy="791765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36" name="MH_SubTitle_1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22314" y="3352601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sz="1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导入新课</a:t>
            </a:r>
          </a:p>
        </p:txBody>
      </p:sp>
      <p:sp>
        <p:nvSpPr>
          <p:cNvPr id="37" name="MH_Other_1"/>
          <p:cNvSpPr>
            <a:spLocks noChangeArrowheads="1"/>
          </p:cNvSpPr>
          <p:nvPr/>
        </p:nvSpPr>
        <p:spPr bwMode="auto">
          <a:xfrm>
            <a:off x="2149476" y="3481188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38" name="MH_Text_2"/>
          <p:cNvSpPr>
            <a:spLocks noChangeArrowheads="1"/>
          </p:cNvSpPr>
          <p:nvPr/>
        </p:nvSpPr>
        <p:spPr bwMode="auto">
          <a:xfrm>
            <a:off x="2711450" y="3147814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39" name="MH_SubTitle_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711450" y="3352601"/>
            <a:ext cx="1665288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sz="1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讲授新课</a:t>
            </a:r>
          </a:p>
        </p:txBody>
      </p:sp>
      <p:sp>
        <p:nvSpPr>
          <p:cNvPr id="40" name="MH_Other_2"/>
          <p:cNvSpPr>
            <a:spLocks noChangeArrowheads="1"/>
          </p:cNvSpPr>
          <p:nvPr/>
        </p:nvSpPr>
        <p:spPr bwMode="auto">
          <a:xfrm>
            <a:off x="2746376" y="3478807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1" name="MH_Other_3"/>
          <p:cNvSpPr>
            <a:spLocks noChangeArrowheads="1"/>
          </p:cNvSpPr>
          <p:nvPr/>
        </p:nvSpPr>
        <p:spPr bwMode="auto">
          <a:xfrm>
            <a:off x="4179889" y="3481188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2" name="MH_Text_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719639" y="3147814"/>
            <a:ext cx="1666875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3" name="MH_SubTitle_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719639" y="3352601"/>
            <a:ext cx="1665287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sz="1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当堂练习</a:t>
            </a:r>
          </a:p>
        </p:txBody>
      </p:sp>
      <p:sp>
        <p:nvSpPr>
          <p:cNvPr id="44" name="MH_Other_4"/>
          <p:cNvSpPr>
            <a:spLocks noChangeArrowheads="1"/>
          </p:cNvSpPr>
          <p:nvPr/>
        </p:nvSpPr>
        <p:spPr bwMode="auto">
          <a:xfrm>
            <a:off x="4776788" y="3478807"/>
            <a:ext cx="169862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5" name="MH_Other_5"/>
          <p:cNvSpPr>
            <a:spLocks noChangeArrowheads="1"/>
          </p:cNvSpPr>
          <p:nvPr/>
        </p:nvSpPr>
        <p:spPr bwMode="auto">
          <a:xfrm>
            <a:off x="6178551" y="3481188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2E617E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46" name="MH_Text_4"/>
          <p:cNvSpPr>
            <a:spLocks noChangeArrowheads="1"/>
          </p:cNvSpPr>
          <p:nvPr/>
        </p:nvSpPr>
        <p:spPr bwMode="auto">
          <a:xfrm>
            <a:off x="6727825" y="3147814"/>
            <a:ext cx="1665288" cy="792956"/>
          </a:xfrm>
          <a:prstGeom prst="roundRect">
            <a:avLst>
              <a:gd name="adj" fmla="val 6991"/>
            </a:avLst>
          </a:prstGeom>
          <a:solidFill>
            <a:srgbClr val="CCFFFF"/>
          </a:solidFill>
          <a:ln>
            <a:noFill/>
          </a:ln>
          <a:effectLst>
            <a:outerShdw dist="25401" dir="2700000" algn="ctr" rotWithShape="0">
              <a:srgbClr val="000000">
                <a:alpha val="28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0170" tIns="720090" rIns="90170" bIns="46990" anchor="ctr"/>
          <a:lstStyle/>
          <a:p>
            <a:pPr algn="ctr">
              <a:lnSpc>
                <a:spcPct val="130000"/>
              </a:lnSpc>
            </a:pPr>
            <a:endParaRPr lang="zh-CN" altLang="en-US" sz="1600">
              <a:solidFill>
                <a:srgbClr val="4D4D4D"/>
              </a:solidFill>
              <a:ea typeface="微软雅黑" panose="020B0503020204020204" pitchFamily="34" charset="-122"/>
            </a:endParaRPr>
          </a:p>
        </p:txBody>
      </p:sp>
      <p:sp>
        <p:nvSpPr>
          <p:cNvPr id="47" name="MH_SubTitle_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727826" y="3352601"/>
            <a:ext cx="1668463" cy="404813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/>
            <a:r>
              <a:rPr lang="zh-CN" altLang="en-US" sz="18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48" name="MH_Other_6"/>
          <p:cNvSpPr>
            <a:spLocks noChangeArrowheads="1"/>
          </p:cNvSpPr>
          <p:nvPr/>
        </p:nvSpPr>
        <p:spPr bwMode="auto">
          <a:xfrm>
            <a:off x="6777039" y="3478807"/>
            <a:ext cx="168275" cy="1285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707C1A"/>
            </a:solidFill>
            <a:miter lim="800000"/>
          </a:ln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49" name="MH_Other_7"/>
          <p:cNvGrpSpPr/>
          <p:nvPr/>
        </p:nvGrpSpPr>
        <p:grpSpPr bwMode="auto">
          <a:xfrm>
            <a:off x="2085975" y="3445470"/>
            <a:ext cx="890588" cy="200025"/>
            <a:chOff x="0" y="0"/>
            <a:chExt cx="561" cy="169"/>
          </a:xfrm>
        </p:grpSpPr>
        <p:pic>
          <p:nvPicPr>
            <p:cNvPr id="50" name="MH_Other_7"/>
            <p:cNvPicPr>
              <a:picLocks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561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" name="Text Box 24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52" name="MH_Other_8"/>
          <p:cNvSpPr>
            <a:spLocks noChangeArrowheads="1"/>
          </p:cNvSpPr>
          <p:nvPr/>
        </p:nvSpPr>
        <p:spPr bwMode="auto">
          <a:xfrm>
            <a:off x="2184401" y="3512145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53" name="MH_Other_9"/>
          <p:cNvGrpSpPr/>
          <p:nvPr/>
        </p:nvGrpSpPr>
        <p:grpSpPr bwMode="auto">
          <a:xfrm>
            <a:off x="4116388" y="3445470"/>
            <a:ext cx="889000" cy="200025"/>
            <a:chOff x="0" y="0"/>
            <a:chExt cx="560" cy="169"/>
          </a:xfrm>
        </p:grpSpPr>
        <p:pic>
          <p:nvPicPr>
            <p:cNvPr id="54" name="MH_Other_9"/>
            <p:cNvPicPr>
              <a:picLocks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0" y="0"/>
              <a:ext cx="560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" name="Text Box 28"/>
            <p:cNvSpPr txBox="1">
              <a:spLocks noChangeArrowheads="1"/>
            </p:cNvSpPr>
            <p:nvPr/>
          </p:nvSpPr>
          <p:spPr bwMode="auto">
            <a:xfrm>
              <a:off x="70" y="65"/>
              <a:ext cx="422" cy="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56" name="MH_Other_10"/>
          <p:cNvSpPr>
            <a:spLocks noChangeArrowheads="1"/>
          </p:cNvSpPr>
          <p:nvPr/>
        </p:nvSpPr>
        <p:spPr bwMode="auto">
          <a:xfrm>
            <a:off x="4214814" y="3512145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pic>
        <p:nvPicPr>
          <p:cNvPr id="57" name="MH_Other_11"/>
          <p:cNvPicPr>
            <a:picLocks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15050" y="3445470"/>
            <a:ext cx="890588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Text Box 31"/>
          <p:cNvSpPr txBox="1">
            <a:spLocks noChangeArrowheads="1"/>
          </p:cNvSpPr>
          <p:nvPr/>
        </p:nvSpPr>
        <p:spPr bwMode="auto">
          <a:xfrm>
            <a:off x="6226176" y="3521670"/>
            <a:ext cx="669925" cy="46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59" name="MH_Other_12"/>
          <p:cNvSpPr>
            <a:spLocks noChangeArrowheads="1"/>
          </p:cNvSpPr>
          <p:nvPr/>
        </p:nvSpPr>
        <p:spPr bwMode="auto">
          <a:xfrm>
            <a:off x="6213476" y="3512145"/>
            <a:ext cx="695325" cy="66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1999"/>
                </a:srgbClr>
              </a:gs>
              <a:gs pos="28999">
                <a:srgbClr val="000000">
                  <a:alpha val="5189"/>
                </a:srgbClr>
              </a:gs>
              <a:gs pos="100000">
                <a:srgbClr val="000000">
                  <a:alpha val="12999"/>
                </a:srgb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>
            <a:outerShdw sx="102000" sy="102000" algn="ctr" rotWithShape="0">
              <a:srgbClr val="000000">
                <a:alpha val="39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-10682" y="4227934"/>
            <a:ext cx="9154682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文本框 41079"/>
          <p:cNvSpPr txBox="1">
            <a:spLocks noChangeArrowheads="1"/>
          </p:cNvSpPr>
          <p:nvPr/>
        </p:nvSpPr>
        <p:spPr bwMode="auto">
          <a:xfrm>
            <a:off x="228600" y="36195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已知边长为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的正方形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，以它的两条对角线的交点为位似中心，画一个边长为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且与它位似的正方形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8435" name="矩形 41080"/>
          <p:cNvSpPr>
            <a:spLocks noChangeArrowheads="1"/>
          </p:cNvSpPr>
          <p:nvPr/>
        </p:nvSpPr>
        <p:spPr bwMode="auto">
          <a:xfrm>
            <a:off x="6276975" y="2582466"/>
            <a:ext cx="1219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zh-CN" sz="2400">
              <a:solidFill>
                <a:srgbClr val="FF0000"/>
              </a:solidFill>
            </a:endParaRPr>
          </a:p>
        </p:txBody>
      </p:sp>
      <p:sp>
        <p:nvSpPr>
          <p:cNvPr id="18436" name="文本框 41081"/>
          <p:cNvSpPr txBox="1">
            <a:spLocks noChangeArrowheads="1"/>
          </p:cNvSpPr>
          <p:nvPr/>
        </p:nvSpPr>
        <p:spPr bwMode="auto">
          <a:xfrm>
            <a:off x="5743575" y="2411016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8437" name="文本框 41082"/>
          <p:cNvSpPr txBox="1">
            <a:spLocks noChangeArrowheads="1"/>
          </p:cNvSpPr>
          <p:nvPr/>
        </p:nvSpPr>
        <p:spPr bwMode="auto">
          <a:xfrm>
            <a:off x="5819775" y="3268266"/>
            <a:ext cx="387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8438" name="文本框 41083"/>
          <p:cNvSpPr txBox="1">
            <a:spLocks noChangeArrowheads="1"/>
          </p:cNvSpPr>
          <p:nvPr/>
        </p:nvSpPr>
        <p:spPr bwMode="auto">
          <a:xfrm>
            <a:off x="7496175" y="3268266"/>
            <a:ext cx="381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8439" name="文本框 41084"/>
          <p:cNvSpPr txBox="1">
            <a:spLocks noChangeArrowheads="1"/>
          </p:cNvSpPr>
          <p:nvPr/>
        </p:nvSpPr>
        <p:spPr bwMode="auto">
          <a:xfrm>
            <a:off x="7548563" y="2468166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41086" name="直接连接符 41085"/>
          <p:cNvSpPr>
            <a:spLocks noChangeShapeType="1"/>
          </p:cNvSpPr>
          <p:nvPr/>
        </p:nvSpPr>
        <p:spPr bwMode="auto">
          <a:xfrm>
            <a:off x="5591175" y="2068116"/>
            <a:ext cx="2590800" cy="19431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87" name="直接连接符 41086"/>
          <p:cNvSpPr>
            <a:spLocks noChangeShapeType="1"/>
          </p:cNvSpPr>
          <p:nvPr/>
        </p:nvSpPr>
        <p:spPr bwMode="auto">
          <a:xfrm flipH="1">
            <a:off x="5591175" y="2068116"/>
            <a:ext cx="2590800" cy="19431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88" name="矩形 41087"/>
          <p:cNvSpPr>
            <a:spLocks noChangeArrowheads="1"/>
          </p:cNvSpPr>
          <p:nvPr/>
        </p:nvSpPr>
        <p:spPr bwMode="auto">
          <a:xfrm>
            <a:off x="5562600" y="2057400"/>
            <a:ext cx="2667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zh-CN" sz="2400">
              <a:solidFill>
                <a:srgbClr val="FF0000"/>
              </a:solidFill>
            </a:endParaRPr>
          </a:p>
        </p:txBody>
      </p:sp>
      <p:sp>
        <p:nvSpPr>
          <p:cNvPr id="41089" name="文本框 41088"/>
          <p:cNvSpPr txBox="1">
            <a:spLocks noChangeArrowheads="1"/>
          </p:cNvSpPr>
          <p:nvPr/>
        </p:nvSpPr>
        <p:spPr bwMode="auto">
          <a:xfrm>
            <a:off x="5057775" y="1896666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41090" name="文本框 41089"/>
          <p:cNvSpPr txBox="1">
            <a:spLocks noChangeArrowheads="1"/>
          </p:cNvSpPr>
          <p:nvPr/>
        </p:nvSpPr>
        <p:spPr bwMode="auto">
          <a:xfrm>
            <a:off x="8334375" y="1782366"/>
            <a:ext cx="4235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H</a:t>
            </a:r>
          </a:p>
        </p:txBody>
      </p:sp>
      <p:sp>
        <p:nvSpPr>
          <p:cNvPr id="41091" name="文本框 41090"/>
          <p:cNvSpPr txBox="1">
            <a:spLocks noChangeArrowheads="1"/>
          </p:cNvSpPr>
          <p:nvPr/>
        </p:nvSpPr>
        <p:spPr bwMode="auto">
          <a:xfrm>
            <a:off x="8258176" y="3839766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G</a:t>
            </a:r>
          </a:p>
        </p:txBody>
      </p:sp>
      <p:sp>
        <p:nvSpPr>
          <p:cNvPr id="41092" name="文本框 41091"/>
          <p:cNvSpPr txBox="1">
            <a:spLocks noChangeArrowheads="1"/>
          </p:cNvSpPr>
          <p:nvPr/>
        </p:nvSpPr>
        <p:spPr bwMode="auto">
          <a:xfrm>
            <a:off x="5133975" y="3839766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8447" name="文本框 41092"/>
          <p:cNvSpPr txBox="1">
            <a:spLocks noChangeArrowheads="1"/>
          </p:cNvSpPr>
          <p:nvPr/>
        </p:nvSpPr>
        <p:spPr bwMode="auto">
          <a:xfrm>
            <a:off x="7038976" y="2811066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18448" name="椭圆 41093"/>
          <p:cNvSpPr>
            <a:spLocks noChangeArrowheads="1"/>
          </p:cNvSpPr>
          <p:nvPr/>
        </p:nvSpPr>
        <p:spPr bwMode="auto">
          <a:xfrm>
            <a:off x="6838950" y="3003947"/>
            <a:ext cx="76200" cy="571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zh-CN" sz="2400">
              <a:solidFill>
                <a:srgbClr val="FF0000"/>
              </a:solidFill>
            </a:endParaRPr>
          </a:p>
        </p:txBody>
      </p:sp>
      <p:sp>
        <p:nvSpPr>
          <p:cNvPr id="41095" name="文本框 41094"/>
          <p:cNvSpPr txBox="1">
            <a:spLocks noChangeArrowheads="1"/>
          </p:cNvSpPr>
          <p:nvPr/>
        </p:nvSpPr>
        <p:spPr bwMode="auto">
          <a:xfrm>
            <a:off x="179389" y="1707357"/>
            <a:ext cx="4897437" cy="2342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ct val="30000"/>
              </a:spcAft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画射线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OB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OC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OD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在射线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OB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OC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OD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上分别取点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使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OE 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 2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OA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OF 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 2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OB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OG 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 2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OC 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, 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OH 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 2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OD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顺序连接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G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H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使正方形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ABCD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与正方形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EFGH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位似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相位似比为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1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1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1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1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6" grpId="0" animBg="1"/>
      <p:bldP spid="41087" grpId="0" animBg="1"/>
      <p:bldP spid="41089" grpId="0"/>
      <p:bldP spid="41090" grpId="0"/>
      <p:bldP spid="41091" grpId="0"/>
      <p:bldP spid="41092" grpId="0"/>
      <p:bldP spid="4109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80"/>
          <p:cNvSpPr>
            <a:spLocks noChangeArrowheads="1"/>
          </p:cNvSpPr>
          <p:nvPr/>
        </p:nvSpPr>
        <p:spPr bwMode="auto">
          <a:xfrm>
            <a:off x="58738" y="17860"/>
            <a:ext cx="1217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000" b="1" dirty="0">
                <a:solidFill>
                  <a:srgbClr val="228B8B"/>
                </a:solidFill>
                <a:ea typeface="方正姚体" panose="02010601030101010101" pitchFamily="2" charset="-122"/>
              </a:rPr>
              <a:t>课堂小结</a:t>
            </a:r>
            <a:endParaRPr lang="zh-CN" altLang="en-US" sz="2000" dirty="0">
              <a:solidFill>
                <a:srgbClr val="228B8B"/>
              </a:solidFill>
            </a:endParaRPr>
          </a:p>
        </p:txBody>
      </p:sp>
      <p:sp>
        <p:nvSpPr>
          <p:cNvPr id="12333" name="矩形 12332"/>
          <p:cNvSpPr>
            <a:spLocks noChangeArrowheads="1"/>
          </p:cNvSpPr>
          <p:nvPr/>
        </p:nvSpPr>
        <p:spPr bwMode="auto">
          <a:xfrm>
            <a:off x="381000" y="2228850"/>
            <a:ext cx="1828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B8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000" noProof="1">
                <a:ea typeface="黑体" panose="02010609060101010101" pitchFamily="49" charset="-122"/>
                <a:cs typeface="+mn-ea"/>
              </a:rPr>
              <a:t>位似多边形</a:t>
            </a:r>
            <a:endParaRPr lang="zh-CN" altLang="en-US" sz="2000" noProof="1">
              <a:ea typeface="黑体" panose="02010609060101010101" pitchFamily="49" charset="-122"/>
            </a:endParaRPr>
          </a:p>
          <a:p>
            <a:pPr algn="ctr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zh-CN" altLang="en-US" sz="2000" noProof="1">
                <a:ea typeface="黑体" panose="02010609060101010101" pitchFamily="49" charset="-122"/>
                <a:cs typeface="+mn-ea"/>
              </a:rPr>
              <a:t>及其性质</a:t>
            </a:r>
            <a:endParaRPr lang="zh-CN" altLang="en-US" sz="2000" noProof="1">
              <a:ea typeface="黑体" panose="02010609060101010101" pitchFamily="49" charset="-122"/>
            </a:endParaRPr>
          </a:p>
        </p:txBody>
      </p:sp>
      <p:sp>
        <p:nvSpPr>
          <p:cNvPr id="12334" name="左大括号 12333"/>
          <p:cNvSpPr/>
          <p:nvPr/>
        </p:nvSpPr>
        <p:spPr bwMode="auto">
          <a:xfrm>
            <a:off x="2362200" y="1143000"/>
            <a:ext cx="152400" cy="3314700"/>
          </a:xfrm>
          <a:prstGeom prst="leftBrace">
            <a:avLst>
              <a:gd name="adj1" fmla="val 216426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zh-CN" sz="2400">
              <a:solidFill>
                <a:srgbClr val="FF0000"/>
              </a:solidFill>
            </a:endParaRPr>
          </a:p>
        </p:txBody>
      </p:sp>
      <p:sp>
        <p:nvSpPr>
          <p:cNvPr id="12335" name="文本框 12334"/>
          <p:cNvSpPr txBox="1">
            <a:spLocks noChangeArrowheads="1"/>
          </p:cNvSpPr>
          <p:nvPr/>
        </p:nvSpPr>
        <p:spPr bwMode="auto">
          <a:xfrm>
            <a:off x="2667000" y="971550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rou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ea typeface="黑体" panose="02010609060101010101" pitchFamily="49" charset="-122"/>
              </a:rPr>
              <a:t>定义</a:t>
            </a:r>
          </a:p>
        </p:txBody>
      </p:sp>
      <p:sp>
        <p:nvSpPr>
          <p:cNvPr id="12336" name="文本框 12335"/>
          <p:cNvSpPr txBox="1">
            <a:spLocks noChangeArrowheads="1"/>
          </p:cNvSpPr>
          <p:nvPr/>
        </p:nvSpPr>
        <p:spPr bwMode="auto">
          <a:xfrm>
            <a:off x="2667000" y="2457450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rou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ea typeface="黑体" panose="02010609060101010101" pitchFamily="49" charset="-122"/>
              </a:rPr>
              <a:t>性质</a:t>
            </a:r>
          </a:p>
        </p:txBody>
      </p:sp>
      <p:sp>
        <p:nvSpPr>
          <p:cNvPr id="12337" name="矩形 12336"/>
          <p:cNvSpPr>
            <a:spLocks noChangeArrowheads="1"/>
          </p:cNvSpPr>
          <p:nvPr/>
        </p:nvSpPr>
        <p:spPr bwMode="auto">
          <a:xfrm>
            <a:off x="3657600" y="657225"/>
            <a:ext cx="53213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85E0E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>
              <a:lnSpc>
                <a:spcPct val="120000"/>
              </a:lnSpc>
              <a:spcBef>
                <a:spcPct val="10000"/>
              </a:spcBef>
              <a:buFont typeface="Arial" panose="020B0604020202020204" pitchFamily="34" charset="0"/>
              <a:buNone/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如果两个相似多边形任意一组对应顶点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</a:p>
          <a:p>
            <a:pPr algn="ct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P̍ 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所在的直线都过同一点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O,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且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OP 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̍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· 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OP</a:t>
            </a:r>
          </a:p>
          <a:p>
            <a:pPr algn="ct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000" b="1" dirty="0">
                <a:latin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lang="en-US" altLang="zh-CN" sz="2000" b="1" i="1" dirty="0">
                <a:latin typeface="Times New Roman" panose="02020603050405020304" pitchFamily="18" charset="0"/>
                <a:sym typeface="Arial" panose="020B0604020202020204" pitchFamily="34" charset="0"/>
              </a:rPr>
              <a:t>k≠0</a:t>
            </a:r>
            <a:r>
              <a:rPr lang="zh-CN" altLang="en-US" sz="2000" b="1" dirty="0">
                <a:latin typeface="Times New Roman" panose="02020603050405020304" pitchFamily="18" charset="0"/>
                <a:sym typeface="Arial" panose="020B0604020202020204" pitchFamily="34" charset="0"/>
              </a:rPr>
              <a:t>）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那么这样的两个多边形叫做位似多边形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dirty="0"/>
          </a:p>
        </p:txBody>
      </p:sp>
      <p:sp>
        <p:nvSpPr>
          <p:cNvPr id="12338" name="左大括号 12337"/>
          <p:cNvSpPr/>
          <p:nvPr/>
        </p:nvSpPr>
        <p:spPr bwMode="auto">
          <a:xfrm>
            <a:off x="3657600" y="2057400"/>
            <a:ext cx="76200" cy="1543050"/>
          </a:xfrm>
          <a:prstGeom prst="leftBrace">
            <a:avLst>
              <a:gd name="adj1" fmla="val 225000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zh-CN" sz="2400">
              <a:solidFill>
                <a:srgbClr val="FF0000"/>
              </a:solidFill>
            </a:endParaRPr>
          </a:p>
        </p:txBody>
      </p:sp>
      <p:sp>
        <p:nvSpPr>
          <p:cNvPr id="12339" name="文本框 12338"/>
          <p:cNvSpPr txBox="1">
            <a:spLocks noChangeArrowheads="1"/>
          </p:cNvSpPr>
          <p:nvPr/>
        </p:nvSpPr>
        <p:spPr bwMode="auto">
          <a:xfrm>
            <a:off x="3733800" y="4114800"/>
            <a:ext cx="48768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85E0E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000">
                <a:ea typeface="黑体" panose="02010609060101010101" pitchFamily="49" charset="-122"/>
              </a:rPr>
              <a:t>作位似图形：关键是确定位似中心、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000">
                <a:ea typeface="黑体" panose="02010609060101010101" pitchFamily="49" charset="-122"/>
              </a:rPr>
              <a:t>相似比和找关键点的对应点</a:t>
            </a:r>
            <a:r>
              <a:rPr lang="en-US" altLang="zh-CN" sz="2000"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2340" name="矩形 12339"/>
          <p:cNvSpPr>
            <a:spLocks noChangeArrowheads="1"/>
          </p:cNvSpPr>
          <p:nvPr/>
        </p:nvSpPr>
        <p:spPr bwMode="auto">
          <a:xfrm>
            <a:off x="3810000" y="1943100"/>
            <a:ext cx="2286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85E0E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10000"/>
              </a:spcBef>
              <a:buFont typeface="Arial" panose="020B0604020202020204" pitchFamily="34" charset="0"/>
              <a:buNone/>
            </a:pPr>
            <a:r>
              <a:rPr lang="en-US" altLang="zh-CN" sz="2000" dirty="0">
                <a:ea typeface="黑体" panose="02010609060101010101" pitchFamily="49" charset="-122"/>
              </a:rPr>
              <a:t>① </a:t>
            </a:r>
            <a:r>
              <a:rPr lang="zh-CN" altLang="en-US" sz="2000" dirty="0">
                <a:ea typeface="黑体" panose="02010609060101010101" pitchFamily="49" charset="-122"/>
              </a:rPr>
              <a:t>两个图形相似</a:t>
            </a:r>
            <a:r>
              <a:rPr lang="en-US" altLang="zh-CN" sz="2000" dirty="0"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2341" name="矩形 12340"/>
          <p:cNvSpPr>
            <a:spLocks noChangeArrowheads="1"/>
          </p:cNvSpPr>
          <p:nvPr/>
        </p:nvSpPr>
        <p:spPr bwMode="auto">
          <a:xfrm>
            <a:off x="3810000" y="2457450"/>
            <a:ext cx="480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85E0E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10000"/>
              </a:spcBef>
              <a:buFont typeface="Arial" panose="020B0604020202020204" pitchFamily="34" charset="0"/>
              <a:buNone/>
            </a:pPr>
            <a:r>
              <a:rPr lang="en-US" altLang="zh-CN" sz="2000" dirty="0">
                <a:ea typeface="黑体" panose="02010609060101010101" pitchFamily="49" charset="-122"/>
              </a:rPr>
              <a:t>②</a:t>
            </a:r>
            <a:r>
              <a:rPr lang="zh-CN" altLang="en-US" sz="2000" dirty="0">
                <a:ea typeface="黑体" panose="02010609060101010101" pitchFamily="49" charset="-122"/>
              </a:rPr>
              <a:t>对应点的连线相较于一点，对应边互相</a:t>
            </a:r>
          </a:p>
          <a:p>
            <a:pPr>
              <a:lnSpc>
                <a:spcPct val="120000"/>
              </a:lnSpc>
              <a:spcBef>
                <a:spcPct val="10000"/>
              </a:spcBef>
              <a:buFont typeface="Arial" panose="020B0604020202020204" pitchFamily="34" charset="0"/>
              <a:buNone/>
            </a:pPr>
            <a:r>
              <a:rPr lang="zh-CN" altLang="en-US" sz="2000" dirty="0">
                <a:ea typeface="黑体" panose="02010609060101010101" pitchFamily="49" charset="-122"/>
              </a:rPr>
              <a:t>平行或在同一直线上</a:t>
            </a:r>
            <a:r>
              <a:rPr lang="en-US" altLang="zh-CN" sz="2000" dirty="0"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2342" name="矩形 12341"/>
          <p:cNvSpPr>
            <a:spLocks noChangeArrowheads="1"/>
          </p:cNvSpPr>
          <p:nvPr/>
        </p:nvSpPr>
        <p:spPr bwMode="auto">
          <a:xfrm>
            <a:off x="3810000" y="3257550"/>
            <a:ext cx="480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85E0E0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10000"/>
              </a:spcBef>
              <a:buFont typeface="Arial" panose="020B0604020202020204" pitchFamily="34" charset="0"/>
              <a:buNone/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③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任意一对对应点到位似中心的距离之比</a:t>
            </a:r>
          </a:p>
          <a:p>
            <a:pPr>
              <a:lnSpc>
                <a:spcPct val="120000"/>
              </a:lnSpc>
              <a:spcBef>
                <a:spcPct val="10000"/>
              </a:spcBef>
              <a:buFont typeface="Arial" panose="020B0604020202020204" pitchFamily="34" charset="0"/>
              <a:buNone/>
            </a:pP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等于相似比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2667001" y="4211241"/>
            <a:ext cx="8002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rou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2400" dirty="0">
                <a:ea typeface="黑体" panose="02010609060101010101" pitchFamily="49" charset="-122"/>
              </a:rPr>
              <a:t>画法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2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2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2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3" grpId="0" bldLvl="0"/>
      <p:bldP spid="12335" grpId="0" bldLvl="0"/>
      <p:bldP spid="12336" grpId="0" bldLvl="0"/>
      <p:bldP spid="12337" grpId="0" bldLvl="0"/>
      <p:bldP spid="12339" grpId="0" bldLvl="0"/>
      <p:bldP spid="12340" grpId="0" bldLvl="0"/>
      <p:bldP spid="12341" grpId="0" bldLvl="0"/>
      <p:bldP spid="12342" grpId="0" bldLvl="0"/>
      <p:bldP spid="2" grpId="0" bldLvl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MH_SubTitle_4"/>
          <p:cNvSpPr txBox="1">
            <a:spLocks noChangeArrowheads="1"/>
          </p:cNvSpPr>
          <p:nvPr/>
        </p:nvSpPr>
        <p:spPr bwMode="auto">
          <a:xfrm>
            <a:off x="3214689" y="642938"/>
            <a:ext cx="2435225" cy="47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14347" name="文本框 14346"/>
          <p:cNvSpPr txBox="1">
            <a:spLocks noChangeArrowheads="1"/>
          </p:cNvSpPr>
          <p:nvPr/>
        </p:nvSpPr>
        <p:spPr bwMode="auto">
          <a:xfrm>
            <a:off x="114300" y="1428750"/>
            <a:ext cx="8915400" cy="1975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了解位似多边形的有关概念及位似与相似的联系与区别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（重点）</a:t>
            </a:r>
          </a:p>
          <a:p>
            <a:pPr>
              <a:lnSpc>
                <a:spcPct val="15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掌握位似图像的性质，会画位似图形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（重点）</a:t>
            </a:r>
          </a:p>
          <a:p>
            <a:pPr>
              <a:lnSpc>
                <a:spcPct val="150000"/>
              </a:lnSpc>
              <a:spcBef>
                <a:spcPct val="30000"/>
              </a:spcBef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会利用位似将一个图形放大或缩小</a:t>
            </a:r>
            <a:r>
              <a:rPr lang="en-US" altLang="zh-CN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（难点）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80"/>
          <p:cNvSpPr>
            <a:spLocks noChangeArrowheads="1"/>
          </p:cNvSpPr>
          <p:nvPr/>
        </p:nvSpPr>
        <p:spPr bwMode="auto">
          <a:xfrm>
            <a:off x="11113" y="28575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228B8B"/>
                </a:solidFill>
                <a:ea typeface="方正姚体" panose="02010601030101010101" pitchFamily="2" charset="-122"/>
              </a:rPr>
              <a:t>讲授新课</a:t>
            </a:r>
            <a:endParaRPr lang="zh-CN" altLang="en-US" dirty="0">
              <a:solidFill>
                <a:srgbClr val="228B8B"/>
              </a:solidFill>
            </a:endParaRPr>
          </a:p>
        </p:txBody>
      </p:sp>
      <p:grpSp>
        <p:nvGrpSpPr>
          <p:cNvPr id="9219" name="组合 6147"/>
          <p:cNvGrpSpPr/>
          <p:nvPr/>
        </p:nvGrpSpPr>
        <p:grpSpPr bwMode="auto">
          <a:xfrm>
            <a:off x="323851" y="303610"/>
            <a:ext cx="3614730" cy="739246"/>
            <a:chOff x="0" y="0"/>
            <a:chExt cx="5694" cy="1551"/>
          </a:xfrm>
        </p:grpSpPr>
        <p:sp>
          <p:nvSpPr>
            <p:cNvPr id="9220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20280"/>
                <a:gd name="T19" fmla="*/ 0 h 1872208"/>
                <a:gd name="T20" fmla="*/ 2520280 w 2520280"/>
                <a:gd name="T21" fmla="*/ 1872208 h 18722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1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96310"/>
                <a:gd name="T22" fmla="*/ 0 h 696310"/>
                <a:gd name="T23" fmla="*/ 696310 w 696310"/>
                <a:gd name="T24" fmla="*/ 696310 h 6963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2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9223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4816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位似多边形的概念</a:t>
              </a:r>
            </a:p>
          </p:txBody>
        </p:sp>
        <p:sp>
          <p:nvSpPr>
            <p:cNvPr id="9224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一</a:t>
              </a:r>
            </a:p>
          </p:txBody>
        </p:sp>
      </p:grpSp>
      <p:sp>
        <p:nvSpPr>
          <p:cNvPr id="9225" name="文本框 4207"/>
          <p:cNvSpPr txBox="1">
            <a:spLocks noChangeArrowheads="1"/>
          </p:cNvSpPr>
          <p:nvPr/>
        </p:nvSpPr>
        <p:spPr bwMode="auto">
          <a:xfrm>
            <a:off x="196850" y="1113235"/>
            <a:ext cx="8839200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问题：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下面两个多边形相似，将两个图形的顶点相连，观察发现连接的直线相交于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点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		          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有什么关系？</a:t>
            </a:r>
          </a:p>
        </p:txBody>
      </p:sp>
      <p:sp>
        <p:nvSpPr>
          <p:cNvPr id="9226" name="文本框 4208"/>
          <p:cNvSpPr txBox="1">
            <a:spLocks noChangeArrowheads="1"/>
          </p:cNvSpPr>
          <p:nvPr/>
        </p:nvSpPr>
        <p:spPr bwMode="auto">
          <a:xfrm>
            <a:off x="1498600" y="2162175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9227" name="文本框 4209"/>
          <p:cNvSpPr txBox="1">
            <a:spLocks noChangeArrowheads="1"/>
          </p:cNvSpPr>
          <p:nvPr/>
        </p:nvSpPr>
        <p:spPr bwMode="auto">
          <a:xfrm>
            <a:off x="596900" y="2856310"/>
            <a:ext cx="387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9228" name="文本框 4210"/>
          <p:cNvSpPr txBox="1">
            <a:spLocks noChangeArrowheads="1"/>
          </p:cNvSpPr>
          <p:nvPr/>
        </p:nvSpPr>
        <p:spPr bwMode="auto">
          <a:xfrm>
            <a:off x="1533525" y="3889772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9229" name="文本框 4211"/>
          <p:cNvSpPr txBox="1">
            <a:spLocks noChangeArrowheads="1"/>
          </p:cNvSpPr>
          <p:nvPr/>
        </p:nvSpPr>
        <p:spPr bwMode="auto">
          <a:xfrm>
            <a:off x="2717801" y="3523060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9230" name="文本框 4212"/>
          <p:cNvSpPr txBox="1">
            <a:spLocks noChangeArrowheads="1"/>
          </p:cNvSpPr>
          <p:nvPr/>
        </p:nvSpPr>
        <p:spPr bwMode="auto">
          <a:xfrm>
            <a:off x="2819400" y="2608660"/>
            <a:ext cx="3698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9231" name="文本框 4213"/>
          <p:cNvSpPr txBox="1">
            <a:spLocks noChangeArrowheads="1"/>
          </p:cNvSpPr>
          <p:nvPr/>
        </p:nvSpPr>
        <p:spPr bwMode="auto">
          <a:xfrm>
            <a:off x="5232400" y="2722960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000" b="1" i="1">
                <a:latin typeface="Times New Roman" panose="02020603050405020304" pitchFamily="18" charset="0"/>
              </a:rPr>
              <a:t>E</a:t>
            </a:r>
            <a:r>
              <a:rPr lang="en-US" altLang="zh-CN" sz="2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</a:p>
        </p:txBody>
      </p:sp>
      <p:sp>
        <p:nvSpPr>
          <p:cNvPr id="9232" name="文本框 4214"/>
          <p:cNvSpPr txBox="1">
            <a:spLocks noChangeArrowheads="1"/>
          </p:cNvSpPr>
          <p:nvPr/>
        </p:nvSpPr>
        <p:spPr bwMode="auto">
          <a:xfrm>
            <a:off x="5156200" y="3351610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000" b="1" i="1">
                <a:latin typeface="Times New Roman" panose="02020603050405020304" pitchFamily="18" charset="0"/>
              </a:rPr>
              <a:t>D</a:t>
            </a:r>
            <a:r>
              <a:rPr lang="en-US" altLang="zh-CN" sz="2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</a:p>
        </p:txBody>
      </p:sp>
      <p:sp>
        <p:nvSpPr>
          <p:cNvPr id="9233" name="文本框 4215"/>
          <p:cNvSpPr txBox="1">
            <a:spLocks noChangeArrowheads="1"/>
          </p:cNvSpPr>
          <p:nvPr/>
        </p:nvSpPr>
        <p:spPr bwMode="auto">
          <a:xfrm>
            <a:off x="4318000" y="3523060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000" b="1" i="1">
                <a:latin typeface="Times New Roman" panose="02020603050405020304" pitchFamily="18" charset="0"/>
              </a:rPr>
              <a:t>C</a:t>
            </a:r>
            <a:r>
              <a:rPr lang="en-US" altLang="zh-CN" sz="2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</a:p>
        </p:txBody>
      </p:sp>
      <p:sp>
        <p:nvSpPr>
          <p:cNvPr id="9234" name="文本框 4216"/>
          <p:cNvSpPr txBox="1">
            <a:spLocks noChangeArrowheads="1"/>
          </p:cNvSpPr>
          <p:nvPr/>
        </p:nvSpPr>
        <p:spPr bwMode="auto">
          <a:xfrm>
            <a:off x="3708400" y="2894410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000" b="1" i="1">
                <a:latin typeface="Times New Roman" panose="02020603050405020304" pitchFamily="18" charset="0"/>
              </a:rPr>
              <a:t>B</a:t>
            </a:r>
            <a:r>
              <a:rPr lang="en-US" altLang="zh-CN" sz="2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</a:p>
        </p:txBody>
      </p:sp>
      <p:sp>
        <p:nvSpPr>
          <p:cNvPr id="9235" name="文本框 4217"/>
          <p:cNvSpPr txBox="1">
            <a:spLocks noChangeArrowheads="1"/>
          </p:cNvSpPr>
          <p:nvPr/>
        </p:nvSpPr>
        <p:spPr bwMode="auto">
          <a:xfrm>
            <a:off x="4546600" y="2380060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000" b="1" i="1">
                <a:latin typeface="Times New Roman" panose="02020603050405020304" pitchFamily="18" charset="0"/>
              </a:rPr>
              <a:t>A</a:t>
            </a:r>
            <a:r>
              <a:rPr lang="en-US" altLang="zh-CN" sz="2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</a:p>
        </p:txBody>
      </p:sp>
      <p:sp>
        <p:nvSpPr>
          <p:cNvPr id="9236" name="任意多边形 4218"/>
          <p:cNvSpPr>
            <a:spLocks noChangeArrowheads="1"/>
          </p:cNvSpPr>
          <p:nvPr/>
        </p:nvSpPr>
        <p:spPr bwMode="auto">
          <a:xfrm>
            <a:off x="965201" y="2380060"/>
            <a:ext cx="1876425" cy="1543050"/>
          </a:xfrm>
          <a:custGeom>
            <a:avLst/>
            <a:gdLst>
              <a:gd name="T0" fmla="*/ 864 w 1488"/>
              <a:gd name="T1" fmla="*/ 0 h 1632"/>
              <a:gd name="T2" fmla="*/ 0 w 1488"/>
              <a:gd name="T3" fmla="*/ 672 h 1632"/>
              <a:gd name="T4" fmla="*/ 576 w 1488"/>
              <a:gd name="T5" fmla="*/ 1632 h 1632"/>
              <a:gd name="T6" fmla="*/ 1344 w 1488"/>
              <a:gd name="T7" fmla="*/ 1344 h 1632"/>
              <a:gd name="T8" fmla="*/ 1488 w 1488"/>
              <a:gd name="T9" fmla="*/ 432 h 1632"/>
              <a:gd name="T10" fmla="*/ 864 w 1488"/>
              <a:gd name="T11" fmla="*/ 0 h 16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8"/>
              <a:gd name="T19" fmla="*/ 0 h 1632"/>
              <a:gd name="T20" fmla="*/ 1488 w 1488"/>
              <a:gd name="T21" fmla="*/ 1632 h 16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8" h="1632">
                <a:moveTo>
                  <a:pt x="864" y="0"/>
                </a:moveTo>
                <a:lnTo>
                  <a:pt x="0" y="672"/>
                </a:lnTo>
                <a:lnTo>
                  <a:pt x="576" y="1632"/>
                </a:lnTo>
                <a:lnTo>
                  <a:pt x="1344" y="1344"/>
                </a:lnTo>
                <a:lnTo>
                  <a:pt x="1488" y="432"/>
                </a:lnTo>
                <a:lnTo>
                  <a:pt x="864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7" name="任意多边形 4219"/>
          <p:cNvSpPr>
            <a:spLocks noChangeArrowheads="1"/>
          </p:cNvSpPr>
          <p:nvPr/>
        </p:nvSpPr>
        <p:spPr bwMode="auto">
          <a:xfrm>
            <a:off x="4117976" y="2665810"/>
            <a:ext cx="1114425" cy="857250"/>
          </a:xfrm>
          <a:custGeom>
            <a:avLst/>
            <a:gdLst>
              <a:gd name="T0" fmla="*/ 864 w 1488"/>
              <a:gd name="T1" fmla="*/ 0 h 1632"/>
              <a:gd name="T2" fmla="*/ 0 w 1488"/>
              <a:gd name="T3" fmla="*/ 672 h 1632"/>
              <a:gd name="T4" fmla="*/ 576 w 1488"/>
              <a:gd name="T5" fmla="*/ 1632 h 1632"/>
              <a:gd name="T6" fmla="*/ 1344 w 1488"/>
              <a:gd name="T7" fmla="*/ 1344 h 1632"/>
              <a:gd name="T8" fmla="*/ 1488 w 1488"/>
              <a:gd name="T9" fmla="*/ 432 h 1632"/>
              <a:gd name="T10" fmla="*/ 864 w 1488"/>
              <a:gd name="T11" fmla="*/ 0 h 16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8"/>
              <a:gd name="T19" fmla="*/ 0 h 1632"/>
              <a:gd name="T20" fmla="*/ 1488 w 1488"/>
              <a:gd name="T21" fmla="*/ 1632 h 16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8" h="1632">
                <a:moveTo>
                  <a:pt x="864" y="0"/>
                </a:moveTo>
                <a:lnTo>
                  <a:pt x="0" y="672"/>
                </a:lnTo>
                <a:lnTo>
                  <a:pt x="576" y="1632"/>
                </a:lnTo>
                <a:lnTo>
                  <a:pt x="1344" y="1344"/>
                </a:lnTo>
                <a:lnTo>
                  <a:pt x="1488" y="432"/>
                </a:lnTo>
                <a:lnTo>
                  <a:pt x="864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8" name="直接连接符 4220"/>
          <p:cNvSpPr>
            <a:spLocks noChangeShapeType="1"/>
          </p:cNvSpPr>
          <p:nvPr/>
        </p:nvSpPr>
        <p:spPr bwMode="auto">
          <a:xfrm>
            <a:off x="2032000" y="2380060"/>
            <a:ext cx="5943600" cy="6286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39" name="直接连接符 4221"/>
          <p:cNvSpPr>
            <a:spLocks noChangeShapeType="1"/>
          </p:cNvSpPr>
          <p:nvPr/>
        </p:nvSpPr>
        <p:spPr bwMode="auto">
          <a:xfrm>
            <a:off x="965200" y="3008710"/>
            <a:ext cx="6858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40" name="直接连接符 4222"/>
          <p:cNvSpPr>
            <a:spLocks noChangeShapeType="1"/>
          </p:cNvSpPr>
          <p:nvPr/>
        </p:nvSpPr>
        <p:spPr bwMode="auto">
          <a:xfrm>
            <a:off x="2794000" y="2780110"/>
            <a:ext cx="5029200" cy="228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41" name="直接连接符 4223"/>
          <p:cNvSpPr>
            <a:spLocks noChangeShapeType="1"/>
          </p:cNvSpPr>
          <p:nvPr/>
        </p:nvSpPr>
        <p:spPr bwMode="auto">
          <a:xfrm flipV="1">
            <a:off x="2641600" y="3027760"/>
            <a:ext cx="5257800" cy="6286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42" name="直接连接符 4224"/>
          <p:cNvSpPr>
            <a:spLocks noChangeShapeType="1"/>
          </p:cNvSpPr>
          <p:nvPr/>
        </p:nvSpPr>
        <p:spPr bwMode="auto">
          <a:xfrm flipV="1">
            <a:off x="1727200" y="3008710"/>
            <a:ext cx="6172200" cy="914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43" name="文本框 4225"/>
          <p:cNvSpPr txBox="1">
            <a:spLocks noChangeArrowheads="1"/>
          </p:cNvSpPr>
          <p:nvPr/>
        </p:nvSpPr>
        <p:spPr bwMode="auto">
          <a:xfrm>
            <a:off x="7899400" y="2837260"/>
            <a:ext cx="533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O</a:t>
            </a:r>
            <a:endParaRPr lang="en-US" altLang="zh-CN" sz="24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227" name="对象 4226"/>
          <p:cNvGraphicFramePr/>
          <p:nvPr/>
        </p:nvGraphicFramePr>
        <p:xfrm>
          <a:off x="1042989" y="4245769"/>
          <a:ext cx="3665537" cy="526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r:id="rId4" imgW="2057400" imgH="393700" progId="Equation.3">
                  <p:embed/>
                </p:oleObj>
              </mc:Choice>
              <mc:Fallback>
                <p:oleObj r:id="rId4" imgW="2057400" imgH="393700" progId="Equation.3">
                  <p:embed/>
                  <p:pic>
                    <p:nvPicPr>
                      <p:cNvPr id="0" name="对象 422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9" y="4245769"/>
                        <a:ext cx="3665537" cy="5262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5" name="对象 4227"/>
          <p:cNvGraphicFramePr/>
          <p:nvPr/>
        </p:nvGraphicFramePr>
        <p:xfrm>
          <a:off x="3267075" y="1853804"/>
          <a:ext cx="3168650" cy="526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5" r:id="rId6" imgW="1777365" imgH="393700" progId="Equation.3">
                  <p:embed/>
                </p:oleObj>
              </mc:Choice>
              <mc:Fallback>
                <p:oleObj r:id="rId6" imgW="1777365" imgH="393700" progId="Equation.3">
                  <p:embed/>
                  <p:pic>
                    <p:nvPicPr>
                      <p:cNvPr id="0" name="对象 4227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075" y="1853804"/>
                        <a:ext cx="3168650" cy="5262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7" name="文本框 51276"/>
          <p:cNvSpPr txBox="1">
            <a:spLocks noChangeArrowheads="1"/>
          </p:cNvSpPr>
          <p:nvPr/>
        </p:nvSpPr>
        <p:spPr bwMode="auto">
          <a:xfrm>
            <a:off x="304800" y="2171701"/>
            <a:ext cx="8839200" cy="1520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       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如果两个相似多边形任意一组对应顶点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P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P̍ 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所在的直线都过同一点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且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OP 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̍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=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en-US" altLang="zh-CN" sz="2000" dirty="0">
                <a:latin typeface="Times New Roman" panose="02020603050405020304" pitchFamily="18" charset="0"/>
              </a:rPr>
              <a:t>· </a:t>
            </a:r>
            <a:r>
              <a:rPr lang="en-US" altLang="zh-CN" sz="2000" b="1" i="1" dirty="0">
                <a:latin typeface="Times New Roman" panose="02020603050405020304" pitchFamily="18" charset="0"/>
              </a:rPr>
              <a:t>OP </a:t>
            </a:r>
            <a:r>
              <a:rPr lang="zh-CN" altLang="en-US" sz="2000" b="1" dirty="0">
                <a:latin typeface="Times New Roman" panose="02020603050405020304" pitchFamily="18" charset="0"/>
              </a:rPr>
              <a:t>（</a:t>
            </a:r>
            <a:r>
              <a:rPr lang="en-US" altLang="zh-CN" sz="2000" b="1" i="1" dirty="0">
                <a:latin typeface="Times New Roman" panose="02020603050405020304" pitchFamily="18" charset="0"/>
              </a:rPr>
              <a:t>k≠0</a:t>
            </a:r>
            <a:r>
              <a:rPr lang="zh-CN" altLang="en-US" sz="2000" b="1" dirty="0">
                <a:latin typeface="Times New Roman" panose="02020603050405020304" pitchFamily="18" charset="0"/>
              </a:rPr>
              <a:t>）</a:t>
            </a:r>
            <a:r>
              <a:rPr lang="en-US" altLang="zh-CN" sz="2000" dirty="0">
                <a:latin typeface="Times New Roman" panose="02020603050405020304" pitchFamily="18" charset="0"/>
              </a:rPr>
              <a:t>,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那么这样的两个多边形叫做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位似多边形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，点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叫做</a:t>
            </a:r>
            <a:r>
              <a:rPr lang="zh-CN" altLang="en-US" sz="20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位似中心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其中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k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为相似多边形的相似比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下面两组也位似多边形</a:t>
            </a:r>
            <a:r>
              <a:rPr lang="en-US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1267" name="文本框 51277"/>
          <p:cNvSpPr txBox="1">
            <a:spLocks noChangeArrowheads="1"/>
          </p:cNvSpPr>
          <p:nvPr/>
        </p:nvSpPr>
        <p:spPr bwMode="auto">
          <a:xfrm>
            <a:off x="1524000" y="457200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1268" name="文本框 51278"/>
          <p:cNvSpPr txBox="1">
            <a:spLocks noChangeArrowheads="1"/>
          </p:cNvSpPr>
          <p:nvPr/>
        </p:nvSpPr>
        <p:spPr bwMode="auto">
          <a:xfrm>
            <a:off x="622300" y="1162050"/>
            <a:ext cx="387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1269" name="文本框 51279"/>
          <p:cNvSpPr txBox="1">
            <a:spLocks noChangeArrowheads="1"/>
          </p:cNvSpPr>
          <p:nvPr/>
        </p:nvSpPr>
        <p:spPr bwMode="auto">
          <a:xfrm>
            <a:off x="1295400" y="1943100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1270" name="文本框 51280"/>
          <p:cNvSpPr txBox="1">
            <a:spLocks noChangeArrowheads="1"/>
          </p:cNvSpPr>
          <p:nvPr/>
        </p:nvSpPr>
        <p:spPr bwMode="auto">
          <a:xfrm>
            <a:off x="2590801" y="1714500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1271" name="文本框 51281"/>
          <p:cNvSpPr txBox="1">
            <a:spLocks noChangeArrowheads="1"/>
          </p:cNvSpPr>
          <p:nvPr/>
        </p:nvSpPr>
        <p:spPr bwMode="auto">
          <a:xfrm>
            <a:off x="2844800" y="914400"/>
            <a:ext cx="3698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11272" name="文本框 51282"/>
          <p:cNvSpPr txBox="1">
            <a:spLocks noChangeArrowheads="1"/>
          </p:cNvSpPr>
          <p:nvPr/>
        </p:nvSpPr>
        <p:spPr bwMode="auto">
          <a:xfrm>
            <a:off x="5257800" y="1028701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000" b="1" i="1">
                <a:latin typeface="Times New Roman" panose="02020603050405020304" pitchFamily="18" charset="0"/>
              </a:rPr>
              <a:t>E</a:t>
            </a:r>
            <a:r>
              <a:rPr lang="en-US" altLang="zh-CN" sz="2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</a:p>
        </p:txBody>
      </p:sp>
      <p:sp>
        <p:nvSpPr>
          <p:cNvPr id="11273" name="文本框 51283"/>
          <p:cNvSpPr txBox="1">
            <a:spLocks noChangeArrowheads="1"/>
          </p:cNvSpPr>
          <p:nvPr/>
        </p:nvSpPr>
        <p:spPr bwMode="auto">
          <a:xfrm>
            <a:off x="5181600" y="1657351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000" b="1" i="1">
                <a:latin typeface="Times New Roman" panose="02020603050405020304" pitchFamily="18" charset="0"/>
              </a:rPr>
              <a:t>D</a:t>
            </a:r>
            <a:r>
              <a:rPr lang="en-US" altLang="zh-CN" sz="2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</a:p>
        </p:txBody>
      </p:sp>
      <p:sp>
        <p:nvSpPr>
          <p:cNvPr id="11274" name="文本框 51284"/>
          <p:cNvSpPr txBox="1">
            <a:spLocks noChangeArrowheads="1"/>
          </p:cNvSpPr>
          <p:nvPr/>
        </p:nvSpPr>
        <p:spPr bwMode="auto">
          <a:xfrm>
            <a:off x="4343400" y="1828801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000" b="1" i="1">
                <a:latin typeface="Times New Roman" panose="02020603050405020304" pitchFamily="18" charset="0"/>
              </a:rPr>
              <a:t>C</a:t>
            </a:r>
            <a:r>
              <a:rPr lang="en-US" altLang="zh-CN" sz="2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</a:p>
        </p:txBody>
      </p:sp>
      <p:sp>
        <p:nvSpPr>
          <p:cNvPr id="11275" name="文本框 51285"/>
          <p:cNvSpPr txBox="1">
            <a:spLocks noChangeArrowheads="1"/>
          </p:cNvSpPr>
          <p:nvPr/>
        </p:nvSpPr>
        <p:spPr bwMode="auto">
          <a:xfrm>
            <a:off x="3733800" y="1200151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000" b="1" i="1">
                <a:latin typeface="Times New Roman" panose="02020603050405020304" pitchFamily="18" charset="0"/>
              </a:rPr>
              <a:t>B</a:t>
            </a:r>
            <a:r>
              <a:rPr lang="en-US" altLang="zh-CN" sz="2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</a:p>
        </p:txBody>
      </p:sp>
      <p:sp>
        <p:nvSpPr>
          <p:cNvPr id="11276" name="文本框 51286"/>
          <p:cNvSpPr txBox="1">
            <a:spLocks noChangeArrowheads="1"/>
          </p:cNvSpPr>
          <p:nvPr/>
        </p:nvSpPr>
        <p:spPr bwMode="auto">
          <a:xfrm>
            <a:off x="4572000" y="685801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000" b="1" i="1">
                <a:latin typeface="Times New Roman" panose="02020603050405020304" pitchFamily="18" charset="0"/>
              </a:rPr>
              <a:t>A</a:t>
            </a:r>
            <a:r>
              <a:rPr lang="en-US" altLang="zh-CN" sz="2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</a:p>
        </p:txBody>
      </p:sp>
      <p:sp>
        <p:nvSpPr>
          <p:cNvPr id="11277" name="任意多边形 51287"/>
          <p:cNvSpPr>
            <a:spLocks noChangeArrowheads="1"/>
          </p:cNvSpPr>
          <p:nvPr/>
        </p:nvSpPr>
        <p:spPr bwMode="auto">
          <a:xfrm>
            <a:off x="1066801" y="742950"/>
            <a:ext cx="1598613" cy="1314450"/>
          </a:xfrm>
          <a:custGeom>
            <a:avLst/>
            <a:gdLst>
              <a:gd name="T0" fmla="*/ 864 w 1488"/>
              <a:gd name="T1" fmla="*/ 0 h 1632"/>
              <a:gd name="T2" fmla="*/ 0 w 1488"/>
              <a:gd name="T3" fmla="*/ 672 h 1632"/>
              <a:gd name="T4" fmla="*/ 576 w 1488"/>
              <a:gd name="T5" fmla="*/ 1632 h 1632"/>
              <a:gd name="T6" fmla="*/ 1344 w 1488"/>
              <a:gd name="T7" fmla="*/ 1344 h 1632"/>
              <a:gd name="T8" fmla="*/ 1488 w 1488"/>
              <a:gd name="T9" fmla="*/ 432 h 1632"/>
              <a:gd name="T10" fmla="*/ 864 w 1488"/>
              <a:gd name="T11" fmla="*/ 0 h 16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8"/>
              <a:gd name="T19" fmla="*/ 0 h 1632"/>
              <a:gd name="T20" fmla="*/ 1488 w 1488"/>
              <a:gd name="T21" fmla="*/ 1632 h 16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8" h="1632">
                <a:moveTo>
                  <a:pt x="864" y="0"/>
                </a:moveTo>
                <a:lnTo>
                  <a:pt x="0" y="672"/>
                </a:lnTo>
                <a:lnTo>
                  <a:pt x="576" y="1632"/>
                </a:lnTo>
                <a:lnTo>
                  <a:pt x="1344" y="1344"/>
                </a:lnTo>
                <a:lnTo>
                  <a:pt x="1488" y="432"/>
                </a:lnTo>
                <a:lnTo>
                  <a:pt x="864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8" name="任意多边形 51288"/>
          <p:cNvSpPr>
            <a:spLocks noChangeArrowheads="1"/>
          </p:cNvSpPr>
          <p:nvPr/>
        </p:nvSpPr>
        <p:spPr bwMode="auto">
          <a:xfrm>
            <a:off x="4238626" y="1028700"/>
            <a:ext cx="866775" cy="742950"/>
          </a:xfrm>
          <a:custGeom>
            <a:avLst/>
            <a:gdLst>
              <a:gd name="T0" fmla="*/ 864 w 1488"/>
              <a:gd name="T1" fmla="*/ 0 h 1632"/>
              <a:gd name="T2" fmla="*/ 0 w 1488"/>
              <a:gd name="T3" fmla="*/ 672 h 1632"/>
              <a:gd name="T4" fmla="*/ 576 w 1488"/>
              <a:gd name="T5" fmla="*/ 1632 h 1632"/>
              <a:gd name="T6" fmla="*/ 1344 w 1488"/>
              <a:gd name="T7" fmla="*/ 1344 h 1632"/>
              <a:gd name="T8" fmla="*/ 1488 w 1488"/>
              <a:gd name="T9" fmla="*/ 432 h 1632"/>
              <a:gd name="T10" fmla="*/ 864 w 1488"/>
              <a:gd name="T11" fmla="*/ 0 h 16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8"/>
              <a:gd name="T19" fmla="*/ 0 h 1632"/>
              <a:gd name="T20" fmla="*/ 1488 w 1488"/>
              <a:gd name="T21" fmla="*/ 1632 h 16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8" h="1632">
                <a:moveTo>
                  <a:pt x="864" y="0"/>
                </a:moveTo>
                <a:lnTo>
                  <a:pt x="0" y="672"/>
                </a:lnTo>
                <a:lnTo>
                  <a:pt x="576" y="1632"/>
                </a:lnTo>
                <a:lnTo>
                  <a:pt x="1344" y="1344"/>
                </a:lnTo>
                <a:lnTo>
                  <a:pt x="1488" y="432"/>
                </a:lnTo>
                <a:lnTo>
                  <a:pt x="864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9" name="直接连接符 51289"/>
          <p:cNvSpPr>
            <a:spLocks noChangeShapeType="1"/>
          </p:cNvSpPr>
          <p:nvPr/>
        </p:nvSpPr>
        <p:spPr bwMode="auto">
          <a:xfrm>
            <a:off x="1981200" y="742950"/>
            <a:ext cx="5943600" cy="6286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80" name="直接连接符 51290"/>
          <p:cNvSpPr>
            <a:spLocks noChangeShapeType="1"/>
          </p:cNvSpPr>
          <p:nvPr/>
        </p:nvSpPr>
        <p:spPr bwMode="auto">
          <a:xfrm>
            <a:off x="1066800" y="1304925"/>
            <a:ext cx="6934200" cy="6667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81" name="文本框 51291"/>
          <p:cNvSpPr txBox="1">
            <a:spLocks noChangeArrowheads="1"/>
          </p:cNvSpPr>
          <p:nvPr/>
        </p:nvSpPr>
        <p:spPr bwMode="auto">
          <a:xfrm>
            <a:off x="7924800" y="1143000"/>
            <a:ext cx="533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  <a:endParaRPr lang="en-US" altLang="zh-CN" sz="2400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95" name="任意多边形 51294"/>
          <p:cNvSpPr>
            <a:spLocks noChangeArrowheads="1"/>
          </p:cNvSpPr>
          <p:nvPr/>
        </p:nvSpPr>
        <p:spPr bwMode="auto">
          <a:xfrm>
            <a:off x="5969001" y="3781425"/>
            <a:ext cx="1114425" cy="857250"/>
          </a:xfrm>
          <a:custGeom>
            <a:avLst/>
            <a:gdLst>
              <a:gd name="T0" fmla="*/ 864 w 1488"/>
              <a:gd name="T1" fmla="*/ 0 h 1632"/>
              <a:gd name="T2" fmla="*/ 0 w 1488"/>
              <a:gd name="T3" fmla="*/ 672 h 1632"/>
              <a:gd name="T4" fmla="*/ 576 w 1488"/>
              <a:gd name="T5" fmla="*/ 1632 h 1632"/>
              <a:gd name="T6" fmla="*/ 1344 w 1488"/>
              <a:gd name="T7" fmla="*/ 1344 h 1632"/>
              <a:gd name="T8" fmla="*/ 1488 w 1488"/>
              <a:gd name="T9" fmla="*/ 432 h 1632"/>
              <a:gd name="T10" fmla="*/ 864 w 1488"/>
              <a:gd name="T11" fmla="*/ 0 h 16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8"/>
              <a:gd name="T19" fmla="*/ 0 h 1632"/>
              <a:gd name="T20" fmla="*/ 1488 w 1488"/>
              <a:gd name="T21" fmla="*/ 1632 h 16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8" h="1632">
                <a:moveTo>
                  <a:pt x="864" y="0"/>
                </a:moveTo>
                <a:lnTo>
                  <a:pt x="0" y="672"/>
                </a:lnTo>
                <a:lnTo>
                  <a:pt x="576" y="1632"/>
                </a:lnTo>
                <a:lnTo>
                  <a:pt x="1344" y="1344"/>
                </a:lnTo>
                <a:lnTo>
                  <a:pt x="1488" y="432"/>
                </a:lnTo>
                <a:lnTo>
                  <a:pt x="864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296" name="任意多边形 51295"/>
          <p:cNvSpPr>
            <a:spLocks noChangeArrowheads="1"/>
          </p:cNvSpPr>
          <p:nvPr/>
        </p:nvSpPr>
        <p:spPr bwMode="auto">
          <a:xfrm>
            <a:off x="5638800" y="3543300"/>
            <a:ext cx="1708150" cy="1314450"/>
          </a:xfrm>
          <a:custGeom>
            <a:avLst/>
            <a:gdLst>
              <a:gd name="T0" fmla="*/ 864 w 1488"/>
              <a:gd name="T1" fmla="*/ 0 h 1632"/>
              <a:gd name="T2" fmla="*/ 0 w 1488"/>
              <a:gd name="T3" fmla="*/ 672 h 1632"/>
              <a:gd name="T4" fmla="*/ 576 w 1488"/>
              <a:gd name="T5" fmla="*/ 1632 h 1632"/>
              <a:gd name="T6" fmla="*/ 1344 w 1488"/>
              <a:gd name="T7" fmla="*/ 1344 h 1632"/>
              <a:gd name="T8" fmla="*/ 1488 w 1488"/>
              <a:gd name="T9" fmla="*/ 432 h 1632"/>
              <a:gd name="T10" fmla="*/ 864 w 1488"/>
              <a:gd name="T11" fmla="*/ 0 h 163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8"/>
              <a:gd name="T19" fmla="*/ 0 h 1632"/>
              <a:gd name="T20" fmla="*/ 1488 w 1488"/>
              <a:gd name="T21" fmla="*/ 1632 h 163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8" h="1632">
                <a:moveTo>
                  <a:pt x="864" y="0"/>
                </a:moveTo>
                <a:lnTo>
                  <a:pt x="0" y="672"/>
                </a:lnTo>
                <a:lnTo>
                  <a:pt x="576" y="1632"/>
                </a:lnTo>
                <a:lnTo>
                  <a:pt x="1344" y="1344"/>
                </a:lnTo>
                <a:lnTo>
                  <a:pt x="1488" y="432"/>
                </a:lnTo>
                <a:lnTo>
                  <a:pt x="864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00" name="直接连接符 51299"/>
          <p:cNvSpPr>
            <a:spLocks noChangeShapeType="1"/>
          </p:cNvSpPr>
          <p:nvPr/>
        </p:nvSpPr>
        <p:spPr bwMode="auto">
          <a:xfrm>
            <a:off x="6616700" y="35433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01" name="直接连接符 51300"/>
          <p:cNvSpPr>
            <a:spLocks noChangeShapeType="1"/>
          </p:cNvSpPr>
          <p:nvPr/>
        </p:nvSpPr>
        <p:spPr bwMode="auto">
          <a:xfrm flipH="1">
            <a:off x="6629400" y="3886200"/>
            <a:ext cx="685800" cy="3429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02" name="直接连接符 51301"/>
          <p:cNvSpPr>
            <a:spLocks noChangeShapeType="1"/>
          </p:cNvSpPr>
          <p:nvPr/>
        </p:nvSpPr>
        <p:spPr bwMode="auto">
          <a:xfrm>
            <a:off x="5638800" y="4076700"/>
            <a:ext cx="990600" cy="1714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03" name="直接连接符 51302"/>
          <p:cNvSpPr>
            <a:spLocks noChangeShapeType="1"/>
          </p:cNvSpPr>
          <p:nvPr/>
        </p:nvSpPr>
        <p:spPr bwMode="auto">
          <a:xfrm flipH="1">
            <a:off x="6324600" y="4229100"/>
            <a:ext cx="304800" cy="6286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04" name="直接连接符 51303"/>
          <p:cNvSpPr>
            <a:spLocks noChangeShapeType="1"/>
          </p:cNvSpPr>
          <p:nvPr/>
        </p:nvSpPr>
        <p:spPr bwMode="auto">
          <a:xfrm>
            <a:off x="6629400" y="4229100"/>
            <a:ext cx="533400" cy="4000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" name="组合 3"/>
          <p:cNvGrpSpPr/>
          <p:nvPr/>
        </p:nvGrpSpPr>
        <p:grpSpPr bwMode="auto">
          <a:xfrm>
            <a:off x="838200" y="3651648"/>
            <a:ext cx="3238500" cy="1148953"/>
            <a:chOff x="1320" y="7668"/>
            <a:chExt cx="5100" cy="2412"/>
          </a:xfrm>
        </p:grpSpPr>
        <p:sp>
          <p:nvSpPr>
            <p:cNvPr id="11290" name="任意多边形 51292"/>
            <p:cNvSpPr>
              <a:spLocks noChangeArrowheads="1"/>
            </p:cNvSpPr>
            <p:nvPr/>
          </p:nvSpPr>
          <p:spPr bwMode="auto">
            <a:xfrm>
              <a:off x="1320" y="7920"/>
              <a:ext cx="1755" cy="1800"/>
            </a:xfrm>
            <a:custGeom>
              <a:avLst/>
              <a:gdLst>
                <a:gd name="T0" fmla="*/ 864 w 1488"/>
                <a:gd name="T1" fmla="*/ 0 h 1632"/>
                <a:gd name="T2" fmla="*/ 0 w 1488"/>
                <a:gd name="T3" fmla="*/ 672 h 1632"/>
                <a:gd name="T4" fmla="*/ 576 w 1488"/>
                <a:gd name="T5" fmla="*/ 1632 h 1632"/>
                <a:gd name="T6" fmla="*/ 1344 w 1488"/>
                <a:gd name="T7" fmla="*/ 1344 h 1632"/>
                <a:gd name="T8" fmla="*/ 1488 w 1488"/>
                <a:gd name="T9" fmla="*/ 432 h 1632"/>
                <a:gd name="T10" fmla="*/ 864 w 1488"/>
                <a:gd name="T11" fmla="*/ 0 h 16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88"/>
                <a:gd name="T19" fmla="*/ 0 h 1632"/>
                <a:gd name="T20" fmla="*/ 1488 w 1488"/>
                <a:gd name="T21" fmla="*/ 1632 h 16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88" h="1632">
                  <a:moveTo>
                    <a:pt x="864" y="0"/>
                  </a:moveTo>
                  <a:lnTo>
                    <a:pt x="0" y="672"/>
                  </a:lnTo>
                  <a:lnTo>
                    <a:pt x="576" y="1632"/>
                  </a:lnTo>
                  <a:lnTo>
                    <a:pt x="1344" y="1344"/>
                  </a:lnTo>
                  <a:lnTo>
                    <a:pt x="1488" y="432"/>
                  </a:lnTo>
                  <a:lnTo>
                    <a:pt x="864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1" name="任意多边形 51293"/>
            <p:cNvSpPr>
              <a:spLocks noChangeArrowheads="1"/>
            </p:cNvSpPr>
            <p:nvPr/>
          </p:nvSpPr>
          <p:spPr bwMode="auto">
            <a:xfrm rot="10800000">
              <a:off x="4080" y="7680"/>
              <a:ext cx="2340" cy="2400"/>
            </a:xfrm>
            <a:custGeom>
              <a:avLst/>
              <a:gdLst>
                <a:gd name="T0" fmla="*/ 864 w 1488"/>
                <a:gd name="T1" fmla="*/ 0 h 1632"/>
                <a:gd name="T2" fmla="*/ 0 w 1488"/>
                <a:gd name="T3" fmla="*/ 672 h 1632"/>
                <a:gd name="T4" fmla="*/ 576 w 1488"/>
                <a:gd name="T5" fmla="*/ 1632 h 1632"/>
                <a:gd name="T6" fmla="*/ 1344 w 1488"/>
                <a:gd name="T7" fmla="*/ 1344 h 1632"/>
                <a:gd name="T8" fmla="*/ 1488 w 1488"/>
                <a:gd name="T9" fmla="*/ 432 h 1632"/>
                <a:gd name="T10" fmla="*/ 864 w 1488"/>
                <a:gd name="T11" fmla="*/ 0 h 16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88"/>
                <a:gd name="T19" fmla="*/ 0 h 1632"/>
                <a:gd name="T20" fmla="*/ 1488 w 1488"/>
                <a:gd name="T21" fmla="*/ 1632 h 16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88" h="1632">
                  <a:moveTo>
                    <a:pt x="864" y="0"/>
                  </a:moveTo>
                  <a:lnTo>
                    <a:pt x="0" y="672"/>
                  </a:lnTo>
                  <a:lnTo>
                    <a:pt x="576" y="1632"/>
                  </a:lnTo>
                  <a:lnTo>
                    <a:pt x="1344" y="1344"/>
                  </a:lnTo>
                  <a:lnTo>
                    <a:pt x="1488" y="432"/>
                  </a:lnTo>
                  <a:lnTo>
                    <a:pt x="864" y="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2" name="直接连接符 51296"/>
            <p:cNvSpPr>
              <a:spLocks noChangeShapeType="1"/>
            </p:cNvSpPr>
            <p:nvPr/>
          </p:nvSpPr>
          <p:spPr bwMode="auto">
            <a:xfrm>
              <a:off x="1320" y="8640"/>
              <a:ext cx="504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3" name="直接连接符 51297"/>
            <p:cNvSpPr>
              <a:spLocks noChangeShapeType="1"/>
            </p:cNvSpPr>
            <p:nvPr/>
          </p:nvSpPr>
          <p:spPr bwMode="auto">
            <a:xfrm flipV="1">
              <a:off x="2900" y="8160"/>
              <a:ext cx="1440" cy="1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94" name="直接连接符 51298"/>
            <p:cNvSpPr>
              <a:spLocks noChangeShapeType="1"/>
            </p:cNvSpPr>
            <p:nvPr/>
          </p:nvSpPr>
          <p:spPr bwMode="auto">
            <a:xfrm>
              <a:off x="3020" y="8360"/>
              <a:ext cx="1080" cy="10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cxnSp>
          <p:nvCxnSpPr>
            <p:cNvPr id="11295" name="直接连接符 1"/>
            <p:cNvCxnSpPr>
              <a:cxnSpLocks noChangeShapeType="1"/>
            </p:cNvCxnSpPr>
            <p:nvPr/>
          </p:nvCxnSpPr>
          <p:spPr bwMode="auto">
            <a:xfrm flipV="1">
              <a:off x="1971" y="7668"/>
              <a:ext cx="3528" cy="20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96" name="直接连接符 2"/>
            <p:cNvCxnSpPr>
              <a:cxnSpLocks noChangeShapeType="1"/>
            </p:cNvCxnSpPr>
            <p:nvPr/>
          </p:nvCxnSpPr>
          <p:spPr bwMode="auto">
            <a:xfrm>
              <a:off x="2317" y="7931"/>
              <a:ext cx="2728" cy="211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5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5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5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5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5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5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5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5" grpId="0" animBg="1"/>
      <p:bldP spid="51296" grpId="0" animBg="1"/>
      <p:bldP spid="51300" grpId="0" animBg="1"/>
      <p:bldP spid="51301" grpId="0" animBg="1"/>
      <p:bldP spid="51302" grpId="0" animBg="1"/>
      <p:bldP spid="51303" grpId="0" animBg="1"/>
      <p:bldP spid="5130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文本框 65553"/>
          <p:cNvSpPr txBox="1">
            <a:spLocks noChangeArrowheads="1"/>
          </p:cNvSpPr>
          <p:nvPr/>
        </p:nvSpPr>
        <p:spPr bwMode="auto">
          <a:xfrm>
            <a:off x="76200" y="1166812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 dirty="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如图，已知△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，以点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为位似中心画△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DEF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，使其与△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位似，且位似比为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65555" name="任意多边形 65554"/>
          <p:cNvSpPr>
            <a:spLocks noChangeArrowheads="1"/>
          </p:cNvSpPr>
          <p:nvPr/>
        </p:nvSpPr>
        <p:spPr bwMode="auto">
          <a:xfrm>
            <a:off x="7315200" y="2228850"/>
            <a:ext cx="1143000" cy="1657350"/>
          </a:xfrm>
          <a:custGeom>
            <a:avLst/>
            <a:gdLst>
              <a:gd name="T0" fmla="*/ 0 w 720"/>
              <a:gd name="T1" fmla="*/ 0 h 1392"/>
              <a:gd name="T2" fmla="*/ 0 w 720"/>
              <a:gd name="T3" fmla="*/ 720 h 1392"/>
              <a:gd name="T4" fmla="*/ 720 w 720"/>
              <a:gd name="T5" fmla="*/ 1392 h 1392"/>
              <a:gd name="T6" fmla="*/ 0 w 720"/>
              <a:gd name="T7" fmla="*/ 0 h 1392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1392"/>
              <a:gd name="T14" fmla="*/ 720 w 720"/>
              <a:gd name="T15" fmla="*/ 1392 h 13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1392">
                <a:moveTo>
                  <a:pt x="0" y="0"/>
                </a:moveTo>
                <a:lnTo>
                  <a:pt x="0" y="720"/>
                </a:lnTo>
                <a:lnTo>
                  <a:pt x="720" y="139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2" name="任意多边形 65555"/>
          <p:cNvSpPr>
            <a:spLocks noChangeArrowheads="1"/>
          </p:cNvSpPr>
          <p:nvPr/>
        </p:nvSpPr>
        <p:spPr bwMode="auto">
          <a:xfrm>
            <a:off x="6248401" y="3200400"/>
            <a:ext cx="555625" cy="800100"/>
          </a:xfrm>
          <a:custGeom>
            <a:avLst/>
            <a:gdLst>
              <a:gd name="T0" fmla="*/ 0 w 720"/>
              <a:gd name="T1" fmla="*/ 0 h 1392"/>
              <a:gd name="T2" fmla="*/ 0 w 720"/>
              <a:gd name="T3" fmla="*/ 720 h 1392"/>
              <a:gd name="T4" fmla="*/ 720 w 720"/>
              <a:gd name="T5" fmla="*/ 1392 h 1392"/>
              <a:gd name="T6" fmla="*/ 0 w 720"/>
              <a:gd name="T7" fmla="*/ 0 h 1392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1392"/>
              <a:gd name="T14" fmla="*/ 720 w 720"/>
              <a:gd name="T15" fmla="*/ 1392 h 13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1392">
                <a:moveTo>
                  <a:pt x="0" y="0"/>
                </a:moveTo>
                <a:lnTo>
                  <a:pt x="0" y="720"/>
                </a:lnTo>
                <a:lnTo>
                  <a:pt x="720" y="139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57" name="文本框 65556"/>
          <p:cNvSpPr txBox="1">
            <a:spLocks noChangeArrowheads="1"/>
          </p:cNvSpPr>
          <p:nvPr/>
        </p:nvSpPr>
        <p:spPr bwMode="auto">
          <a:xfrm>
            <a:off x="76200" y="2347436"/>
            <a:ext cx="480377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画射线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OB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OC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在射线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OB</a:t>
            </a:r>
            <a:r>
              <a:rPr lang="en-US" altLang="zh-CN" sz="20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OC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上分别取点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使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OD 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 2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OE 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 2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OB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OF 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 2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OC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顺序连接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使△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DEF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与△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位似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相似比为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65558" name="直接连接符 65557"/>
          <p:cNvSpPr>
            <a:spLocks noChangeShapeType="1"/>
          </p:cNvSpPr>
          <p:nvPr/>
        </p:nvSpPr>
        <p:spPr bwMode="auto">
          <a:xfrm flipH="1">
            <a:off x="5181600" y="3086100"/>
            <a:ext cx="2133600" cy="10287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59" name="直接连接符 65558"/>
          <p:cNvSpPr>
            <a:spLocks noChangeShapeType="1"/>
          </p:cNvSpPr>
          <p:nvPr/>
        </p:nvSpPr>
        <p:spPr bwMode="auto">
          <a:xfrm flipH="1">
            <a:off x="5181600" y="3886200"/>
            <a:ext cx="3276600" cy="228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5560" name="直接连接符 65559"/>
          <p:cNvSpPr>
            <a:spLocks noChangeShapeType="1"/>
          </p:cNvSpPr>
          <p:nvPr/>
        </p:nvSpPr>
        <p:spPr bwMode="auto">
          <a:xfrm flipH="1">
            <a:off x="5181600" y="2228850"/>
            <a:ext cx="2133600" cy="18859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7" name="文本框 65560"/>
          <p:cNvSpPr txBox="1">
            <a:spLocks noChangeArrowheads="1"/>
          </p:cNvSpPr>
          <p:nvPr/>
        </p:nvSpPr>
        <p:spPr bwMode="auto">
          <a:xfrm>
            <a:off x="5867400" y="2857500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2298" name="文本框 65561"/>
          <p:cNvSpPr txBox="1">
            <a:spLocks noChangeArrowheads="1"/>
          </p:cNvSpPr>
          <p:nvPr/>
        </p:nvSpPr>
        <p:spPr bwMode="auto">
          <a:xfrm>
            <a:off x="6019800" y="3600450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2299" name="文本框 65562"/>
          <p:cNvSpPr txBox="1">
            <a:spLocks noChangeArrowheads="1"/>
          </p:cNvSpPr>
          <p:nvPr/>
        </p:nvSpPr>
        <p:spPr bwMode="auto">
          <a:xfrm>
            <a:off x="6705600" y="3943350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65564" name="文本框 65563"/>
          <p:cNvSpPr txBox="1">
            <a:spLocks noChangeArrowheads="1"/>
          </p:cNvSpPr>
          <p:nvPr/>
        </p:nvSpPr>
        <p:spPr bwMode="auto">
          <a:xfrm>
            <a:off x="8229600" y="3886200"/>
            <a:ext cx="30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65565" name="文本框 65564"/>
          <p:cNvSpPr txBox="1">
            <a:spLocks noChangeArrowheads="1"/>
          </p:cNvSpPr>
          <p:nvPr/>
        </p:nvSpPr>
        <p:spPr bwMode="auto">
          <a:xfrm>
            <a:off x="7086600" y="3086100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65566" name="文本框 65565"/>
          <p:cNvSpPr txBox="1">
            <a:spLocks noChangeArrowheads="1"/>
          </p:cNvSpPr>
          <p:nvPr/>
        </p:nvSpPr>
        <p:spPr bwMode="auto">
          <a:xfrm>
            <a:off x="7162801" y="1885950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2303" name="文本框 65566"/>
          <p:cNvSpPr txBox="1">
            <a:spLocks noChangeArrowheads="1"/>
          </p:cNvSpPr>
          <p:nvPr/>
        </p:nvSpPr>
        <p:spPr bwMode="auto">
          <a:xfrm>
            <a:off x="4800601" y="4000500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65568" name="文本框 65567"/>
          <p:cNvSpPr txBox="1">
            <a:spLocks noChangeArrowheads="1"/>
          </p:cNvSpPr>
          <p:nvPr/>
        </p:nvSpPr>
        <p:spPr bwMode="auto">
          <a:xfrm>
            <a:off x="228601" y="4229101"/>
            <a:ext cx="47275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想一想：</a:t>
            </a:r>
            <a:r>
              <a:rPr lang="zh-CN" altLang="en-US" sz="2400">
                <a:latin typeface="黑体" panose="02010609060101010101" pitchFamily="49" charset="-122"/>
                <a:ea typeface="黑体" panose="02010609060101010101" pitchFamily="49" charset="-122"/>
              </a:rPr>
              <a:t>你还有其他的画法吗？</a:t>
            </a:r>
          </a:p>
        </p:txBody>
      </p:sp>
      <p:sp>
        <p:nvSpPr>
          <p:cNvPr id="12305" name="椭圆 65568"/>
          <p:cNvSpPr>
            <a:spLocks noChangeArrowheads="1"/>
          </p:cNvSpPr>
          <p:nvPr/>
        </p:nvSpPr>
        <p:spPr bwMode="auto">
          <a:xfrm>
            <a:off x="5181600" y="4067175"/>
            <a:ext cx="76200" cy="571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zh-CN" sz="2400">
              <a:solidFill>
                <a:srgbClr val="FF0000"/>
              </a:solidFill>
            </a:endParaRPr>
          </a:p>
        </p:txBody>
      </p:sp>
      <p:grpSp>
        <p:nvGrpSpPr>
          <p:cNvPr id="12306" name="组合 6147"/>
          <p:cNvGrpSpPr/>
          <p:nvPr/>
        </p:nvGrpSpPr>
        <p:grpSpPr bwMode="auto">
          <a:xfrm>
            <a:off x="323851" y="303610"/>
            <a:ext cx="3614730" cy="739246"/>
            <a:chOff x="0" y="0"/>
            <a:chExt cx="5694" cy="1551"/>
          </a:xfrm>
        </p:grpSpPr>
        <p:sp>
          <p:nvSpPr>
            <p:cNvPr id="12307" name="矩形 7"/>
            <p:cNvSpPr>
              <a:spLocks noChangeArrowheads="1"/>
            </p:cNvSpPr>
            <p:nvPr/>
          </p:nvSpPr>
          <p:spPr bwMode="auto">
            <a:xfrm>
              <a:off x="882" y="0"/>
              <a:ext cx="2634" cy="1200"/>
            </a:xfrm>
            <a:custGeom>
              <a:avLst/>
              <a:gdLst>
                <a:gd name="T0" fmla="*/ 0 w 2520280"/>
                <a:gd name="T1" fmla="*/ 1872208 h 1872208"/>
                <a:gd name="T2" fmla="*/ 2520280 w 2520280"/>
                <a:gd name="T3" fmla="*/ 1872208 h 1872208"/>
                <a:gd name="T4" fmla="*/ 0 w 2520280"/>
                <a:gd name="T5" fmla="*/ 1872208 h 1872208"/>
                <a:gd name="T6" fmla="*/ 0 w 2520280"/>
                <a:gd name="T7" fmla="*/ 0 h 1872208"/>
                <a:gd name="T8" fmla="*/ 916 w 2520280"/>
                <a:gd name="T9" fmla="*/ 0 h 1872208"/>
                <a:gd name="T10" fmla="*/ 0 w 2520280"/>
                <a:gd name="T11" fmla="*/ 0 h 18722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520280"/>
                <a:gd name="T19" fmla="*/ 0 h 1872208"/>
                <a:gd name="T20" fmla="*/ 2520280 w 2520280"/>
                <a:gd name="T21" fmla="*/ 1872208 h 18722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520280" h="1872208">
                  <a:moveTo>
                    <a:pt x="0" y="1872208"/>
                  </a:moveTo>
                  <a:lnTo>
                    <a:pt x="2520280" y="1872208"/>
                  </a:lnTo>
                  <a:lnTo>
                    <a:pt x="0" y="1872208"/>
                  </a:lnTo>
                  <a:close/>
                  <a:moveTo>
                    <a:pt x="0" y="0"/>
                  </a:moveTo>
                  <a:lnTo>
                    <a:pt x="916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sq">
              <a:solidFill>
                <a:srgbClr val="DDDDDD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8" name="任意多边形 16"/>
            <p:cNvSpPr>
              <a:spLocks noChangeArrowheads="1"/>
            </p:cNvSpPr>
            <p:nvPr/>
          </p:nvSpPr>
          <p:spPr bwMode="auto">
            <a:xfrm>
              <a:off x="0" y="454"/>
              <a:ext cx="826" cy="760"/>
            </a:xfrm>
            <a:custGeom>
              <a:avLst/>
              <a:gdLst>
                <a:gd name="T0" fmla="*/ 0 w 696310"/>
                <a:gd name="T1" fmla="*/ 0 h 696310"/>
                <a:gd name="T2" fmla="*/ 459827 w 696310"/>
                <a:gd name="T3" fmla="*/ 0 h 696310"/>
                <a:gd name="T4" fmla="*/ 459827 w 696310"/>
                <a:gd name="T5" fmla="*/ 236483 h 696310"/>
                <a:gd name="T6" fmla="*/ 696310 w 696310"/>
                <a:gd name="T7" fmla="*/ 236483 h 696310"/>
                <a:gd name="T8" fmla="*/ 696310 w 696310"/>
                <a:gd name="T9" fmla="*/ 696310 h 696310"/>
                <a:gd name="T10" fmla="*/ 0 w 696310"/>
                <a:gd name="T11" fmla="*/ 696310 h 696310"/>
                <a:gd name="T12" fmla="*/ 0 w 696310"/>
                <a:gd name="T13" fmla="*/ 0 h 6963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96310"/>
                <a:gd name="T22" fmla="*/ 0 h 696310"/>
                <a:gd name="T23" fmla="*/ 696310 w 696310"/>
                <a:gd name="T24" fmla="*/ 696310 h 6963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96310" h="696310">
                  <a:moveTo>
                    <a:pt x="0" y="0"/>
                  </a:moveTo>
                  <a:lnTo>
                    <a:pt x="459827" y="0"/>
                  </a:lnTo>
                  <a:lnTo>
                    <a:pt x="459827" y="236483"/>
                  </a:lnTo>
                  <a:lnTo>
                    <a:pt x="696310" y="236483"/>
                  </a:lnTo>
                  <a:lnTo>
                    <a:pt x="696310" y="696310"/>
                  </a:lnTo>
                  <a:lnTo>
                    <a:pt x="0" y="696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09" name="矩形 17"/>
            <p:cNvSpPr>
              <a:spLocks noChangeArrowheads="1"/>
            </p:cNvSpPr>
            <p:nvPr/>
          </p:nvSpPr>
          <p:spPr bwMode="auto">
            <a:xfrm>
              <a:off x="570" y="374"/>
              <a:ext cx="258" cy="265"/>
            </a:xfrm>
            <a:prstGeom prst="rect">
              <a:avLst/>
            </a:prstGeom>
            <a:solidFill>
              <a:srgbClr val="008080">
                <a:alpha val="5098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215900" rIns="179705" bIns="0" anchor="ctr"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zh-CN" sz="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12310" name="文本框 6151"/>
            <p:cNvSpPr txBox="1">
              <a:spLocks noChangeArrowheads="1"/>
            </p:cNvSpPr>
            <p:nvPr/>
          </p:nvSpPr>
          <p:spPr bwMode="auto">
            <a:xfrm>
              <a:off x="878" y="432"/>
              <a:ext cx="4816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solidFill>
                    <a:srgbClr val="00666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位似多边形的画法</a:t>
              </a:r>
            </a:p>
          </p:txBody>
        </p:sp>
        <p:sp>
          <p:nvSpPr>
            <p:cNvPr id="12311" name="文本框 6152"/>
            <p:cNvSpPr txBox="1">
              <a:spLocks noChangeArrowheads="1"/>
            </p:cNvSpPr>
            <p:nvPr/>
          </p:nvSpPr>
          <p:spPr bwMode="auto">
            <a:xfrm>
              <a:off x="0" y="453"/>
              <a:ext cx="87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zh-CN" altLang="en-US" sz="2800">
                  <a:solidFill>
                    <a:schemeClr val="accent1"/>
                  </a:solidFill>
                  <a:ea typeface="微软雅黑" panose="020B0503020204020204" pitchFamily="34" charset="-122"/>
                </a:rPr>
                <a:t>二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5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5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5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5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5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5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5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5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5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55" grpId="0" animBg="1"/>
      <p:bldP spid="65557" grpId="0"/>
      <p:bldP spid="65558" grpId="0" animBg="1"/>
      <p:bldP spid="65559" grpId="0" animBg="1"/>
      <p:bldP spid="65560" grpId="0" animBg="1"/>
      <p:bldP spid="65564" grpId="0"/>
      <p:bldP spid="65565" grpId="0"/>
      <p:bldP spid="65566" grpId="0"/>
      <p:bldP spid="655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任意多边形 66583"/>
          <p:cNvSpPr>
            <a:spLocks noChangeArrowheads="1"/>
          </p:cNvSpPr>
          <p:nvPr/>
        </p:nvSpPr>
        <p:spPr bwMode="auto">
          <a:xfrm>
            <a:off x="7686676" y="1754981"/>
            <a:ext cx="555625" cy="800100"/>
          </a:xfrm>
          <a:custGeom>
            <a:avLst/>
            <a:gdLst>
              <a:gd name="T0" fmla="*/ 0 w 720"/>
              <a:gd name="T1" fmla="*/ 0 h 1392"/>
              <a:gd name="T2" fmla="*/ 0 w 720"/>
              <a:gd name="T3" fmla="*/ 720 h 1392"/>
              <a:gd name="T4" fmla="*/ 720 w 720"/>
              <a:gd name="T5" fmla="*/ 1392 h 1392"/>
              <a:gd name="T6" fmla="*/ 0 w 720"/>
              <a:gd name="T7" fmla="*/ 0 h 1392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1392"/>
              <a:gd name="T14" fmla="*/ 720 w 720"/>
              <a:gd name="T15" fmla="*/ 1392 h 13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1392">
                <a:moveTo>
                  <a:pt x="0" y="0"/>
                </a:moveTo>
                <a:lnTo>
                  <a:pt x="0" y="720"/>
                </a:lnTo>
                <a:lnTo>
                  <a:pt x="720" y="139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15" name="文本框 66584"/>
          <p:cNvSpPr txBox="1">
            <a:spLocks noChangeArrowheads="1"/>
          </p:cNvSpPr>
          <p:nvPr/>
        </p:nvSpPr>
        <p:spPr bwMode="auto">
          <a:xfrm>
            <a:off x="7315200" y="1402556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3316" name="文本框 66585"/>
          <p:cNvSpPr txBox="1">
            <a:spLocks noChangeArrowheads="1"/>
          </p:cNvSpPr>
          <p:nvPr/>
        </p:nvSpPr>
        <p:spPr bwMode="auto">
          <a:xfrm>
            <a:off x="7467600" y="2145506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3317" name="文本框 66586"/>
          <p:cNvSpPr txBox="1">
            <a:spLocks noChangeArrowheads="1"/>
          </p:cNvSpPr>
          <p:nvPr/>
        </p:nvSpPr>
        <p:spPr bwMode="auto">
          <a:xfrm>
            <a:off x="8153400" y="2488406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3318" name="椭圆 66587"/>
          <p:cNvSpPr>
            <a:spLocks noChangeArrowheads="1"/>
          </p:cNvSpPr>
          <p:nvPr/>
        </p:nvSpPr>
        <p:spPr bwMode="auto">
          <a:xfrm>
            <a:off x="6548438" y="2651522"/>
            <a:ext cx="76200" cy="571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zh-CN" sz="2400">
              <a:solidFill>
                <a:srgbClr val="FF0000"/>
              </a:solidFill>
            </a:endParaRPr>
          </a:p>
        </p:txBody>
      </p:sp>
      <p:sp>
        <p:nvSpPr>
          <p:cNvPr id="13319" name="文本框 66588"/>
          <p:cNvSpPr txBox="1">
            <a:spLocks noChangeArrowheads="1"/>
          </p:cNvSpPr>
          <p:nvPr/>
        </p:nvSpPr>
        <p:spPr bwMode="auto">
          <a:xfrm>
            <a:off x="228600" y="497682"/>
            <a:ext cx="4343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画法二：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与△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DEF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异侧</a:t>
            </a:r>
          </a:p>
        </p:txBody>
      </p:sp>
      <p:sp>
        <p:nvSpPr>
          <p:cNvPr id="66590" name="直接连接符 66589"/>
          <p:cNvSpPr>
            <a:spLocks noChangeShapeType="1"/>
          </p:cNvSpPr>
          <p:nvPr/>
        </p:nvSpPr>
        <p:spPr bwMode="auto">
          <a:xfrm flipH="1">
            <a:off x="4343400" y="2155032"/>
            <a:ext cx="3352800" cy="1593056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6591" name="直接连接符 66590"/>
          <p:cNvSpPr>
            <a:spLocks noChangeShapeType="1"/>
          </p:cNvSpPr>
          <p:nvPr/>
        </p:nvSpPr>
        <p:spPr bwMode="auto">
          <a:xfrm flipV="1">
            <a:off x="3200400" y="2555081"/>
            <a:ext cx="5029200" cy="396479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6592" name="直接连接符 66591"/>
          <p:cNvSpPr>
            <a:spLocks noChangeShapeType="1"/>
          </p:cNvSpPr>
          <p:nvPr/>
        </p:nvSpPr>
        <p:spPr bwMode="auto">
          <a:xfrm flipH="1">
            <a:off x="4343400" y="1754981"/>
            <a:ext cx="3316288" cy="28575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6593" name="任意多边形 66592"/>
          <p:cNvSpPr>
            <a:spLocks noChangeArrowheads="1"/>
          </p:cNvSpPr>
          <p:nvPr/>
        </p:nvSpPr>
        <p:spPr bwMode="auto">
          <a:xfrm rot="10800000">
            <a:off x="3200400" y="2955131"/>
            <a:ext cx="1143000" cy="1657350"/>
          </a:xfrm>
          <a:custGeom>
            <a:avLst/>
            <a:gdLst>
              <a:gd name="T0" fmla="*/ 0 w 720"/>
              <a:gd name="T1" fmla="*/ 0 h 1392"/>
              <a:gd name="T2" fmla="*/ 0 w 720"/>
              <a:gd name="T3" fmla="*/ 720 h 1392"/>
              <a:gd name="T4" fmla="*/ 720 w 720"/>
              <a:gd name="T5" fmla="*/ 1392 h 1392"/>
              <a:gd name="T6" fmla="*/ 0 w 720"/>
              <a:gd name="T7" fmla="*/ 0 h 1392"/>
              <a:gd name="T8" fmla="*/ 0 60000 65536"/>
              <a:gd name="T9" fmla="*/ 0 60000 65536"/>
              <a:gd name="T10" fmla="*/ 0 60000 65536"/>
              <a:gd name="T11" fmla="*/ 0 60000 65536"/>
              <a:gd name="T12" fmla="*/ 0 w 720"/>
              <a:gd name="T13" fmla="*/ 0 h 1392"/>
              <a:gd name="T14" fmla="*/ 720 w 720"/>
              <a:gd name="T15" fmla="*/ 1392 h 139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0" h="1392">
                <a:moveTo>
                  <a:pt x="0" y="0"/>
                </a:moveTo>
                <a:lnTo>
                  <a:pt x="0" y="720"/>
                </a:lnTo>
                <a:lnTo>
                  <a:pt x="720" y="1392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6594" name="文本框 66593"/>
          <p:cNvSpPr txBox="1">
            <a:spLocks noChangeArrowheads="1"/>
          </p:cNvSpPr>
          <p:nvPr/>
        </p:nvSpPr>
        <p:spPr bwMode="auto">
          <a:xfrm>
            <a:off x="304800" y="1069181"/>
            <a:ext cx="6324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画射线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OB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OC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沿着射线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OB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反方向上分别取点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OD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 2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OE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 2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OB</a:t>
            </a:r>
            <a:r>
              <a:rPr lang="en-US" altLang="zh-CN" sz="2400" i="1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OF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 2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OC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顺序连接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使△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DEF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与△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位似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相似比为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3325" name="文本框 66594"/>
          <p:cNvSpPr txBox="1">
            <a:spLocks noChangeArrowheads="1"/>
          </p:cNvSpPr>
          <p:nvPr/>
        </p:nvSpPr>
        <p:spPr bwMode="auto">
          <a:xfrm>
            <a:off x="6477001" y="2612231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66596" name="文本框 66595"/>
          <p:cNvSpPr txBox="1">
            <a:spLocks noChangeArrowheads="1"/>
          </p:cNvSpPr>
          <p:nvPr/>
        </p:nvSpPr>
        <p:spPr bwMode="auto">
          <a:xfrm>
            <a:off x="3962400" y="3640931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66597" name="文本框 66596"/>
          <p:cNvSpPr txBox="1">
            <a:spLocks noChangeArrowheads="1"/>
          </p:cNvSpPr>
          <p:nvPr/>
        </p:nvSpPr>
        <p:spPr bwMode="auto">
          <a:xfrm>
            <a:off x="2819400" y="2783681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66598" name="文本框 66597"/>
          <p:cNvSpPr txBox="1">
            <a:spLocks noChangeArrowheads="1"/>
          </p:cNvSpPr>
          <p:nvPr/>
        </p:nvSpPr>
        <p:spPr bwMode="auto">
          <a:xfrm>
            <a:off x="3938588" y="4498181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6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6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66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6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6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6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6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6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90" grpId="0" animBg="1"/>
      <p:bldP spid="66591" grpId="0" animBg="1"/>
      <p:bldP spid="66592" grpId="0" animBg="1"/>
      <p:bldP spid="66593" grpId="0" animBg="1"/>
      <p:bldP spid="66594" grpId="0"/>
      <p:bldP spid="66596" grpId="0"/>
      <p:bldP spid="66597" grpId="0"/>
      <p:bldP spid="665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文本框 67597"/>
          <p:cNvSpPr txBox="1">
            <a:spLocks noChangeArrowheads="1"/>
          </p:cNvSpPr>
          <p:nvPr/>
        </p:nvSpPr>
        <p:spPr bwMode="auto">
          <a:xfrm>
            <a:off x="152400" y="617935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2400" dirty="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已知点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在△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内，以点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为位似中心画一个三角形，使它与△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位似，且位似比为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: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4339" name="任意多边形 67598"/>
          <p:cNvSpPr>
            <a:spLocks noChangeArrowheads="1"/>
          </p:cNvSpPr>
          <p:nvPr/>
        </p:nvSpPr>
        <p:spPr bwMode="auto">
          <a:xfrm>
            <a:off x="990600" y="2286000"/>
            <a:ext cx="2819400" cy="1714500"/>
          </a:xfrm>
          <a:custGeom>
            <a:avLst/>
            <a:gdLst>
              <a:gd name="T0" fmla="*/ 816 w 1488"/>
              <a:gd name="T1" fmla="*/ 0 h 1440"/>
              <a:gd name="T2" fmla="*/ 0 w 1488"/>
              <a:gd name="T3" fmla="*/ 816 h 1440"/>
              <a:gd name="T4" fmla="*/ 1488 w 1488"/>
              <a:gd name="T5" fmla="*/ 1440 h 1440"/>
              <a:gd name="T6" fmla="*/ 816 w 1488"/>
              <a:gd name="T7" fmla="*/ 0 h 1440"/>
              <a:gd name="T8" fmla="*/ 0 60000 65536"/>
              <a:gd name="T9" fmla="*/ 0 60000 65536"/>
              <a:gd name="T10" fmla="*/ 0 60000 65536"/>
              <a:gd name="T11" fmla="*/ 0 60000 65536"/>
              <a:gd name="T12" fmla="*/ 0 w 1488"/>
              <a:gd name="T13" fmla="*/ 0 h 1440"/>
              <a:gd name="T14" fmla="*/ 1488 w 1488"/>
              <a:gd name="T15" fmla="*/ 1440 h 14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88" h="1440">
                <a:moveTo>
                  <a:pt x="816" y="0"/>
                </a:moveTo>
                <a:lnTo>
                  <a:pt x="0" y="816"/>
                </a:lnTo>
                <a:lnTo>
                  <a:pt x="1488" y="1440"/>
                </a:lnTo>
                <a:lnTo>
                  <a:pt x="81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0" name="文本框 67599"/>
          <p:cNvSpPr txBox="1">
            <a:spLocks noChangeArrowheads="1"/>
          </p:cNvSpPr>
          <p:nvPr/>
        </p:nvSpPr>
        <p:spPr bwMode="auto">
          <a:xfrm>
            <a:off x="2209800" y="1943100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4341" name="文本框 67600"/>
          <p:cNvSpPr txBox="1">
            <a:spLocks noChangeArrowheads="1"/>
          </p:cNvSpPr>
          <p:nvPr/>
        </p:nvSpPr>
        <p:spPr bwMode="auto">
          <a:xfrm>
            <a:off x="609600" y="3086100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4342" name="文本框 67601"/>
          <p:cNvSpPr txBox="1">
            <a:spLocks noChangeArrowheads="1"/>
          </p:cNvSpPr>
          <p:nvPr/>
        </p:nvSpPr>
        <p:spPr bwMode="auto">
          <a:xfrm>
            <a:off x="3733800" y="3886200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4343" name="椭圆 67602"/>
          <p:cNvSpPr>
            <a:spLocks noChangeArrowheads="1"/>
          </p:cNvSpPr>
          <p:nvPr/>
        </p:nvSpPr>
        <p:spPr bwMode="auto">
          <a:xfrm>
            <a:off x="2362200" y="3028950"/>
            <a:ext cx="76200" cy="571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zh-CN" sz="2400">
              <a:solidFill>
                <a:srgbClr val="FF0000"/>
              </a:solidFill>
            </a:endParaRPr>
          </a:p>
        </p:txBody>
      </p:sp>
      <p:sp>
        <p:nvSpPr>
          <p:cNvPr id="67604" name="直接连接符 67603"/>
          <p:cNvSpPr>
            <a:spLocks noChangeShapeType="1"/>
          </p:cNvSpPr>
          <p:nvPr/>
        </p:nvSpPr>
        <p:spPr bwMode="auto">
          <a:xfrm flipH="1">
            <a:off x="2390775" y="2286000"/>
            <a:ext cx="152400" cy="8001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7605" name="直接连接符 67604"/>
          <p:cNvSpPr>
            <a:spLocks noChangeShapeType="1"/>
          </p:cNvSpPr>
          <p:nvPr/>
        </p:nvSpPr>
        <p:spPr bwMode="auto">
          <a:xfrm>
            <a:off x="2409826" y="3061098"/>
            <a:ext cx="1400175" cy="950119"/>
          </a:xfrm>
          <a:prstGeom prst="line">
            <a:avLst/>
          </a:prstGeom>
          <a:noFill/>
          <a:ln w="19050">
            <a:solidFill>
              <a:schemeClr val="tx2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7606" name="直接连接符 67605"/>
          <p:cNvSpPr>
            <a:spLocks noChangeShapeType="1"/>
          </p:cNvSpPr>
          <p:nvPr/>
        </p:nvSpPr>
        <p:spPr bwMode="auto">
          <a:xfrm flipH="1">
            <a:off x="990600" y="3039666"/>
            <a:ext cx="1447800" cy="228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7607" name="任意多边形 67606"/>
          <p:cNvSpPr>
            <a:spLocks noChangeArrowheads="1"/>
          </p:cNvSpPr>
          <p:nvPr/>
        </p:nvSpPr>
        <p:spPr bwMode="auto">
          <a:xfrm>
            <a:off x="1633538" y="2639617"/>
            <a:ext cx="1524000" cy="926306"/>
          </a:xfrm>
          <a:custGeom>
            <a:avLst/>
            <a:gdLst>
              <a:gd name="T0" fmla="*/ 816 w 1488"/>
              <a:gd name="T1" fmla="*/ 0 h 1440"/>
              <a:gd name="T2" fmla="*/ 0 w 1488"/>
              <a:gd name="T3" fmla="*/ 816 h 1440"/>
              <a:gd name="T4" fmla="*/ 1488 w 1488"/>
              <a:gd name="T5" fmla="*/ 1440 h 1440"/>
              <a:gd name="T6" fmla="*/ 816 w 1488"/>
              <a:gd name="T7" fmla="*/ 0 h 1440"/>
              <a:gd name="T8" fmla="*/ 0 60000 65536"/>
              <a:gd name="T9" fmla="*/ 0 60000 65536"/>
              <a:gd name="T10" fmla="*/ 0 60000 65536"/>
              <a:gd name="T11" fmla="*/ 0 60000 65536"/>
              <a:gd name="T12" fmla="*/ 0 w 1488"/>
              <a:gd name="T13" fmla="*/ 0 h 1440"/>
              <a:gd name="T14" fmla="*/ 1488 w 1488"/>
              <a:gd name="T15" fmla="*/ 1440 h 14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88" h="1440">
                <a:moveTo>
                  <a:pt x="816" y="0"/>
                </a:moveTo>
                <a:lnTo>
                  <a:pt x="0" y="816"/>
                </a:lnTo>
                <a:lnTo>
                  <a:pt x="1488" y="1440"/>
                </a:lnTo>
                <a:lnTo>
                  <a:pt x="81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7608" name="文本框 67607"/>
          <p:cNvSpPr txBox="1">
            <a:spLocks noChangeArrowheads="1"/>
          </p:cNvSpPr>
          <p:nvPr/>
        </p:nvSpPr>
        <p:spPr bwMode="auto">
          <a:xfrm>
            <a:off x="4419600" y="1600200"/>
            <a:ext cx="4419600" cy="3527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ct val="30000"/>
              </a:spcAft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画法一</a:t>
            </a:r>
            <a:r>
              <a:rPr lang="en-US" altLang="zh-CN" sz="2400" dirty="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与△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DEF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在同侧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画射线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OB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OC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在射线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OB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上分别取点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使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OA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 2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OD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OB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 2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OE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OC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 2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OF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顺序连接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使△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DEF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与△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位似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位似比为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67609" name="文本框 67608"/>
          <p:cNvSpPr txBox="1">
            <a:spLocks noChangeArrowheads="1"/>
          </p:cNvSpPr>
          <p:nvPr/>
        </p:nvSpPr>
        <p:spPr bwMode="auto">
          <a:xfrm>
            <a:off x="2133600" y="2343150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67610" name="文本框 67609"/>
          <p:cNvSpPr txBox="1">
            <a:spLocks noChangeArrowheads="1"/>
          </p:cNvSpPr>
          <p:nvPr/>
        </p:nvSpPr>
        <p:spPr bwMode="auto">
          <a:xfrm>
            <a:off x="1371600" y="2971800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67611" name="文本框 67610"/>
          <p:cNvSpPr txBox="1">
            <a:spLocks noChangeArrowheads="1"/>
          </p:cNvSpPr>
          <p:nvPr/>
        </p:nvSpPr>
        <p:spPr bwMode="auto">
          <a:xfrm>
            <a:off x="3124200" y="3429000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7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7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7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7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7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7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7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7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04" grpId="0" animBg="1"/>
      <p:bldP spid="67605" grpId="0" animBg="1"/>
      <p:bldP spid="67606" grpId="0" animBg="1"/>
      <p:bldP spid="67607" grpId="0" animBg="1"/>
      <p:bldP spid="67608" grpId="0"/>
      <p:bldP spid="67609" grpId="0"/>
      <p:bldP spid="67610" grpId="0"/>
      <p:bldP spid="676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任意多边形 10317"/>
          <p:cNvSpPr>
            <a:spLocks noChangeArrowheads="1"/>
          </p:cNvSpPr>
          <p:nvPr/>
        </p:nvSpPr>
        <p:spPr bwMode="auto">
          <a:xfrm>
            <a:off x="5791200" y="1257300"/>
            <a:ext cx="2819400" cy="1714500"/>
          </a:xfrm>
          <a:custGeom>
            <a:avLst/>
            <a:gdLst>
              <a:gd name="T0" fmla="*/ 816 w 1488"/>
              <a:gd name="T1" fmla="*/ 0 h 1440"/>
              <a:gd name="T2" fmla="*/ 0 w 1488"/>
              <a:gd name="T3" fmla="*/ 816 h 1440"/>
              <a:gd name="T4" fmla="*/ 1488 w 1488"/>
              <a:gd name="T5" fmla="*/ 1440 h 1440"/>
              <a:gd name="T6" fmla="*/ 816 w 1488"/>
              <a:gd name="T7" fmla="*/ 0 h 1440"/>
              <a:gd name="T8" fmla="*/ 0 60000 65536"/>
              <a:gd name="T9" fmla="*/ 0 60000 65536"/>
              <a:gd name="T10" fmla="*/ 0 60000 65536"/>
              <a:gd name="T11" fmla="*/ 0 60000 65536"/>
              <a:gd name="T12" fmla="*/ 0 w 1488"/>
              <a:gd name="T13" fmla="*/ 0 h 1440"/>
              <a:gd name="T14" fmla="*/ 1488 w 1488"/>
              <a:gd name="T15" fmla="*/ 1440 h 14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88" h="1440">
                <a:moveTo>
                  <a:pt x="816" y="0"/>
                </a:moveTo>
                <a:lnTo>
                  <a:pt x="0" y="816"/>
                </a:lnTo>
                <a:lnTo>
                  <a:pt x="1488" y="1440"/>
                </a:lnTo>
                <a:lnTo>
                  <a:pt x="81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63" name="文本框 10318"/>
          <p:cNvSpPr txBox="1">
            <a:spLocks noChangeArrowheads="1"/>
          </p:cNvSpPr>
          <p:nvPr/>
        </p:nvSpPr>
        <p:spPr bwMode="auto">
          <a:xfrm>
            <a:off x="7010400" y="914400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5364" name="文本框 10319"/>
          <p:cNvSpPr txBox="1">
            <a:spLocks noChangeArrowheads="1"/>
          </p:cNvSpPr>
          <p:nvPr/>
        </p:nvSpPr>
        <p:spPr bwMode="auto">
          <a:xfrm>
            <a:off x="5410200" y="2057400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5365" name="文本框 10320"/>
          <p:cNvSpPr txBox="1">
            <a:spLocks noChangeArrowheads="1"/>
          </p:cNvSpPr>
          <p:nvPr/>
        </p:nvSpPr>
        <p:spPr bwMode="auto">
          <a:xfrm>
            <a:off x="8534400" y="2857500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5366" name="椭圆 10321"/>
          <p:cNvSpPr>
            <a:spLocks noChangeArrowheads="1"/>
          </p:cNvSpPr>
          <p:nvPr/>
        </p:nvSpPr>
        <p:spPr bwMode="auto">
          <a:xfrm>
            <a:off x="7181850" y="1982391"/>
            <a:ext cx="76200" cy="571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zh-CN" sz="2400">
              <a:solidFill>
                <a:srgbClr val="FF0000"/>
              </a:solidFill>
            </a:endParaRPr>
          </a:p>
        </p:txBody>
      </p:sp>
      <p:sp>
        <p:nvSpPr>
          <p:cNvPr id="10323" name="直接连接符 10322"/>
          <p:cNvSpPr>
            <a:spLocks noChangeShapeType="1"/>
          </p:cNvSpPr>
          <p:nvPr/>
        </p:nvSpPr>
        <p:spPr bwMode="auto">
          <a:xfrm flipH="1">
            <a:off x="7162800" y="1257300"/>
            <a:ext cx="152400" cy="12001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24" name="直接连接符 10323"/>
          <p:cNvSpPr>
            <a:spLocks noChangeShapeType="1"/>
          </p:cNvSpPr>
          <p:nvPr/>
        </p:nvSpPr>
        <p:spPr bwMode="auto">
          <a:xfrm flipV="1">
            <a:off x="5791200" y="1885950"/>
            <a:ext cx="2209800" cy="3429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25" name="任意多边形 10324"/>
          <p:cNvSpPr>
            <a:spLocks noChangeArrowheads="1"/>
          </p:cNvSpPr>
          <p:nvPr/>
        </p:nvSpPr>
        <p:spPr bwMode="auto">
          <a:xfrm rot="10800000">
            <a:off x="6429375" y="1475185"/>
            <a:ext cx="1600200" cy="972740"/>
          </a:xfrm>
          <a:custGeom>
            <a:avLst/>
            <a:gdLst>
              <a:gd name="T0" fmla="*/ 816 w 1488"/>
              <a:gd name="T1" fmla="*/ 0 h 1440"/>
              <a:gd name="T2" fmla="*/ 0 w 1488"/>
              <a:gd name="T3" fmla="*/ 816 h 1440"/>
              <a:gd name="T4" fmla="*/ 1488 w 1488"/>
              <a:gd name="T5" fmla="*/ 1440 h 1440"/>
              <a:gd name="T6" fmla="*/ 816 w 1488"/>
              <a:gd name="T7" fmla="*/ 0 h 1440"/>
              <a:gd name="T8" fmla="*/ 0 60000 65536"/>
              <a:gd name="T9" fmla="*/ 0 60000 65536"/>
              <a:gd name="T10" fmla="*/ 0 60000 65536"/>
              <a:gd name="T11" fmla="*/ 0 60000 65536"/>
              <a:gd name="T12" fmla="*/ 0 w 1488"/>
              <a:gd name="T13" fmla="*/ 0 h 1440"/>
              <a:gd name="T14" fmla="*/ 1488 w 1488"/>
              <a:gd name="T15" fmla="*/ 1440 h 14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88" h="1440">
                <a:moveTo>
                  <a:pt x="816" y="0"/>
                </a:moveTo>
                <a:lnTo>
                  <a:pt x="0" y="816"/>
                </a:lnTo>
                <a:lnTo>
                  <a:pt x="1488" y="1440"/>
                </a:lnTo>
                <a:lnTo>
                  <a:pt x="816" y="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26" name="直接连接符 10325"/>
          <p:cNvSpPr>
            <a:spLocks noChangeShapeType="1"/>
          </p:cNvSpPr>
          <p:nvPr/>
        </p:nvSpPr>
        <p:spPr bwMode="auto">
          <a:xfrm flipH="1" flipV="1">
            <a:off x="6477000" y="1485900"/>
            <a:ext cx="2133600" cy="14859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27" name="文本框 10326"/>
          <p:cNvSpPr txBox="1">
            <a:spLocks noChangeArrowheads="1"/>
          </p:cNvSpPr>
          <p:nvPr/>
        </p:nvSpPr>
        <p:spPr bwMode="auto">
          <a:xfrm>
            <a:off x="228600" y="295590"/>
            <a:ext cx="4876800" cy="298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Aft>
                <a:spcPct val="30000"/>
              </a:spcAft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画法二</a:t>
            </a:r>
            <a:r>
              <a:rPr lang="en-US" altLang="zh-CN" sz="2000" dirty="0">
                <a:solidFill>
                  <a:srgbClr val="00808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  <a:r>
              <a:rPr lang="en-US" altLang="zh-CN" sz="2000" dirty="0">
                <a:solidFill>
                  <a:schemeClr val="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与△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DEF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在异侧</a:t>
            </a:r>
          </a:p>
          <a:p>
            <a:pPr>
              <a:lnSpc>
                <a:spcPct val="150000"/>
              </a:lnSpc>
              <a:spcAft>
                <a:spcPct val="30000"/>
              </a:spcAft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解：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画射线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OB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OC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在射线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OA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OB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OC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反向延长线上分别取点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使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OA 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 2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OD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OB 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 2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OE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OC 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= 2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OF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;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顺序连接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D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E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F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使△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DEF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与△</a:t>
            </a:r>
            <a:r>
              <a:rPr lang="en-US" altLang="zh-CN" sz="2000" b="1" i="1" dirty="0"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位似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,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位似比为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0328" name="文本框 10327"/>
          <p:cNvSpPr txBox="1">
            <a:spLocks noChangeArrowheads="1"/>
          </p:cNvSpPr>
          <p:nvPr/>
        </p:nvSpPr>
        <p:spPr bwMode="auto">
          <a:xfrm>
            <a:off x="7010401" y="2457450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0329" name="文本框 10328"/>
          <p:cNvSpPr txBox="1">
            <a:spLocks noChangeArrowheads="1"/>
          </p:cNvSpPr>
          <p:nvPr/>
        </p:nvSpPr>
        <p:spPr bwMode="auto">
          <a:xfrm>
            <a:off x="6096000" y="1143000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10330" name="文本框 10329"/>
          <p:cNvSpPr txBox="1">
            <a:spLocks noChangeArrowheads="1"/>
          </p:cNvSpPr>
          <p:nvPr/>
        </p:nvSpPr>
        <p:spPr bwMode="auto">
          <a:xfrm>
            <a:off x="8077200" y="1657350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 i="1"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59" name="矩形 58"/>
          <p:cNvSpPr>
            <a:spLocks noChangeArrowheads="1"/>
          </p:cNvSpPr>
          <p:nvPr/>
        </p:nvSpPr>
        <p:spPr bwMode="auto">
          <a:xfrm>
            <a:off x="395288" y="3477817"/>
            <a:ext cx="8208962" cy="1134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CC0066"/>
                </a:solidFill>
                <a:prstDash val="sysDash"/>
                <a:round/>
              </a14:hiddenLine>
            </a:ext>
          </a:extLst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000" dirty="0">
                <a:ea typeface="黑体" panose="02010609060101010101" pitchFamily="49" charset="-122"/>
              </a:rPr>
              <a:t>           </a:t>
            </a:r>
            <a:r>
              <a:rPr lang="zh-CN" altLang="en-US" sz="2000" dirty="0">
                <a:ea typeface="黑体" panose="02010609060101010101" pitchFamily="49" charset="-122"/>
              </a:rPr>
              <a:t>画位似图形的关键是画出图形中顶点的对应点，画图的方法大致有两种：一是每对对应点都在位似中心的同侧，二是每对对应点在位似中心的异侧</a:t>
            </a:r>
            <a:r>
              <a:rPr lang="en-US" altLang="zh-CN" sz="2000" dirty="0">
                <a:ea typeface="黑体" panose="02010609060101010101" pitchFamily="49" charset="-122"/>
              </a:rPr>
              <a:t>.</a:t>
            </a:r>
          </a:p>
        </p:txBody>
      </p:sp>
      <p:grpSp>
        <p:nvGrpSpPr>
          <p:cNvPr id="2" name="组合 38"/>
          <p:cNvGrpSpPr/>
          <p:nvPr/>
        </p:nvGrpSpPr>
        <p:grpSpPr bwMode="auto">
          <a:xfrm>
            <a:off x="438150" y="3499248"/>
            <a:ext cx="697627" cy="486965"/>
            <a:chOff x="579589" y="5301208"/>
            <a:chExt cx="698343" cy="648072"/>
          </a:xfrm>
        </p:grpSpPr>
        <p:grpSp>
          <p:nvGrpSpPr>
            <p:cNvPr id="15377" name="组合 35"/>
            <p:cNvGrpSpPr/>
            <p:nvPr/>
          </p:nvGrpSpPr>
          <p:grpSpPr bwMode="auto">
            <a:xfrm>
              <a:off x="611560" y="5301208"/>
              <a:ext cx="648072" cy="648072"/>
              <a:chOff x="467544" y="5318792"/>
              <a:chExt cx="648072" cy="648072"/>
            </a:xfrm>
          </p:grpSpPr>
          <p:sp>
            <p:nvSpPr>
              <p:cNvPr id="15378" name="椭圆 56"/>
              <p:cNvSpPr>
                <a:spLocks noChangeArrowheads="1"/>
              </p:cNvSpPr>
              <p:nvPr/>
            </p:nvSpPr>
            <p:spPr bwMode="auto">
              <a:xfrm>
                <a:off x="467544" y="5318792"/>
                <a:ext cx="648072" cy="648072"/>
              </a:xfrm>
              <a:prstGeom prst="ellipse">
                <a:avLst/>
              </a:prstGeom>
              <a:solidFill>
                <a:srgbClr val="0000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  <p:sp>
            <p:nvSpPr>
              <p:cNvPr id="15379" name="椭圆 57"/>
              <p:cNvSpPr>
                <a:spLocks noChangeArrowheads="1"/>
              </p:cNvSpPr>
              <p:nvPr/>
            </p:nvSpPr>
            <p:spPr bwMode="auto">
              <a:xfrm>
                <a:off x="539552" y="5318792"/>
                <a:ext cx="504056" cy="504056"/>
              </a:xfrm>
              <a:prstGeom prst="ellipse">
                <a:avLst/>
              </a:prstGeom>
              <a:solidFill>
                <a:srgbClr val="0070C0">
                  <a:alpha val="63136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lang="zh-CN" altLang="zh-CN"/>
              </a:p>
            </p:txBody>
          </p:sp>
        </p:grpSp>
        <p:sp>
          <p:nvSpPr>
            <p:cNvPr id="15380" name="TextBox 55"/>
            <p:cNvSpPr txBox="1">
              <a:spLocks noChangeArrowheads="1"/>
            </p:cNvSpPr>
            <p:nvPr/>
          </p:nvSpPr>
          <p:spPr bwMode="auto">
            <a:xfrm>
              <a:off x="579589" y="5364589"/>
              <a:ext cx="698343" cy="5324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buFont typeface="Arial" panose="020B0604020202020204" pitchFamily="34" charset="0"/>
                <a:buNone/>
              </a:pPr>
              <a:r>
                <a:rPr lang="zh-CN" altLang="en-US" sz="2000" b="1">
                  <a:solidFill>
                    <a:srgbClr val="FFFFE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归纳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0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3" grpId="0" animBg="1"/>
      <p:bldP spid="10324" grpId="0" animBg="1"/>
      <p:bldP spid="10325" grpId="0" animBg="1"/>
      <p:bldP spid="10326" grpId="0" animBg="1"/>
      <p:bldP spid="10327" grpId="0"/>
      <p:bldP spid="10328" grpId="0"/>
      <p:bldP spid="10329" grpId="0"/>
      <p:bldP spid="10330" grpId="0"/>
      <p:bldP spid="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16467"/>
          <p:cNvSpPr>
            <a:spLocks noChangeArrowheads="1"/>
          </p:cNvSpPr>
          <p:nvPr/>
        </p:nvSpPr>
        <p:spPr bwMode="auto">
          <a:xfrm>
            <a:off x="990600" y="1371601"/>
            <a:ext cx="2514600" cy="104060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zh-CN" sz="2400">
              <a:solidFill>
                <a:srgbClr val="FF0000"/>
              </a:solidFill>
            </a:endParaRPr>
          </a:p>
        </p:txBody>
      </p:sp>
      <p:sp>
        <p:nvSpPr>
          <p:cNvPr id="17411" name="矩形 16468"/>
          <p:cNvSpPr>
            <a:spLocks noChangeArrowheads="1"/>
          </p:cNvSpPr>
          <p:nvPr/>
        </p:nvSpPr>
        <p:spPr bwMode="auto">
          <a:xfrm>
            <a:off x="1219200" y="1543050"/>
            <a:ext cx="2057400" cy="67389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zh-CN" sz="2400">
              <a:solidFill>
                <a:srgbClr val="FF0000"/>
              </a:solidFill>
            </a:endParaRPr>
          </a:p>
        </p:txBody>
      </p:sp>
      <p:sp>
        <p:nvSpPr>
          <p:cNvPr id="17412" name="左右箭头 16469"/>
          <p:cNvSpPr>
            <a:spLocks noChangeArrowheads="1"/>
          </p:cNvSpPr>
          <p:nvPr/>
        </p:nvSpPr>
        <p:spPr bwMode="auto">
          <a:xfrm>
            <a:off x="5105400" y="1257300"/>
            <a:ext cx="2209800" cy="596504"/>
          </a:xfrm>
          <a:prstGeom prst="leftRightArrow">
            <a:avLst>
              <a:gd name="adj1" fmla="val 50000"/>
              <a:gd name="adj2" fmla="val 55543"/>
            </a:avLst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zh-CN" sz="2400">
              <a:solidFill>
                <a:srgbClr val="FF0000"/>
              </a:solidFill>
            </a:endParaRPr>
          </a:p>
        </p:txBody>
      </p:sp>
      <p:sp>
        <p:nvSpPr>
          <p:cNvPr id="17413" name="左右箭头 16470"/>
          <p:cNvSpPr>
            <a:spLocks noChangeArrowheads="1"/>
          </p:cNvSpPr>
          <p:nvPr/>
        </p:nvSpPr>
        <p:spPr bwMode="auto">
          <a:xfrm rot="18963336">
            <a:off x="5181600" y="2114550"/>
            <a:ext cx="1447800" cy="390525"/>
          </a:xfrm>
          <a:prstGeom prst="leftRightArrow">
            <a:avLst>
              <a:gd name="adj1" fmla="val 50000"/>
              <a:gd name="adj2" fmla="val 5558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zh-CN" sz="2400">
              <a:solidFill>
                <a:srgbClr val="FF0000"/>
              </a:solidFill>
            </a:endParaRPr>
          </a:p>
        </p:txBody>
      </p:sp>
      <p:sp>
        <p:nvSpPr>
          <p:cNvPr id="17414" name="等腰三角形 16471"/>
          <p:cNvSpPr>
            <a:spLocks noChangeArrowheads="1"/>
          </p:cNvSpPr>
          <p:nvPr/>
        </p:nvSpPr>
        <p:spPr bwMode="auto">
          <a:xfrm>
            <a:off x="1571625" y="3028950"/>
            <a:ext cx="1447800" cy="14859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zh-CN" sz="2400">
              <a:solidFill>
                <a:srgbClr val="FF0000"/>
              </a:solidFill>
            </a:endParaRPr>
          </a:p>
        </p:txBody>
      </p:sp>
      <p:sp>
        <p:nvSpPr>
          <p:cNvPr id="17415" name="等腰三角形 16472"/>
          <p:cNvSpPr>
            <a:spLocks noChangeArrowheads="1"/>
          </p:cNvSpPr>
          <p:nvPr/>
        </p:nvSpPr>
        <p:spPr bwMode="auto">
          <a:xfrm>
            <a:off x="1905001" y="3028950"/>
            <a:ext cx="779463" cy="800100"/>
          </a:xfrm>
          <a:prstGeom prst="triangle">
            <a:avLst>
              <a:gd name="adj" fmla="val 50000"/>
            </a:avLst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zh-CN" sz="2400">
              <a:solidFill>
                <a:srgbClr val="FF0000"/>
              </a:solidFill>
            </a:endParaRPr>
          </a:p>
        </p:txBody>
      </p:sp>
      <p:sp>
        <p:nvSpPr>
          <p:cNvPr id="17416" name="六边形 16473"/>
          <p:cNvSpPr>
            <a:spLocks noChangeArrowheads="1"/>
          </p:cNvSpPr>
          <p:nvPr/>
        </p:nvSpPr>
        <p:spPr bwMode="auto">
          <a:xfrm>
            <a:off x="4924425" y="3296841"/>
            <a:ext cx="1524000" cy="989409"/>
          </a:xfrm>
          <a:prstGeom prst="hexagon">
            <a:avLst>
              <a:gd name="adj" fmla="val 28881"/>
              <a:gd name="vf" fmla="val 115470"/>
            </a:avLst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zh-CN" sz="2400">
              <a:solidFill>
                <a:srgbClr val="FF0000"/>
              </a:solidFill>
            </a:endParaRPr>
          </a:p>
        </p:txBody>
      </p:sp>
      <p:sp>
        <p:nvSpPr>
          <p:cNvPr id="17417" name="六边形 16474"/>
          <p:cNvSpPr>
            <a:spLocks noChangeArrowheads="1"/>
          </p:cNvSpPr>
          <p:nvPr/>
        </p:nvSpPr>
        <p:spPr bwMode="auto">
          <a:xfrm>
            <a:off x="6629400" y="3429000"/>
            <a:ext cx="1066800" cy="692944"/>
          </a:xfrm>
          <a:prstGeom prst="hexagon">
            <a:avLst>
              <a:gd name="adj" fmla="val 28866"/>
              <a:gd name="vf" fmla="val 115470"/>
            </a:avLst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endParaRPr lang="zh-CN" altLang="zh-CN" sz="2400">
              <a:solidFill>
                <a:srgbClr val="FF0000"/>
              </a:solidFill>
            </a:endParaRPr>
          </a:p>
        </p:txBody>
      </p:sp>
      <p:sp>
        <p:nvSpPr>
          <p:cNvPr id="17418" name="文本框 16475"/>
          <p:cNvSpPr txBox="1">
            <a:spLocks noChangeArrowheads="1"/>
          </p:cNvSpPr>
          <p:nvPr/>
        </p:nvSpPr>
        <p:spPr bwMode="auto">
          <a:xfrm>
            <a:off x="1828801" y="2543175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7419" name="文本框 16476"/>
          <p:cNvSpPr txBox="1">
            <a:spLocks noChangeArrowheads="1"/>
          </p:cNvSpPr>
          <p:nvPr/>
        </p:nvSpPr>
        <p:spPr bwMode="auto">
          <a:xfrm>
            <a:off x="5943601" y="2619375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7420" name="文本框 16477"/>
          <p:cNvSpPr txBox="1">
            <a:spLocks noChangeArrowheads="1"/>
          </p:cNvSpPr>
          <p:nvPr/>
        </p:nvSpPr>
        <p:spPr bwMode="auto">
          <a:xfrm>
            <a:off x="1908176" y="4569619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7421" name="文本框 16478"/>
          <p:cNvSpPr txBox="1">
            <a:spLocks noChangeArrowheads="1"/>
          </p:cNvSpPr>
          <p:nvPr/>
        </p:nvSpPr>
        <p:spPr bwMode="auto">
          <a:xfrm>
            <a:off x="6096001" y="4514850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7422" name="文本框 16479"/>
          <p:cNvSpPr txBox="1">
            <a:spLocks noChangeArrowheads="1"/>
          </p:cNvSpPr>
          <p:nvPr/>
        </p:nvSpPr>
        <p:spPr bwMode="auto">
          <a:xfrm>
            <a:off x="304800" y="628651"/>
            <a:ext cx="8839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1.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</a:rPr>
              <a:t>选出下面不同于其他三组的图形（          ）</a:t>
            </a:r>
          </a:p>
        </p:txBody>
      </p:sp>
      <p:sp>
        <p:nvSpPr>
          <p:cNvPr id="16481" name="文本框 16480"/>
          <p:cNvSpPr txBox="1">
            <a:spLocks noChangeArrowheads="1"/>
          </p:cNvSpPr>
          <p:nvPr/>
        </p:nvSpPr>
        <p:spPr bwMode="auto">
          <a:xfrm>
            <a:off x="5410200" y="742950"/>
            <a:ext cx="389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7424" name="矩形 80"/>
          <p:cNvSpPr>
            <a:spLocks noChangeArrowheads="1"/>
          </p:cNvSpPr>
          <p:nvPr/>
        </p:nvSpPr>
        <p:spPr bwMode="auto">
          <a:xfrm>
            <a:off x="82550" y="17860"/>
            <a:ext cx="11144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228B8B"/>
                </a:solidFill>
                <a:ea typeface="方正姚体" panose="02010601030101010101" pitchFamily="2" charset="-122"/>
              </a:rPr>
              <a:t>当堂练习</a:t>
            </a:r>
            <a:endParaRPr lang="zh-CN" altLang="en-US" dirty="0">
              <a:solidFill>
                <a:srgbClr val="228B8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1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813</Words>
  <Application>Microsoft Office PowerPoint</Application>
  <PresentationFormat>全屏显示(16:9)</PresentationFormat>
  <Paragraphs>121</Paragraphs>
  <Slides>11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方正姚体</vt:lpstr>
      <vt:lpstr>黑体</vt:lpstr>
      <vt:lpstr>华文中宋</vt:lpstr>
      <vt:lpstr>宋体</vt:lpstr>
      <vt:lpstr>微软雅黑</vt:lpstr>
      <vt:lpstr>Arial</vt:lpstr>
      <vt:lpstr>Times New Roman</vt:lpstr>
      <vt:lpstr>WWW.2PPT.COM
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2016-08-11T01:00:00Z</dcterms:created>
  <dcterms:modified xsi:type="dcterms:W3CDTF">2023-01-17T01:42:46Z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C32149B96F964C9191C0478E9BCFCECB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