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92" r:id="rId2"/>
    <p:sldId id="626" r:id="rId3"/>
    <p:sldId id="633" r:id="rId4"/>
    <p:sldId id="627" r:id="rId5"/>
    <p:sldId id="628" r:id="rId6"/>
    <p:sldId id="634" r:id="rId7"/>
    <p:sldId id="635" r:id="rId8"/>
    <p:sldId id="636" r:id="rId9"/>
    <p:sldId id="629" r:id="rId10"/>
    <p:sldId id="631" r:id="rId11"/>
    <p:sldId id="637" r:id="rId12"/>
    <p:sldId id="630" r:id="rId13"/>
    <p:sldId id="613" r:id="rId14"/>
    <p:sldId id="376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052736"/>
            <a:ext cx="3384376" cy="868363"/>
          </a:xfrm>
        </p:spPr>
        <p:txBody>
          <a:bodyPr lIns="90170" tIns="46990" rIns="90170" bIns="46990" anchor="t">
            <a:normAutofit/>
          </a:bodyPr>
          <a:lstStyle/>
          <a:p>
            <a:pPr algn="l" eaLnBrk="1" hangingPunct="1"/>
            <a:r>
              <a:rPr lang="zh-CN" altLang="en-US" sz="2000" b="1" dirty="0" smtClean="0">
                <a:solidFill>
                  <a:srgbClr val="504444"/>
                </a:solidFill>
              </a:rPr>
              <a:t>青岛版初中数学七年级下册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3117850"/>
            <a:ext cx="5292080" cy="998538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sz="7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直角坐标系中的图形</a:t>
            </a:r>
          </a:p>
        </p:txBody>
      </p:sp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4355976" y="1714487"/>
            <a:ext cx="4486275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4400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第十四单</a:t>
            </a:r>
            <a:r>
              <a:rPr lang="zh-CN" altLang="en-US" sz="4400" dirty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</a:p>
        </p:txBody>
      </p:sp>
      <p:sp>
        <p:nvSpPr>
          <p:cNvPr id="5" name="矩形 4"/>
          <p:cNvSpPr/>
          <p:nvPr/>
        </p:nvSpPr>
        <p:spPr>
          <a:xfrm>
            <a:off x="1" y="473693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28596" y="928670"/>
            <a:ext cx="8286808" cy="3323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、一个长方形两边分别是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，建立如图坐标系，下列哪个点不在长方形上（    ）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A 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    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B 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   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C 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    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D 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endParaRPr kumimoji="1"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5500694" y="2357430"/>
            <a:ext cx="2895600" cy="1752600"/>
            <a:chOff x="3360" y="1296"/>
            <a:chExt cx="1824" cy="1104"/>
          </a:xfrm>
        </p:grpSpPr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552" y="1680"/>
              <a:ext cx="1104" cy="528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3360" y="220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 flipH="1" flipV="1">
              <a:off x="3552" y="1440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3552" y="12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4944" y="206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3396" y="210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3888" y="141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宋体" panose="02010600030101010101" pitchFamily="2" charset="-122"/>
                </a:rPr>
                <a:t>8</a:t>
              </a:r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4632" y="177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929190" y="1714488"/>
            <a:ext cx="4572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600" y="642918"/>
            <a:ext cx="8415366" cy="44012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、平面内有海军学校、华天超市，若以海军学校为原点建立直角坐标系，则华天超市坐标为（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）；若以华天超市为原点建立直角坐标系，则海军学校坐标为（    ）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kumimoji="1"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 </a:t>
            </a:r>
            <a:r>
              <a:rPr kumimoji="1"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kumimoji="1" lang="en-US" altLang="zh-CN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kumimoji="1"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 </a:t>
            </a:r>
            <a:r>
              <a:rPr kumimoji="1"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kumimoji="1" lang="en-US" altLang="zh-CN" sz="2800" b="1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kumimoji="1"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 </a:t>
            </a:r>
            <a:r>
              <a:rPr kumimoji="1"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1" lang="en-US" altLang="zh-CN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kumimoji="1"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500166" y="3143248"/>
            <a:ext cx="4572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00034" y="642918"/>
            <a:ext cx="8215370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kumimoji="1"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一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个直角三角形</a:t>
            </a:r>
            <a:r>
              <a:rPr kumimoji="1" lang="en-US" altLang="zh-CN" sz="2800" b="1" i="1"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的两条直角边为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kumimoji="1"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，请建立适当的坐标系准确写出各顶点的坐标？ 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785786" y="1785926"/>
            <a:ext cx="6781800" cy="2876550"/>
            <a:chOff x="156" y="1596"/>
            <a:chExt cx="4272" cy="1812"/>
          </a:xfrm>
        </p:grpSpPr>
        <p:grpSp>
          <p:nvGrpSpPr>
            <p:cNvPr id="3" name="Group 8"/>
            <p:cNvGrpSpPr/>
            <p:nvPr/>
          </p:nvGrpSpPr>
          <p:grpSpPr>
            <a:xfrm>
              <a:off x="156" y="1596"/>
              <a:ext cx="1344" cy="1776"/>
              <a:chOff x="156" y="1596"/>
              <a:chExt cx="1344" cy="1776"/>
            </a:xfrm>
          </p:grpSpPr>
          <p:sp>
            <p:nvSpPr>
              <p:cNvPr id="47113" name="Line 9"/>
              <p:cNvSpPr>
                <a:spLocks noChangeShapeType="1"/>
              </p:cNvSpPr>
              <p:nvPr/>
            </p:nvSpPr>
            <p:spPr bwMode="auto">
              <a:xfrm flipV="1">
                <a:off x="156" y="3144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4" name="Group 10"/>
              <p:cNvGrpSpPr/>
              <p:nvPr/>
            </p:nvGrpSpPr>
            <p:grpSpPr>
              <a:xfrm>
                <a:off x="168" y="1596"/>
                <a:ext cx="1332" cy="1776"/>
                <a:chOff x="168" y="1596"/>
                <a:chExt cx="1332" cy="1776"/>
              </a:xfrm>
            </p:grpSpPr>
            <p:sp>
              <p:nvSpPr>
                <p:cNvPr id="4711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36" y="3072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7116" name="AutoShape 12"/>
                <p:cNvSpPr>
                  <a:spLocks noChangeArrowheads="1"/>
                </p:cNvSpPr>
                <p:nvPr/>
              </p:nvSpPr>
              <p:spPr bwMode="auto">
                <a:xfrm rot="21578652">
                  <a:off x="360" y="2184"/>
                  <a:ext cx="576" cy="958"/>
                </a:xfrm>
                <a:prstGeom prst="rtTriangl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7117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360" y="1824"/>
                  <a:ext cx="0" cy="14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711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6" y="1944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4711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876" y="3084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4712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60" y="1596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  <p:sp>
              <p:nvSpPr>
                <p:cNvPr id="4712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212" y="3012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宋体" panose="02010600030101010101" pitchFamily="2" charset="-122"/>
                    </a:rPr>
                    <a:t>x</a:t>
                  </a:r>
                </a:p>
              </p:txBody>
            </p:sp>
            <p:sp>
              <p:nvSpPr>
                <p:cNvPr id="4712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2" y="3036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4712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68" y="2556"/>
                  <a:ext cx="1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 b="1">
                      <a:latin typeface="宋体" panose="02010600030101010101" pitchFamily="2" charset="-122"/>
                    </a:rPr>
                    <a:t>4</a:t>
                  </a:r>
                </a:p>
              </p:txBody>
            </p:sp>
            <p:sp>
              <p:nvSpPr>
                <p:cNvPr id="4712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00" y="3084"/>
                  <a:ext cx="1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 b="1">
                      <a:latin typeface="宋体" panose="02010600030101010101" pitchFamily="2" charset="-122"/>
                    </a:rPr>
                    <a:t>3</a:t>
                  </a:r>
                </a:p>
              </p:txBody>
            </p:sp>
          </p:grpSp>
        </p:grpSp>
        <p:grpSp>
          <p:nvGrpSpPr>
            <p:cNvPr id="5" name="Group 21"/>
            <p:cNvGrpSpPr/>
            <p:nvPr/>
          </p:nvGrpSpPr>
          <p:grpSpPr>
            <a:xfrm>
              <a:off x="2628" y="1764"/>
              <a:ext cx="1800" cy="1644"/>
              <a:chOff x="2544" y="2640"/>
              <a:chExt cx="1800" cy="1644"/>
            </a:xfrm>
          </p:grpSpPr>
          <p:sp>
            <p:nvSpPr>
              <p:cNvPr id="47126" name="Text Box 22"/>
              <p:cNvSpPr txBox="1">
                <a:spLocks noChangeArrowheads="1"/>
              </p:cNvSpPr>
              <p:nvPr/>
            </p:nvSpPr>
            <p:spPr bwMode="auto">
              <a:xfrm>
                <a:off x="2748" y="3624"/>
                <a:ext cx="192" cy="2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 b="1">
                    <a:latin typeface="宋体" panose="02010600030101010101" pitchFamily="2" charset="-122"/>
                  </a:rPr>
                  <a:t>3</a:t>
                </a:r>
              </a:p>
            </p:txBody>
          </p:sp>
          <p:grpSp>
            <p:nvGrpSpPr>
              <p:cNvPr id="6" name="Group 23"/>
              <p:cNvGrpSpPr/>
              <p:nvPr/>
            </p:nvGrpSpPr>
            <p:grpSpPr>
              <a:xfrm>
                <a:off x="2544" y="2640"/>
                <a:ext cx="1800" cy="1644"/>
                <a:chOff x="2544" y="2148"/>
                <a:chExt cx="1800" cy="1644"/>
              </a:xfrm>
            </p:grpSpPr>
            <p:sp>
              <p:nvSpPr>
                <p:cNvPr id="47128" name="AutoShape 24"/>
                <p:cNvSpPr>
                  <a:spLocks noChangeArrowheads="1"/>
                </p:cNvSpPr>
                <p:nvPr/>
              </p:nvSpPr>
              <p:spPr bwMode="auto">
                <a:xfrm rot="28848108">
                  <a:off x="3048" y="3025"/>
                  <a:ext cx="576" cy="958"/>
                </a:xfrm>
                <a:prstGeom prst="rtTriangl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7" name="Group 25"/>
                <p:cNvGrpSpPr/>
                <p:nvPr/>
              </p:nvGrpSpPr>
              <p:grpSpPr>
                <a:xfrm>
                  <a:off x="2544" y="2304"/>
                  <a:ext cx="1584" cy="1440"/>
                  <a:chOff x="2544" y="2304"/>
                  <a:chExt cx="1584" cy="1440"/>
                </a:xfrm>
              </p:grpSpPr>
              <p:sp>
                <p:nvSpPr>
                  <p:cNvPr id="4713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504"/>
                    <a:ext cx="15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tailEnd type="triangle" w="med" len="med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7131" name="Line 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2304"/>
                    <a:ext cx="0" cy="14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tailEnd type="triangle" w="med" len="med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713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792" y="3456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4713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688" y="3432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宋体" panose="02010600030101010101" pitchFamily="2" charset="-122"/>
                    </a:rPr>
                    <a:t>B</a:t>
                  </a:r>
                </a:p>
              </p:txBody>
            </p:sp>
            <p:sp>
              <p:nvSpPr>
                <p:cNvPr id="4713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16" y="2808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宋体" panose="02010600030101010101" pitchFamily="2" charset="-122"/>
                    </a:rPr>
                    <a:t>C</a:t>
                  </a:r>
                </a:p>
              </p:txBody>
            </p:sp>
            <p:sp>
              <p:nvSpPr>
                <p:cNvPr id="4713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048" y="2148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宋体" panose="02010600030101010101" pitchFamily="2" charset="-122"/>
                    </a:rPr>
                    <a:t>y</a:t>
                  </a:r>
                </a:p>
              </p:txBody>
            </p:sp>
            <p:sp>
              <p:nvSpPr>
                <p:cNvPr id="4713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056" y="3372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4713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92" y="3384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latin typeface="宋体" panose="02010600030101010101" pitchFamily="2" charset="-122"/>
                    </a:rPr>
                    <a:t>o</a:t>
                  </a:r>
                </a:p>
              </p:txBody>
            </p:sp>
            <p:sp>
              <p:nvSpPr>
                <p:cNvPr id="4713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420" y="3048"/>
                  <a:ext cx="1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 b="1">
                      <a:latin typeface="宋体" panose="02010600030101010101" pitchFamily="2" charset="-122"/>
                    </a:rPr>
                    <a:t>4</a:t>
                  </a:r>
                </a:p>
              </p:txBody>
            </p:sp>
          </p:grpSp>
        </p:grpSp>
        <p:grpSp>
          <p:nvGrpSpPr>
            <p:cNvPr id="9" name="Group 45"/>
            <p:cNvGrpSpPr/>
            <p:nvPr/>
          </p:nvGrpSpPr>
          <p:grpSpPr>
            <a:xfrm>
              <a:off x="1092" y="1608"/>
              <a:ext cx="1536" cy="1296"/>
              <a:chOff x="1128" y="1680"/>
              <a:chExt cx="1536" cy="1296"/>
            </a:xfrm>
          </p:grpSpPr>
          <p:sp>
            <p:nvSpPr>
              <p:cNvPr id="47150" name="Line 46"/>
              <p:cNvSpPr>
                <a:spLocks noChangeShapeType="1"/>
              </p:cNvSpPr>
              <p:nvPr/>
            </p:nvSpPr>
            <p:spPr bwMode="auto">
              <a:xfrm flipV="1">
                <a:off x="1128" y="276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51" name="Text Box 47"/>
              <p:cNvSpPr txBox="1">
                <a:spLocks noChangeArrowheads="1"/>
              </p:cNvSpPr>
              <p:nvPr/>
            </p:nvSpPr>
            <p:spPr bwMode="auto">
              <a:xfrm>
                <a:off x="1812" y="168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latin typeface="宋体" panose="02010600030101010101" pitchFamily="2" charset="-122"/>
                  </a:rPr>
                  <a:t>y</a:t>
                </a:r>
              </a:p>
            </p:txBody>
          </p:sp>
          <p:sp>
            <p:nvSpPr>
              <p:cNvPr id="47152" name="AutoShape 48"/>
              <p:cNvSpPr>
                <a:spLocks noChangeArrowheads="1"/>
              </p:cNvSpPr>
              <p:nvPr/>
            </p:nvSpPr>
            <p:spPr bwMode="auto">
              <a:xfrm rot="16214496">
                <a:off x="1488" y="1993"/>
                <a:ext cx="576" cy="958"/>
              </a:xfrm>
              <a:prstGeom prst="rtTriangl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53" name="Line 49"/>
              <p:cNvSpPr>
                <a:spLocks noChangeShapeType="1"/>
              </p:cNvSpPr>
              <p:nvPr/>
            </p:nvSpPr>
            <p:spPr bwMode="auto">
              <a:xfrm flipH="1" flipV="1">
                <a:off x="1824" y="1824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7154" name="Text Box 50"/>
              <p:cNvSpPr txBox="1">
                <a:spLocks noChangeArrowheads="1"/>
              </p:cNvSpPr>
              <p:nvPr/>
            </p:nvSpPr>
            <p:spPr bwMode="auto">
              <a:xfrm>
                <a:off x="2376" y="266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47155" name="Text Box 51"/>
              <p:cNvSpPr txBox="1">
                <a:spLocks noChangeArrowheads="1"/>
              </p:cNvSpPr>
              <p:nvPr/>
            </p:nvSpPr>
            <p:spPr bwMode="auto">
              <a:xfrm>
                <a:off x="1668" y="265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47156" name="Text Box 52"/>
              <p:cNvSpPr txBox="1">
                <a:spLocks noChangeArrowheads="1"/>
              </p:cNvSpPr>
              <p:nvPr/>
            </p:nvSpPr>
            <p:spPr bwMode="auto">
              <a:xfrm>
                <a:off x="1272" y="268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47157" name="Text Box 53"/>
              <p:cNvSpPr txBox="1">
                <a:spLocks noChangeArrowheads="1"/>
              </p:cNvSpPr>
              <p:nvPr/>
            </p:nvSpPr>
            <p:spPr bwMode="auto">
              <a:xfrm>
                <a:off x="2160" y="193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7158" name="Text Box 54"/>
              <p:cNvSpPr txBox="1">
                <a:spLocks noChangeArrowheads="1"/>
              </p:cNvSpPr>
              <p:nvPr/>
            </p:nvSpPr>
            <p:spPr bwMode="auto">
              <a:xfrm>
                <a:off x="2136" y="268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47159" name="Text Box 55"/>
              <p:cNvSpPr txBox="1">
                <a:spLocks noChangeArrowheads="1"/>
              </p:cNvSpPr>
              <p:nvPr/>
            </p:nvSpPr>
            <p:spPr bwMode="auto">
              <a:xfrm>
                <a:off x="1908" y="270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1800" b="1">
                    <a:latin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47160" name="Text Box 56"/>
          <p:cNvSpPr txBox="1">
            <a:spLocks noChangeArrowheads="1"/>
          </p:cNvSpPr>
          <p:nvPr/>
        </p:nvSpPr>
        <p:spPr bwMode="auto">
          <a:xfrm>
            <a:off x="857224" y="4481512"/>
            <a:ext cx="1905000" cy="28315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en-US" altLang="zh-CN" sz="28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(0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endParaRPr kumimoji="1"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2928926" y="4451350"/>
            <a:ext cx="1905000" cy="28315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en-US" altLang="zh-CN" sz="28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endParaRPr kumimoji="1"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7162" name="Text Box 58"/>
          <p:cNvSpPr txBox="1">
            <a:spLocks noChangeArrowheads="1"/>
          </p:cNvSpPr>
          <p:nvPr/>
        </p:nvSpPr>
        <p:spPr bwMode="auto">
          <a:xfrm>
            <a:off x="5143504" y="4481512"/>
            <a:ext cx="2357454" cy="28315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en-US" altLang="zh-CN" sz="28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(3.2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-1.8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2.4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endParaRPr kumimoji="1"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60" grpId="0"/>
      <p:bldP spid="47161" grpId="0"/>
      <p:bldP spid="471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/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作业布置</a:t>
            </a:r>
            <a:endParaRPr lang="zh-CN" altLang="en-US" sz="3600" b="1">
              <a:solidFill>
                <a:srgbClr val="36B8D8"/>
              </a:solidFill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571472" y="1214422"/>
            <a:ext cx="8229600" cy="2498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P.174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题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 hidden="1"/>
          <p:cNvPicPr/>
          <p:nvPr/>
        </p:nvPicPr>
        <p:blipFill>
          <a:blip r:embed="rId3"/>
          <a:stretch>
            <a:fillRect/>
          </a:stretch>
        </p:blipFill>
        <p:spPr>
          <a:xfrm>
            <a:off x="11328400" y="11214100"/>
            <a:ext cx="368300" cy="3556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59" name="Text Box 75"/>
          <p:cNvSpPr txBox="1">
            <a:spLocks noChangeArrowheads="1"/>
          </p:cNvSpPr>
          <p:nvPr/>
        </p:nvSpPr>
        <p:spPr bwMode="auto">
          <a:xfrm>
            <a:off x="5580063" y="1557338"/>
            <a:ext cx="2232025" cy="8620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 sz="2000" b="1"/>
          </a:p>
          <a:p>
            <a:pPr>
              <a:spcBef>
                <a:spcPct val="50000"/>
              </a:spcBef>
            </a:pPr>
            <a:endParaRPr lang="en-US" altLang="zh-CN" sz="2000"/>
          </a:p>
        </p:txBody>
      </p:sp>
      <p:sp>
        <p:nvSpPr>
          <p:cNvPr id="4106" name="内容占位符 71"/>
          <p:cNvSpPr>
            <a:spLocks noGrp="1"/>
          </p:cNvSpPr>
          <p:nvPr>
            <p:ph idx="1"/>
          </p:nvPr>
        </p:nvSpPr>
        <p:spPr>
          <a:xfrm>
            <a:off x="571472" y="928670"/>
            <a:ext cx="7308850" cy="496728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在直角坐标系中，分别描出下列各点：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）、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）、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）、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）、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E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）、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）、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）顺次连接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ABCDEFGA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你得到什么图形？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导入新课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2339975" y="3284538"/>
            <a:ext cx="5486400" cy="766762"/>
            <a:chOff x="2304" y="2523"/>
            <a:chExt cx="3456" cy="483"/>
          </a:xfrm>
        </p:grpSpPr>
        <p:grpSp>
          <p:nvGrpSpPr>
            <p:cNvPr id="3" name="Group 6"/>
            <p:cNvGrpSpPr/>
            <p:nvPr/>
          </p:nvGrpSpPr>
          <p:grpSpPr>
            <a:xfrm>
              <a:off x="2304" y="2523"/>
              <a:ext cx="3456" cy="483"/>
              <a:chOff x="576" y="2160"/>
              <a:chExt cx="4320" cy="483"/>
            </a:xfrm>
          </p:grpSpPr>
          <p:sp>
            <p:nvSpPr>
              <p:cNvPr id="4135" name="Text Box 7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265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4" name="Group 8"/>
              <p:cNvGrpSpPr/>
              <p:nvPr/>
            </p:nvGrpSpPr>
            <p:grpSpPr>
              <a:xfrm>
                <a:off x="576" y="2160"/>
                <a:ext cx="4320" cy="483"/>
                <a:chOff x="576" y="2160"/>
                <a:chExt cx="4320" cy="483"/>
              </a:xfrm>
            </p:grpSpPr>
            <p:sp>
              <p:nvSpPr>
                <p:cNvPr id="4137" name="Line 9"/>
                <p:cNvSpPr>
                  <a:spLocks noChangeShapeType="1"/>
                </p:cNvSpPr>
                <p:nvPr/>
              </p:nvSpPr>
              <p:spPr bwMode="auto">
                <a:xfrm>
                  <a:off x="576" y="2304"/>
                  <a:ext cx="432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" name="Group 10"/>
                <p:cNvGrpSpPr/>
                <p:nvPr/>
              </p:nvGrpSpPr>
              <p:grpSpPr>
                <a:xfrm>
                  <a:off x="2448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60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61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" name="Group 13"/>
                <p:cNvGrpSpPr/>
                <p:nvPr/>
              </p:nvGrpSpPr>
              <p:grpSpPr>
                <a:xfrm>
                  <a:off x="3216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58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9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7" name="Group 16"/>
                <p:cNvGrpSpPr/>
                <p:nvPr/>
              </p:nvGrpSpPr>
              <p:grpSpPr>
                <a:xfrm>
                  <a:off x="398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56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7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4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36" y="2352"/>
                  <a:ext cx="26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414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20" y="2352"/>
                  <a:ext cx="26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14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26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414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889" y="2352"/>
                  <a:ext cx="26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414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272" y="2352"/>
                  <a:ext cx="26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8" name="Group 24"/>
                <p:cNvGrpSpPr/>
                <p:nvPr/>
              </p:nvGrpSpPr>
              <p:grpSpPr>
                <a:xfrm>
                  <a:off x="86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54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5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" name="Group 27"/>
                <p:cNvGrpSpPr/>
                <p:nvPr/>
              </p:nvGrpSpPr>
              <p:grpSpPr>
                <a:xfrm>
                  <a:off x="1632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4152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53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4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72" y="2352"/>
                  <a:ext cx="34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414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56" y="2352"/>
                  <a:ext cx="34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sp>
              <p:nvSpPr>
                <p:cNvPr id="415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440" y="2352"/>
                  <a:ext cx="34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41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824" y="2352"/>
                  <a:ext cx="34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</p:grpSp>
        <p:sp>
          <p:nvSpPr>
            <p:cNvPr id="4134" name="Text Box 34"/>
            <p:cNvSpPr txBox="1">
              <a:spLocks noChangeArrowheads="1"/>
            </p:cNvSpPr>
            <p:nvPr/>
          </p:nvSpPr>
          <p:spPr bwMode="auto">
            <a:xfrm>
              <a:off x="5465" y="2568"/>
              <a:ext cx="158" cy="2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 i="1" baseline="-25000">
                  <a:latin typeface="Times New Roman" panose="02020603050405020304" pitchFamily="18" charset="0"/>
                </a:rPr>
                <a:t>x</a:t>
              </a:r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4284663" y="357166"/>
            <a:ext cx="936625" cy="5448322"/>
            <a:chOff x="3515" y="709"/>
            <a:chExt cx="590" cy="3402"/>
          </a:xfrm>
        </p:grpSpPr>
        <p:grpSp>
          <p:nvGrpSpPr>
            <p:cNvPr id="11" name="Group 36"/>
            <p:cNvGrpSpPr/>
            <p:nvPr/>
          </p:nvGrpSpPr>
          <p:grpSpPr>
            <a:xfrm>
              <a:off x="3515" y="799"/>
              <a:ext cx="432" cy="3312"/>
              <a:chOff x="2160" y="288"/>
              <a:chExt cx="432" cy="3552"/>
            </a:xfrm>
          </p:grpSpPr>
          <p:sp>
            <p:nvSpPr>
              <p:cNvPr id="4109" name="Line 37"/>
              <p:cNvSpPr>
                <a:spLocks noChangeShapeType="1"/>
              </p:cNvSpPr>
              <p:nvPr/>
            </p:nvSpPr>
            <p:spPr bwMode="auto">
              <a:xfrm flipH="1" flipV="1">
                <a:off x="2448" y="288"/>
                <a:ext cx="0" cy="35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0" name="Text Box 38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213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111" name="Text Box 39"/>
              <p:cNvSpPr txBox="1">
                <a:spLocks noChangeArrowheads="1"/>
              </p:cNvSpPr>
              <p:nvPr/>
            </p:nvSpPr>
            <p:spPr bwMode="auto">
              <a:xfrm>
                <a:off x="2208" y="1872"/>
                <a:ext cx="213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112" name="Text Box 40"/>
              <p:cNvSpPr txBox="1">
                <a:spLocks noChangeArrowheads="1"/>
              </p:cNvSpPr>
              <p:nvPr/>
            </p:nvSpPr>
            <p:spPr bwMode="auto">
              <a:xfrm>
                <a:off x="2208" y="864"/>
                <a:ext cx="213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113" name="Text Box 41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213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114" name="Text Box 42"/>
              <p:cNvSpPr txBox="1">
                <a:spLocks noChangeArrowheads="1"/>
              </p:cNvSpPr>
              <p:nvPr/>
            </p:nvSpPr>
            <p:spPr bwMode="auto">
              <a:xfrm>
                <a:off x="2208" y="528"/>
                <a:ext cx="213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12" name="Group 43"/>
              <p:cNvGrpSpPr/>
              <p:nvPr/>
            </p:nvGrpSpPr>
            <p:grpSpPr>
              <a:xfrm rot="-5362763">
                <a:off x="2352" y="744"/>
                <a:ext cx="312" cy="168"/>
                <a:chOff x="2160" y="3888"/>
                <a:chExt cx="192" cy="96"/>
              </a:xfrm>
            </p:grpSpPr>
            <p:sp>
              <p:nvSpPr>
                <p:cNvPr id="4131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32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46"/>
              <p:cNvGrpSpPr/>
              <p:nvPr/>
            </p:nvGrpSpPr>
            <p:grpSpPr>
              <a:xfrm rot="-5362763">
                <a:off x="2352" y="1416"/>
                <a:ext cx="312" cy="168"/>
                <a:chOff x="2160" y="3888"/>
                <a:chExt cx="192" cy="96"/>
              </a:xfrm>
            </p:grpSpPr>
            <p:sp>
              <p:nvSpPr>
                <p:cNvPr id="4129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3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" name="Group 49"/>
              <p:cNvGrpSpPr/>
              <p:nvPr/>
            </p:nvGrpSpPr>
            <p:grpSpPr>
              <a:xfrm rot="-5362763">
                <a:off x="2352" y="2064"/>
                <a:ext cx="312" cy="168"/>
                <a:chOff x="2160" y="3888"/>
                <a:chExt cx="192" cy="96"/>
              </a:xfrm>
            </p:grpSpPr>
            <p:sp>
              <p:nvSpPr>
                <p:cNvPr id="4127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8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18" name="Text Box 52"/>
              <p:cNvSpPr txBox="1">
                <a:spLocks noChangeArrowheads="1"/>
              </p:cNvSpPr>
              <p:nvPr/>
            </p:nvSpPr>
            <p:spPr bwMode="auto">
              <a:xfrm>
                <a:off x="2160" y="2832"/>
                <a:ext cx="278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4119" name="Text Box 53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278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4120" name="Text Box 55"/>
              <p:cNvSpPr txBox="1">
                <a:spLocks noChangeArrowheads="1"/>
              </p:cNvSpPr>
              <p:nvPr/>
            </p:nvSpPr>
            <p:spPr bwMode="auto">
              <a:xfrm>
                <a:off x="2160" y="3120"/>
                <a:ext cx="278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grpSp>
            <p:nvGrpSpPr>
              <p:cNvPr id="15" name="Group 56"/>
              <p:cNvGrpSpPr/>
              <p:nvPr/>
            </p:nvGrpSpPr>
            <p:grpSpPr>
              <a:xfrm rot="-5362763">
                <a:off x="2352" y="2712"/>
                <a:ext cx="312" cy="168"/>
                <a:chOff x="2160" y="3888"/>
                <a:chExt cx="192" cy="96"/>
              </a:xfrm>
            </p:grpSpPr>
            <p:sp>
              <p:nvSpPr>
                <p:cNvPr id="4125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6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" name="Group 59"/>
              <p:cNvGrpSpPr/>
              <p:nvPr/>
            </p:nvGrpSpPr>
            <p:grpSpPr>
              <a:xfrm rot="-5362763">
                <a:off x="2352" y="3384"/>
                <a:ext cx="312" cy="168"/>
                <a:chOff x="2160" y="3888"/>
                <a:chExt cx="192" cy="96"/>
              </a:xfrm>
            </p:grpSpPr>
            <p:sp>
              <p:nvSpPr>
                <p:cNvPr id="4123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4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108" name="Text Box 62"/>
            <p:cNvSpPr txBox="1">
              <a:spLocks noChangeArrowheads="1"/>
            </p:cNvSpPr>
            <p:nvPr/>
          </p:nvSpPr>
          <p:spPr bwMode="auto">
            <a:xfrm>
              <a:off x="3878" y="709"/>
              <a:ext cx="227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baseline="-25000">
                  <a:latin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4101" name="Text Box 69"/>
          <p:cNvSpPr txBox="1">
            <a:spLocks noChangeArrowheads="1"/>
          </p:cNvSpPr>
          <p:nvPr/>
        </p:nvSpPr>
        <p:spPr bwMode="auto">
          <a:xfrm>
            <a:off x="4572000" y="3213100"/>
            <a:ext cx="43338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rgbClr val="FF5050"/>
                </a:solidFill>
              </a:rPr>
              <a:t>•</a:t>
            </a:r>
            <a:endParaRPr kumimoji="1" lang="en-US" altLang="zh-CN" sz="2800"/>
          </a:p>
        </p:txBody>
      </p:sp>
      <p:sp>
        <p:nvSpPr>
          <p:cNvPr id="4102" name="Rectangle 70"/>
          <p:cNvSpPr>
            <a:spLocks noChangeArrowheads="1"/>
          </p:cNvSpPr>
          <p:nvPr/>
        </p:nvSpPr>
        <p:spPr bwMode="auto">
          <a:xfrm>
            <a:off x="3851275" y="1989138"/>
            <a:ext cx="3270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>
                <a:solidFill>
                  <a:srgbClr val="0000FF"/>
                </a:solidFill>
              </a:rPr>
              <a:t>•</a:t>
            </a:r>
          </a:p>
        </p:txBody>
      </p:sp>
      <p:sp>
        <p:nvSpPr>
          <p:cNvPr id="118855" name="Line 71"/>
          <p:cNvSpPr>
            <a:spLocks noChangeShapeType="1"/>
          </p:cNvSpPr>
          <p:nvPr/>
        </p:nvSpPr>
        <p:spPr bwMode="auto">
          <a:xfrm flipH="1">
            <a:off x="3995738" y="2349500"/>
            <a:ext cx="0" cy="1152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8856" name="Line 72"/>
          <p:cNvSpPr>
            <a:spLocks noChangeShapeType="1"/>
          </p:cNvSpPr>
          <p:nvPr/>
        </p:nvSpPr>
        <p:spPr bwMode="auto">
          <a:xfrm>
            <a:off x="4067175" y="2276475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8859" name="Text Box 75"/>
          <p:cNvSpPr txBox="1">
            <a:spLocks noChangeArrowheads="1"/>
          </p:cNvSpPr>
          <p:nvPr/>
        </p:nvSpPr>
        <p:spPr bwMode="auto">
          <a:xfrm>
            <a:off x="5580063" y="1557338"/>
            <a:ext cx="2232025" cy="8620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 sz="2000" b="1"/>
          </a:p>
          <a:p>
            <a:pPr>
              <a:spcBef>
                <a:spcPct val="50000"/>
              </a:spcBef>
            </a:pPr>
            <a:endParaRPr lang="en-US" altLang="zh-CN" sz="2000"/>
          </a:p>
        </p:txBody>
      </p:sp>
      <p:sp>
        <p:nvSpPr>
          <p:cNvPr id="64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导入新课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11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1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55" grpId="0" animBg="1"/>
      <p:bldP spid="118856" grpId="0" animBg="1"/>
      <p:bldP spid="1188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在上面的练习中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你根据直角坐标系中的描点有什么发现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你认为简单图形的各顶点坐标确定后，它在直角坐标系中的位置确定吗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你有什么结论？</a:t>
            </a:r>
            <a:endParaRPr kumimoji="1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893175" cy="51450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/>
              <a:t>               </a:t>
            </a:r>
            <a:endParaRPr lang="en-US" altLang="zh-CN" b="1" dirty="0" smtClean="0"/>
          </a:p>
          <a:p>
            <a:pPr marL="609600" indent="-609600" eaLnBrk="1" hangingPunct="1">
              <a:buFontTx/>
              <a:buNone/>
            </a:pPr>
            <a:endParaRPr lang="en-US" altLang="zh-CN" dirty="0" smtClean="0"/>
          </a:p>
        </p:txBody>
      </p:sp>
      <p:grpSp>
        <p:nvGrpSpPr>
          <p:cNvPr id="2" name="Group 64"/>
          <p:cNvGrpSpPr>
            <a:grpSpLocks noChangeAspect="1"/>
          </p:cNvGrpSpPr>
          <p:nvPr/>
        </p:nvGrpSpPr>
        <p:grpSpPr>
          <a:xfrm>
            <a:off x="928662" y="428345"/>
            <a:ext cx="7885112" cy="6004185"/>
            <a:chOff x="2691" y="729"/>
            <a:chExt cx="8289" cy="6532"/>
          </a:xfrm>
        </p:grpSpPr>
        <p:sp>
          <p:nvSpPr>
            <p:cNvPr id="6149" name="AutoShape 65"/>
            <p:cNvSpPr>
              <a:spLocks noChangeAspect="1" noChangeArrowheads="1"/>
            </p:cNvSpPr>
            <p:nvPr/>
          </p:nvSpPr>
          <p:spPr bwMode="auto">
            <a:xfrm>
              <a:off x="2691" y="807"/>
              <a:ext cx="8289" cy="638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0" name="Rectangle 66"/>
            <p:cNvSpPr>
              <a:spLocks noChangeArrowheads="1"/>
            </p:cNvSpPr>
            <p:nvPr/>
          </p:nvSpPr>
          <p:spPr bwMode="auto">
            <a:xfrm>
              <a:off x="2700" y="729"/>
              <a:ext cx="8280" cy="65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        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例</a:t>
              </a: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 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在如图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所示的直角坐标系中，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正  </a:t>
              </a:r>
              <a:endPara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          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方形</a:t>
              </a:r>
              <a:r>
                <a:rPr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ABCD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的各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边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都分别平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行于坐标轴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，  </a:t>
              </a:r>
              <a:endPara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          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已知点</a:t>
              </a:r>
              <a:r>
                <a:rPr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的坐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标是（</a:t>
              </a: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，</a:t>
              </a: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），正方形</a:t>
              </a:r>
              <a:endPara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           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的边长是</a:t>
              </a:r>
              <a:r>
                <a:rPr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，写出点</a:t>
              </a:r>
              <a:r>
                <a:rPr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的坐标。</a:t>
              </a:r>
              <a:endPara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3" name="Group 67"/>
            <p:cNvGrpSpPr/>
            <p:nvPr/>
          </p:nvGrpSpPr>
          <p:grpSpPr>
            <a:xfrm>
              <a:off x="2691" y="1429"/>
              <a:ext cx="5445" cy="5173"/>
              <a:chOff x="2691" y="1429"/>
              <a:chExt cx="5445" cy="5173"/>
            </a:xfrm>
          </p:grpSpPr>
          <p:sp>
            <p:nvSpPr>
              <p:cNvPr id="6183" name="Line 74"/>
              <p:cNvSpPr>
                <a:spLocks noChangeShapeType="1"/>
              </p:cNvSpPr>
              <p:nvPr/>
            </p:nvSpPr>
            <p:spPr bwMode="auto">
              <a:xfrm flipV="1">
                <a:off x="2691" y="3706"/>
                <a:ext cx="2271" cy="0"/>
              </a:xfrm>
              <a:prstGeom prst="line">
                <a:avLst/>
              </a:prstGeom>
              <a:noFill/>
              <a:ln w="1079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4" name="Line 75"/>
              <p:cNvSpPr>
                <a:spLocks noChangeShapeType="1"/>
              </p:cNvSpPr>
              <p:nvPr/>
            </p:nvSpPr>
            <p:spPr bwMode="auto">
              <a:xfrm>
                <a:off x="2691" y="4162"/>
                <a:ext cx="5445" cy="0"/>
              </a:xfrm>
              <a:prstGeom prst="line">
                <a:avLst/>
              </a:prstGeom>
              <a:noFill/>
              <a:ln w="1079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5" name="Line 78"/>
              <p:cNvSpPr>
                <a:spLocks noChangeShapeType="1"/>
              </p:cNvSpPr>
              <p:nvPr/>
            </p:nvSpPr>
            <p:spPr bwMode="auto">
              <a:xfrm>
                <a:off x="2767" y="5900"/>
                <a:ext cx="2195" cy="0"/>
              </a:xfrm>
              <a:prstGeom prst="line">
                <a:avLst/>
              </a:prstGeom>
              <a:noFill/>
              <a:ln w="1079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6" name="Line 82"/>
              <p:cNvSpPr>
                <a:spLocks noChangeShapeType="1"/>
              </p:cNvSpPr>
              <p:nvPr/>
            </p:nvSpPr>
            <p:spPr bwMode="auto">
              <a:xfrm flipH="1">
                <a:off x="2691" y="3784"/>
                <a:ext cx="0" cy="2194"/>
              </a:xfrm>
              <a:prstGeom prst="line">
                <a:avLst/>
              </a:prstGeom>
              <a:noFill/>
              <a:ln w="1079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7" name="Line 83"/>
              <p:cNvSpPr>
                <a:spLocks noChangeShapeType="1"/>
              </p:cNvSpPr>
              <p:nvPr/>
            </p:nvSpPr>
            <p:spPr bwMode="auto">
              <a:xfrm>
                <a:off x="3592" y="1429"/>
                <a:ext cx="20" cy="5173"/>
              </a:xfrm>
              <a:prstGeom prst="line">
                <a:avLst/>
              </a:prstGeom>
              <a:noFill/>
              <a:ln w="1079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8" name="Line 86"/>
              <p:cNvSpPr>
                <a:spLocks noChangeShapeType="1"/>
              </p:cNvSpPr>
              <p:nvPr/>
            </p:nvSpPr>
            <p:spPr bwMode="auto">
              <a:xfrm flipH="1">
                <a:off x="4886" y="3706"/>
                <a:ext cx="0" cy="2194"/>
              </a:xfrm>
              <a:prstGeom prst="line">
                <a:avLst/>
              </a:prstGeom>
              <a:noFill/>
              <a:ln w="1079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94"/>
            <p:cNvGrpSpPr/>
            <p:nvPr/>
          </p:nvGrpSpPr>
          <p:grpSpPr>
            <a:xfrm>
              <a:off x="2691" y="1306"/>
              <a:ext cx="5609" cy="5384"/>
              <a:chOff x="2691" y="1306"/>
              <a:chExt cx="5609" cy="5384"/>
            </a:xfrm>
          </p:grpSpPr>
          <p:sp>
            <p:nvSpPr>
              <p:cNvPr id="6154" name="Freeform 95"/>
              <p:cNvSpPr>
                <a:spLocks noEditPoints="1"/>
              </p:cNvSpPr>
              <p:nvPr/>
            </p:nvSpPr>
            <p:spPr bwMode="auto">
              <a:xfrm>
                <a:off x="2691" y="4103"/>
                <a:ext cx="5609" cy="103"/>
              </a:xfrm>
              <a:custGeom>
                <a:avLst/>
                <a:gdLst>
                  <a:gd name="T0" fmla="*/ 0 w 5609"/>
                  <a:gd name="T1" fmla="*/ 34 h 103"/>
                  <a:gd name="T2" fmla="*/ 5523 w 5609"/>
                  <a:gd name="T3" fmla="*/ 34 h 103"/>
                  <a:gd name="T4" fmla="*/ 5523 w 5609"/>
                  <a:gd name="T5" fmla="*/ 69 h 103"/>
                  <a:gd name="T6" fmla="*/ 0 w 5609"/>
                  <a:gd name="T7" fmla="*/ 69 h 103"/>
                  <a:gd name="T8" fmla="*/ 0 w 5609"/>
                  <a:gd name="T9" fmla="*/ 34 h 103"/>
                  <a:gd name="T10" fmla="*/ 5505 w 5609"/>
                  <a:gd name="T11" fmla="*/ 0 h 103"/>
                  <a:gd name="T12" fmla="*/ 5609 w 5609"/>
                  <a:gd name="T13" fmla="*/ 51 h 103"/>
                  <a:gd name="T14" fmla="*/ 5505 w 5609"/>
                  <a:gd name="T15" fmla="*/ 103 h 103"/>
                  <a:gd name="T16" fmla="*/ 5505 w 5609"/>
                  <a:gd name="T17" fmla="*/ 0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9"/>
                  <a:gd name="T28" fmla="*/ 0 h 103"/>
                  <a:gd name="T29" fmla="*/ 5609 w 5609"/>
                  <a:gd name="T30" fmla="*/ 103 h 10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9" h="103">
                    <a:moveTo>
                      <a:pt x="0" y="34"/>
                    </a:moveTo>
                    <a:lnTo>
                      <a:pt x="5523" y="34"/>
                    </a:lnTo>
                    <a:lnTo>
                      <a:pt x="5523" y="69"/>
                    </a:lnTo>
                    <a:lnTo>
                      <a:pt x="0" y="69"/>
                    </a:lnTo>
                    <a:lnTo>
                      <a:pt x="0" y="34"/>
                    </a:lnTo>
                    <a:close/>
                    <a:moveTo>
                      <a:pt x="5505" y="0"/>
                    </a:moveTo>
                    <a:lnTo>
                      <a:pt x="5609" y="51"/>
                    </a:lnTo>
                    <a:lnTo>
                      <a:pt x="5505" y="103"/>
                    </a:lnTo>
                    <a:lnTo>
                      <a:pt x="5505" y="0"/>
                    </a:lnTo>
                    <a:close/>
                  </a:path>
                </a:pathLst>
              </a:custGeom>
              <a:solidFill>
                <a:srgbClr val="3333CC"/>
              </a:solidFill>
              <a:ln w="10795" cap="flat">
                <a:solidFill>
                  <a:srgbClr val="3333CC"/>
                </a:solidFill>
                <a:prstDash val="solid"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5" name="Freeform 96"/>
              <p:cNvSpPr>
                <a:spLocks noEditPoints="1"/>
              </p:cNvSpPr>
              <p:nvPr/>
            </p:nvSpPr>
            <p:spPr bwMode="auto">
              <a:xfrm>
                <a:off x="3553" y="1306"/>
                <a:ext cx="103" cy="5265"/>
              </a:xfrm>
              <a:custGeom>
                <a:avLst/>
                <a:gdLst>
                  <a:gd name="T0" fmla="*/ 34 w 103"/>
                  <a:gd name="T1" fmla="*/ 5265 h 5265"/>
                  <a:gd name="T2" fmla="*/ 34 w 103"/>
                  <a:gd name="T3" fmla="*/ 87 h 5265"/>
                  <a:gd name="T4" fmla="*/ 69 w 103"/>
                  <a:gd name="T5" fmla="*/ 87 h 5265"/>
                  <a:gd name="T6" fmla="*/ 69 w 103"/>
                  <a:gd name="T7" fmla="*/ 5265 h 5265"/>
                  <a:gd name="T8" fmla="*/ 34 w 103"/>
                  <a:gd name="T9" fmla="*/ 5265 h 5265"/>
                  <a:gd name="T10" fmla="*/ 0 w 103"/>
                  <a:gd name="T11" fmla="*/ 104 h 5265"/>
                  <a:gd name="T12" fmla="*/ 52 w 103"/>
                  <a:gd name="T13" fmla="*/ 0 h 5265"/>
                  <a:gd name="T14" fmla="*/ 103 w 103"/>
                  <a:gd name="T15" fmla="*/ 104 h 5265"/>
                  <a:gd name="T16" fmla="*/ 0 w 103"/>
                  <a:gd name="T17" fmla="*/ 104 h 52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3"/>
                  <a:gd name="T28" fmla="*/ 0 h 5265"/>
                  <a:gd name="T29" fmla="*/ 103 w 103"/>
                  <a:gd name="T30" fmla="*/ 5265 h 526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3" h="5265">
                    <a:moveTo>
                      <a:pt x="34" y="5265"/>
                    </a:moveTo>
                    <a:lnTo>
                      <a:pt x="34" y="87"/>
                    </a:lnTo>
                    <a:lnTo>
                      <a:pt x="69" y="87"/>
                    </a:lnTo>
                    <a:lnTo>
                      <a:pt x="69" y="5265"/>
                    </a:lnTo>
                    <a:lnTo>
                      <a:pt x="34" y="5265"/>
                    </a:lnTo>
                    <a:close/>
                    <a:moveTo>
                      <a:pt x="0" y="104"/>
                    </a:moveTo>
                    <a:lnTo>
                      <a:pt x="52" y="0"/>
                    </a:lnTo>
                    <a:lnTo>
                      <a:pt x="103" y="104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3333CC"/>
              </a:solidFill>
              <a:ln w="10795" cap="flat">
                <a:solidFill>
                  <a:srgbClr val="3333CC"/>
                </a:solidFill>
                <a:prstDash val="solid"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6" name="Rectangle 97"/>
              <p:cNvSpPr>
                <a:spLocks noChangeArrowheads="1"/>
              </p:cNvSpPr>
              <p:nvPr/>
            </p:nvSpPr>
            <p:spPr bwMode="auto">
              <a:xfrm>
                <a:off x="3959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1</a:t>
                </a:r>
                <a:endParaRPr lang="en-US" altLang="zh-CN"/>
              </a:p>
            </p:txBody>
          </p:sp>
          <p:sp>
            <p:nvSpPr>
              <p:cNvPr id="6157" name="Rectangle 98"/>
              <p:cNvSpPr>
                <a:spLocks noChangeArrowheads="1"/>
              </p:cNvSpPr>
              <p:nvPr/>
            </p:nvSpPr>
            <p:spPr bwMode="auto">
              <a:xfrm>
                <a:off x="4408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2</a:t>
                </a:r>
                <a:endParaRPr lang="en-US" altLang="zh-CN"/>
              </a:p>
            </p:txBody>
          </p:sp>
          <p:sp>
            <p:nvSpPr>
              <p:cNvPr id="6158" name="Rectangle 99"/>
              <p:cNvSpPr>
                <a:spLocks noChangeArrowheads="1"/>
              </p:cNvSpPr>
              <p:nvPr/>
            </p:nvSpPr>
            <p:spPr bwMode="auto">
              <a:xfrm>
                <a:off x="4874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3</a:t>
                </a:r>
                <a:endParaRPr lang="en-US" altLang="zh-CN"/>
              </a:p>
            </p:txBody>
          </p:sp>
          <p:sp>
            <p:nvSpPr>
              <p:cNvPr id="6159" name="Rectangle 100"/>
              <p:cNvSpPr>
                <a:spLocks noChangeArrowheads="1"/>
              </p:cNvSpPr>
              <p:nvPr/>
            </p:nvSpPr>
            <p:spPr bwMode="auto">
              <a:xfrm>
                <a:off x="5322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4</a:t>
                </a:r>
                <a:endParaRPr lang="en-US" altLang="zh-CN"/>
              </a:p>
            </p:txBody>
          </p:sp>
          <p:sp>
            <p:nvSpPr>
              <p:cNvPr id="6160" name="Rectangle 101"/>
              <p:cNvSpPr>
                <a:spLocks noChangeArrowheads="1"/>
              </p:cNvSpPr>
              <p:nvPr/>
            </p:nvSpPr>
            <p:spPr bwMode="auto">
              <a:xfrm>
                <a:off x="5788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5</a:t>
                </a:r>
                <a:endParaRPr lang="en-US" altLang="zh-CN"/>
              </a:p>
            </p:txBody>
          </p:sp>
          <p:sp>
            <p:nvSpPr>
              <p:cNvPr id="6161" name="Rectangle 102"/>
              <p:cNvSpPr>
                <a:spLocks noChangeArrowheads="1"/>
              </p:cNvSpPr>
              <p:nvPr/>
            </p:nvSpPr>
            <p:spPr bwMode="auto">
              <a:xfrm>
                <a:off x="6236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6</a:t>
                </a:r>
                <a:endParaRPr lang="en-US" altLang="zh-CN"/>
              </a:p>
            </p:txBody>
          </p:sp>
          <p:sp>
            <p:nvSpPr>
              <p:cNvPr id="6162" name="Rectangle 103"/>
              <p:cNvSpPr>
                <a:spLocks noChangeArrowheads="1"/>
              </p:cNvSpPr>
              <p:nvPr/>
            </p:nvSpPr>
            <p:spPr bwMode="auto">
              <a:xfrm>
                <a:off x="6702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7</a:t>
                </a:r>
                <a:endParaRPr lang="en-US" altLang="zh-CN"/>
              </a:p>
            </p:txBody>
          </p:sp>
          <p:sp>
            <p:nvSpPr>
              <p:cNvPr id="6163" name="Rectangle 104"/>
              <p:cNvSpPr>
                <a:spLocks noChangeArrowheads="1"/>
              </p:cNvSpPr>
              <p:nvPr/>
            </p:nvSpPr>
            <p:spPr bwMode="auto">
              <a:xfrm>
                <a:off x="7151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8</a:t>
                </a:r>
                <a:endParaRPr lang="en-US" altLang="zh-CN"/>
              </a:p>
            </p:txBody>
          </p:sp>
          <p:sp>
            <p:nvSpPr>
              <p:cNvPr id="6164" name="Rectangle 105"/>
              <p:cNvSpPr>
                <a:spLocks noChangeArrowheads="1"/>
              </p:cNvSpPr>
              <p:nvPr/>
            </p:nvSpPr>
            <p:spPr bwMode="auto">
              <a:xfrm>
                <a:off x="3442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0</a:t>
                </a:r>
                <a:endParaRPr lang="en-US" altLang="zh-CN"/>
              </a:p>
            </p:txBody>
          </p:sp>
          <p:sp>
            <p:nvSpPr>
              <p:cNvPr id="6165" name="Rectangle 106"/>
              <p:cNvSpPr>
                <a:spLocks noChangeArrowheads="1"/>
              </p:cNvSpPr>
              <p:nvPr/>
            </p:nvSpPr>
            <p:spPr bwMode="auto">
              <a:xfrm>
                <a:off x="3373" y="4478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–</a:t>
                </a:r>
                <a:endParaRPr lang="en-US" altLang="zh-CN"/>
              </a:p>
            </p:txBody>
          </p:sp>
          <p:sp>
            <p:nvSpPr>
              <p:cNvPr id="6166" name="Rectangle 107"/>
              <p:cNvSpPr>
                <a:spLocks noChangeArrowheads="1"/>
              </p:cNvSpPr>
              <p:nvPr/>
            </p:nvSpPr>
            <p:spPr bwMode="auto">
              <a:xfrm>
                <a:off x="3476" y="4478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1</a:t>
                </a:r>
                <a:endParaRPr lang="en-US" altLang="zh-CN"/>
              </a:p>
            </p:txBody>
          </p:sp>
          <p:sp>
            <p:nvSpPr>
              <p:cNvPr id="6167" name="Rectangle 108"/>
              <p:cNvSpPr>
                <a:spLocks noChangeArrowheads="1"/>
              </p:cNvSpPr>
              <p:nvPr/>
            </p:nvSpPr>
            <p:spPr bwMode="auto">
              <a:xfrm>
                <a:off x="3373" y="4944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–</a:t>
                </a:r>
                <a:endParaRPr lang="en-US" altLang="zh-CN"/>
              </a:p>
            </p:txBody>
          </p:sp>
          <p:sp>
            <p:nvSpPr>
              <p:cNvPr id="6168" name="Rectangle 109"/>
              <p:cNvSpPr>
                <a:spLocks noChangeArrowheads="1"/>
              </p:cNvSpPr>
              <p:nvPr/>
            </p:nvSpPr>
            <p:spPr bwMode="auto">
              <a:xfrm>
                <a:off x="3476" y="4944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2</a:t>
                </a:r>
                <a:endParaRPr lang="en-US" altLang="zh-CN"/>
              </a:p>
            </p:txBody>
          </p:sp>
          <p:sp>
            <p:nvSpPr>
              <p:cNvPr id="6169" name="Rectangle 110"/>
              <p:cNvSpPr>
                <a:spLocks noChangeArrowheads="1"/>
              </p:cNvSpPr>
              <p:nvPr/>
            </p:nvSpPr>
            <p:spPr bwMode="auto">
              <a:xfrm>
                <a:off x="3373" y="5394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–</a:t>
                </a:r>
                <a:endParaRPr lang="en-US" altLang="zh-CN"/>
              </a:p>
            </p:txBody>
          </p:sp>
          <p:sp>
            <p:nvSpPr>
              <p:cNvPr id="6170" name="Rectangle 111"/>
              <p:cNvSpPr>
                <a:spLocks noChangeArrowheads="1"/>
              </p:cNvSpPr>
              <p:nvPr/>
            </p:nvSpPr>
            <p:spPr bwMode="auto">
              <a:xfrm>
                <a:off x="3476" y="5394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3</a:t>
                </a:r>
                <a:endParaRPr lang="en-US" altLang="zh-CN"/>
              </a:p>
            </p:txBody>
          </p:sp>
          <p:sp>
            <p:nvSpPr>
              <p:cNvPr id="6171" name="Rectangle 112"/>
              <p:cNvSpPr>
                <a:spLocks noChangeArrowheads="1"/>
              </p:cNvSpPr>
              <p:nvPr/>
            </p:nvSpPr>
            <p:spPr bwMode="auto">
              <a:xfrm>
                <a:off x="3373" y="586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–</a:t>
                </a:r>
                <a:endParaRPr lang="en-US" altLang="zh-CN"/>
              </a:p>
            </p:txBody>
          </p:sp>
          <p:sp>
            <p:nvSpPr>
              <p:cNvPr id="6172" name="Rectangle 113"/>
              <p:cNvSpPr>
                <a:spLocks noChangeArrowheads="1"/>
              </p:cNvSpPr>
              <p:nvPr/>
            </p:nvSpPr>
            <p:spPr bwMode="auto">
              <a:xfrm>
                <a:off x="3476" y="586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4</a:t>
                </a:r>
                <a:endParaRPr lang="en-US" altLang="zh-CN"/>
              </a:p>
            </p:txBody>
          </p:sp>
          <p:sp>
            <p:nvSpPr>
              <p:cNvPr id="6173" name="Rectangle 114"/>
              <p:cNvSpPr>
                <a:spLocks noChangeArrowheads="1"/>
              </p:cNvSpPr>
              <p:nvPr/>
            </p:nvSpPr>
            <p:spPr bwMode="auto">
              <a:xfrm>
                <a:off x="3373" y="6378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–</a:t>
                </a:r>
                <a:endParaRPr lang="en-US" altLang="zh-CN"/>
              </a:p>
            </p:txBody>
          </p:sp>
          <p:sp>
            <p:nvSpPr>
              <p:cNvPr id="6174" name="Rectangle 115"/>
              <p:cNvSpPr>
                <a:spLocks noChangeArrowheads="1"/>
              </p:cNvSpPr>
              <p:nvPr/>
            </p:nvSpPr>
            <p:spPr bwMode="auto">
              <a:xfrm>
                <a:off x="3476" y="6378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5</a:t>
                </a:r>
                <a:endParaRPr lang="en-US" altLang="zh-CN"/>
              </a:p>
            </p:txBody>
          </p:sp>
          <p:sp>
            <p:nvSpPr>
              <p:cNvPr id="6175" name="Rectangle 116"/>
              <p:cNvSpPr>
                <a:spLocks noChangeArrowheads="1"/>
              </p:cNvSpPr>
              <p:nvPr/>
            </p:nvSpPr>
            <p:spPr bwMode="auto">
              <a:xfrm>
                <a:off x="3494" y="3701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1</a:t>
                </a:r>
                <a:endParaRPr lang="en-US" altLang="zh-CN"/>
              </a:p>
            </p:txBody>
          </p:sp>
          <p:sp>
            <p:nvSpPr>
              <p:cNvPr id="6176" name="Rectangle 117"/>
              <p:cNvSpPr>
                <a:spLocks noChangeArrowheads="1"/>
              </p:cNvSpPr>
              <p:nvPr/>
            </p:nvSpPr>
            <p:spPr bwMode="auto">
              <a:xfrm>
                <a:off x="3494" y="3234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2</a:t>
                </a:r>
                <a:endParaRPr lang="en-US" altLang="zh-CN"/>
              </a:p>
            </p:txBody>
          </p:sp>
          <p:sp>
            <p:nvSpPr>
              <p:cNvPr id="6177" name="Rectangle 118"/>
              <p:cNvSpPr>
                <a:spLocks noChangeArrowheads="1"/>
              </p:cNvSpPr>
              <p:nvPr/>
            </p:nvSpPr>
            <p:spPr bwMode="auto">
              <a:xfrm>
                <a:off x="3494" y="2785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3</a:t>
                </a:r>
                <a:endParaRPr lang="en-US" altLang="zh-CN"/>
              </a:p>
            </p:txBody>
          </p:sp>
          <p:sp>
            <p:nvSpPr>
              <p:cNvPr id="6178" name="Rectangle 119"/>
              <p:cNvSpPr>
                <a:spLocks noChangeArrowheads="1"/>
              </p:cNvSpPr>
              <p:nvPr/>
            </p:nvSpPr>
            <p:spPr bwMode="auto">
              <a:xfrm>
                <a:off x="3494" y="2267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4</a:t>
                </a:r>
                <a:endParaRPr lang="en-US" altLang="zh-CN"/>
              </a:p>
            </p:txBody>
          </p:sp>
          <p:sp>
            <p:nvSpPr>
              <p:cNvPr id="6179" name="Rectangle 120"/>
              <p:cNvSpPr>
                <a:spLocks noChangeArrowheads="1"/>
              </p:cNvSpPr>
              <p:nvPr/>
            </p:nvSpPr>
            <p:spPr bwMode="auto">
              <a:xfrm>
                <a:off x="7616" y="415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9</a:t>
                </a:r>
                <a:endParaRPr lang="en-US" altLang="zh-CN"/>
              </a:p>
            </p:txBody>
          </p:sp>
          <p:sp>
            <p:nvSpPr>
              <p:cNvPr id="6180" name="Rectangle 121"/>
              <p:cNvSpPr>
                <a:spLocks noChangeArrowheads="1"/>
              </p:cNvSpPr>
              <p:nvPr/>
            </p:nvSpPr>
            <p:spPr bwMode="auto">
              <a:xfrm>
                <a:off x="7996" y="4150"/>
                <a:ext cx="234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10</a:t>
                </a:r>
                <a:endParaRPr lang="en-US" altLang="zh-CN"/>
              </a:p>
            </p:txBody>
          </p:sp>
          <p:sp>
            <p:nvSpPr>
              <p:cNvPr id="6181" name="Rectangle 122"/>
              <p:cNvSpPr>
                <a:spLocks noChangeArrowheads="1"/>
              </p:cNvSpPr>
              <p:nvPr/>
            </p:nvSpPr>
            <p:spPr bwMode="auto">
              <a:xfrm>
                <a:off x="3494" y="1800"/>
                <a:ext cx="117" cy="3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1000" b="1">
                    <a:solidFill>
                      <a:srgbClr val="000000"/>
                    </a:solidFill>
                  </a:rPr>
                  <a:t>5</a:t>
                </a:r>
                <a:endParaRPr lang="en-US" altLang="zh-CN"/>
              </a:p>
            </p:txBody>
          </p:sp>
        </p:grpSp>
        <p:sp>
          <p:nvSpPr>
            <p:cNvPr id="6153" name="Rectangle 123"/>
            <p:cNvSpPr>
              <a:spLocks noChangeArrowheads="1"/>
            </p:cNvSpPr>
            <p:nvPr/>
          </p:nvSpPr>
          <p:spPr bwMode="auto">
            <a:xfrm>
              <a:off x="3338" y="1213"/>
              <a:ext cx="156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/>
              <a:r>
                <a:rPr lang="en-US" altLang="zh-CN" sz="1400" b="1">
                  <a:solidFill>
                    <a:srgbClr val="3333CC"/>
                  </a:solidFill>
                </a:rPr>
                <a:t>y</a:t>
              </a:r>
              <a:endParaRPr lang="en-US" altLang="zh-CN"/>
            </a:p>
          </p:txBody>
        </p:sp>
      </p:grpSp>
      <p:sp>
        <p:nvSpPr>
          <p:cNvPr id="46" name="Text Box 69"/>
          <p:cNvSpPr txBox="1">
            <a:spLocks noChangeArrowheads="1"/>
          </p:cNvSpPr>
          <p:nvPr/>
        </p:nvSpPr>
        <p:spPr bwMode="auto">
          <a:xfrm>
            <a:off x="2857488" y="2857496"/>
            <a:ext cx="43338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•</a:t>
            </a:r>
          </a:p>
        </p:txBody>
      </p:sp>
      <p:sp>
        <p:nvSpPr>
          <p:cNvPr id="47" name="矩形 46"/>
          <p:cNvSpPr/>
          <p:nvPr/>
        </p:nvSpPr>
        <p:spPr>
          <a:xfrm>
            <a:off x="3000364" y="3000372"/>
            <a:ext cx="1271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A(3,1)</a:t>
            </a:r>
            <a:endParaRPr kumimoji="1" lang="en-US" altLang="zh-CN" sz="28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893175" cy="51450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               </a:t>
            </a:r>
            <a:endParaRPr lang="en-US" altLang="zh-CN" b="1" smtClean="0"/>
          </a:p>
          <a:p>
            <a:pPr marL="609600" indent="-609600" eaLnBrk="1" hangingPunct="1">
              <a:buFontTx/>
              <a:buNone/>
            </a:pPr>
            <a:endParaRPr lang="en-US" altLang="zh-CN" smtClean="0"/>
          </a:p>
        </p:txBody>
      </p:sp>
      <p:sp>
        <p:nvSpPr>
          <p:cNvPr id="6149" name="AutoShape 65"/>
          <p:cNvSpPr>
            <a:spLocks noChangeAspect="1" noChangeArrowheads="1"/>
          </p:cNvSpPr>
          <p:nvPr/>
        </p:nvSpPr>
        <p:spPr bwMode="auto">
          <a:xfrm>
            <a:off x="928662" y="500042"/>
            <a:ext cx="7885112" cy="58681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0" name="Rectangle 66"/>
          <p:cNvSpPr>
            <a:spLocks noChangeArrowheads="1"/>
          </p:cNvSpPr>
          <p:nvPr/>
        </p:nvSpPr>
        <p:spPr bwMode="auto">
          <a:xfrm>
            <a:off x="357158" y="785794"/>
            <a:ext cx="8528054" cy="4143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解：由点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的横坐标为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，可知点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到ｙ轴的距离为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，因为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平行于</a:t>
            </a:r>
            <a:r>
              <a:rPr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ｙ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轴，所以点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ｙ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轴的距离也为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，且点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ｙ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轴右侧，因此点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的横坐标是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由点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的纵坐标为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1,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可知点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ｘ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轴的距离为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，因为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的长为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ｘ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轴的距离为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5-1=4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，且点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ｘ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轴的纵坐标是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，因此点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的坐标为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(3,-4) 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857232"/>
            <a:ext cx="8107389" cy="51450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/>
              <a:t>               </a:t>
            </a:r>
            <a:endParaRPr lang="en-US" altLang="zh-CN" b="1" dirty="0" smtClean="0"/>
          </a:p>
          <a:p>
            <a:pPr marL="609600" indent="-609600" eaLnBrk="1" hangingPunct="1">
              <a:buFontTx/>
              <a:buNone/>
            </a:pPr>
            <a:endParaRPr lang="en-US" altLang="zh-CN" dirty="0" smtClean="0"/>
          </a:p>
        </p:txBody>
      </p:sp>
      <p:sp>
        <p:nvSpPr>
          <p:cNvPr id="6149" name="AutoShape 65"/>
          <p:cNvSpPr>
            <a:spLocks noChangeAspect="1" noChangeArrowheads="1"/>
          </p:cNvSpPr>
          <p:nvPr/>
        </p:nvSpPr>
        <p:spPr bwMode="auto">
          <a:xfrm>
            <a:off x="928662" y="500042"/>
            <a:ext cx="7885112" cy="58681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0" name="Rectangle 66"/>
          <p:cNvSpPr>
            <a:spLocks noChangeArrowheads="1"/>
          </p:cNvSpPr>
          <p:nvPr/>
        </p:nvSpPr>
        <p:spPr bwMode="auto">
          <a:xfrm>
            <a:off x="357158" y="928670"/>
            <a:ext cx="8528054" cy="4143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：如图，在直角坐标系中：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）写出△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各顶点的坐标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）求△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的面积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Line 62"/>
          <p:cNvSpPr>
            <a:spLocks noChangeShapeType="1"/>
          </p:cNvSpPr>
          <p:nvPr/>
        </p:nvSpPr>
        <p:spPr bwMode="auto">
          <a:xfrm flipH="1">
            <a:off x="6372225" y="58054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8433" name="Picture 1" descr="C:\Users\Administrator\AppData\Roaming\Tencent\Users\918008731\QQ\WinTemp\RichOle\ZR764)X$6~6N@ZXB3X4(X7Y.pn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357818" y="1214422"/>
            <a:ext cx="3429024" cy="3500462"/>
          </a:xfrm>
          <a:prstGeom prst="rect">
            <a:avLst/>
          </a:prstGeom>
          <a:noFill/>
        </p:spPr>
      </p:pic>
      <p:sp>
        <p:nvSpPr>
          <p:cNvPr id="73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857232"/>
            <a:ext cx="8107389" cy="51450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/>
              <a:t>               </a:t>
            </a:r>
            <a:endParaRPr lang="en-US" altLang="zh-CN" b="1" smtClean="0"/>
          </a:p>
          <a:p>
            <a:pPr marL="609600" indent="-609600" eaLnBrk="1" hangingPunct="1">
              <a:buFontTx/>
              <a:buNone/>
            </a:pPr>
            <a:endParaRPr lang="en-US" altLang="zh-CN" smtClean="0"/>
          </a:p>
        </p:txBody>
      </p:sp>
      <p:sp>
        <p:nvSpPr>
          <p:cNvPr id="6149" name="AutoShape 65"/>
          <p:cNvSpPr>
            <a:spLocks noChangeAspect="1" noChangeArrowheads="1"/>
          </p:cNvSpPr>
          <p:nvPr/>
        </p:nvSpPr>
        <p:spPr bwMode="auto">
          <a:xfrm>
            <a:off x="928662" y="500042"/>
            <a:ext cx="7885112" cy="58681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0" name="Rectangle 66"/>
          <p:cNvSpPr>
            <a:spLocks noChangeArrowheads="1"/>
          </p:cNvSpPr>
          <p:nvPr/>
        </p:nvSpPr>
        <p:spPr bwMode="auto">
          <a:xfrm>
            <a:off x="357158" y="428604"/>
            <a:ext cx="8528054" cy="4143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）由图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14-11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可以看出， △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各顶点的坐标是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(-2,-2),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(3,-2),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(0,2)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）由（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）可知，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A,B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两点的纵坐标相等，都是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-2,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所以线段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平行于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轴，从而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⊥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在△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中，点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A,B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分别在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轴的两侧，且到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轴的距离分别为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，所以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=5,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由于点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轴上，纵坐标为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2,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轴垂直于线段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从而可知点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到边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的垂线段的长为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，即底边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上的高为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所以△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的面积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=1/2×5×4=10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Line 62"/>
          <p:cNvSpPr>
            <a:spLocks noChangeShapeType="1"/>
          </p:cNvSpPr>
          <p:nvPr/>
        </p:nvSpPr>
        <p:spPr bwMode="auto">
          <a:xfrm flipH="1">
            <a:off x="6372225" y="58054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28596" y="928670"/>
            <a:ext cx="8143932" cy="33239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本节课我们经历了在直角坐标系中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，简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单图形的各顶点的坐标确定了，图形就确定了。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在同一直角坐标系中，图形上各顶点的坐标与图形形状有关。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学习了数形结合思想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		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/>
          <a:p>
            <a:pPr indent="360680"/>
            <a:r>
              <a:rPr lang="zh-CN" altLang="en-US" sz="3600" b="1" dirty="0" smtClean="0">
                <a:solidFill>
                  <a:srgbClr val="36B8D8"/>
                </a:solidFill>
              </a:rPr>
              <a:t>结论总结</a:t>
            </a:r>
            <a:endParaRPr lang="zh-CN" altLang="en-US" sz="3600" b="1" dirty="0">
              <a:solidFill>
                <a:srgbClr val="36B8D8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869</Words>
  <Application>Microsoft Office PowerPoint</Application>
  <PresentationFormat>全屏显示(4:3)</PresentationFormat>
  <Paragraphs>142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青岛版初中数学七年级下册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结论总结</vt:lpstr>
      <vt:lpstr>PowerPoint 演示文稿</vt:lpstr>
      <vt:lpstr>PowerPoint 演示文稿</vt:lpstr>
      <vt:lpstr>PowerPoint 演示文稿</vt:lpstr>
      <vt:lpstr>作业布置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2023-01-17T01:43:10Z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1E6E0CA441A945BFAE9322DAB203650B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