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24"/>
  </p:notesMasterIdLst>
  <p:handoutMasterIdLst>
    <p:handoutMasterId r:id="rId25"/>
  </p:handoutMasterIdLst>
  <p:sldIdLst>
    <p:sldId id="571" r:id="rId3"/>
    <p:sldId id="264" r:id="rId4"/>
    <p:sldId id="263" r:id="rId5"/>
    <p:sldId id="359" r:id="rId6"/>
    <p:sldId id="403" r:id="rId7"/>
    <p:sldId id="801" r:id="rId8"/>
    <p:sldId id="435" r:id="rId9"/>
    <p:sldId id="436" r:id="rId10"/>
    <p:sldId id="717" r:id="rId11"/>
    <p:sldId id="802" r:id="rId12"/>
    <p:sldId id="803" r:id="rId13"/>
    <p:sldId id="768" r:id="rId14"/>
    <p:sldId id="718" r:id="rId15"/>
    <p:sldId id="719" r:id="rId16"/>
    <p:sldId id="293" r:id="rId17"/>
    <p:sldId id="814" r:id="rId18"/>
    <p:sldId id="815" r:id="rId19"/>
    <p:sldId id="816" r:id="rId20"/>
    <p:sldId id="817" r:id="rId21"/>
    <p:sldId id="515" r:id="rId22"/>
    <p:sldId id="521" r:id="rId23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黑体" panose="02010609060101010101" pitchFamily="49" charset="-122"/>
      <p:regular r:id="rId30"/>
    </p:embeddedFont>
    <p:embeddedFont>
      <p:font typeface="FandolFang R" panose="02010600030101010101" charset="-122"/>
      <p:regular r:id="rId31"/>
    </p:embeddedFont>
    <p:embeddedFont>
      <p:font typeface="OPPOSans R" panose="02010600030101010101" charset="-122"/>
      <p:regular r:id="rId32"/>
    </p:embeddedFont>
    <p:embeddedFont>
      <p:font typeface="OPPOSans H" panose="02010600030101010101" charset="-122"/>
      <p:regular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OPPOSans B" panose="02010600030101010101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CBF6033-8490-4680-9A34-805EEAF78B5E}" type="slidenum">
              <a:rPr lang="en-US" altLang="zh-CN" sz="1200">
                <a:latin typeface="FandolFang R" panose="02010600030101010101" pitchFamily="50" charset="-122"/>
                <a:ea typeface="FandolFang R" panose="02010600030101010101" pitchFamily="50" charset="-122"/>
              </a:rPr>
              <a:t>5</a:t>
            </a:fld>
            <a:endParaRPr lang="en-US" altLang="zh-CN" sz="1200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9DA69C7-6750-443F-BF6A-240A14E70278}" type="slidenum">
              <a:rPr lang="en-US" altLang="zh-CN" sz="1200">
                <a:latin typeface="FandolFang R" panose="02010600030101010101" pitchFamily="50" charset="-122"/>
                <a:ea typeface="FandolFang R" panose="02010600030101010101" pitchFamily="50" charset="-122"/>
              </a:rPr>
              <a:t>12</a:t>
            </a:fld>
            <a:endParaRPr lang="en-US" altLang="zh-CN" sz="1200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220D2CFA-7D6F-4B2B-A36B-1C0C8918910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9B3E1F8D-9649-499A-8F45-74C327DC50E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458193" y="-3113387"/>
            <a:ext cx="8971540" cy="9041742"/>
            <a:chOff x="7458193" y="-3113387"/>
            <a:chExt cx="8971540" cy="9041742"/>
          </a:xfrm>
        </p:grpSpPr>
        <p:sp>
          <p:nvSpPr>
            <p:cNvPr id="9" name="不完整圆 8"/>
            <p:cNvSpPr/>
            <p:nvPr/>
          </p:nvSpPr>
          <p:spPr>
            <a:xfrm>
              <a:off x="7458193" y="-3113387"/>
              <a:ext cx="8971540" cy="9041742"/>
            </a:xfrm>
            <a:prstGeom prst="pie">
              <a:avLst>
                <a:gd name="adj1" fmla="val 7703852"/>
                <a:gd name="adj2" fmla="val 1285446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2010600030101010101" pitchFamily="50" charset="-122"/>
                <a:ea typeface="FandolFang R" panose="02010600030101010101" pitchFamily="50" charset="-122"/>
              </a:endParaRPr>
            </a:p>
          </p:txBody>
        </p:sp>
        <p:sp>
          <p:nvSpPr>
            <p:cNvPr id="8" name="不完整圆 7"/>
            <p:cNvSpPr/>
            <p:nvPr/>
          </p:nvSpPr>
          <p:spPr>
            <a:xfrm>
              <a:off x="8191875" y="-2344604"/>
              <a:ext cx="7504176" cy="7504176"/>
            </a:xfrm>
            <a:prstGeom prst="pie">
              <a:avLst>
                <a:gd name="adj1" fmla="val 5137998"/>
                <a:gd name="adj2" fmla="val 1625284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2010600030101010101" pitchFamily="50" charset="-122"/>
                <a:ea typeface="FandolFang R" panose="02010600030101010101" pitchFamily="50" charset="-122"/>
              </a:endParaRPr>
            </a:p>
          </p:txBody>
        </p:sp>
        <p:sp>
          <p:nvSpPr>
            <p:cNvPr id="7" name="不完整圆 6"/>
            <p:cNvSpPr/>
            <p:nvPr/>
          </p:nvSpPr>
          <p:spPr>
            <a:xfrm>
              <a:off x="8596566" y="-1939913"/>
              <a:ext cx="6694794" cy="6694794"/>
            </a:xfrm>
            <a:prstGeom prst="pie">
              <a:avLst>
                <a:gd name="adj1" fmla="val 0"/>
                <a:gd name="adj2" fmla="val 109431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2010600030101010101" pitchFamily="50" charset="-122"/>
                <a:ea typeface="FandolFang R" panose="02010600030101010101" pitchFamily="50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7" b="24511"/>
            <a:stretch>
              <a:fillRect/>
            </a:stretch>
          </p:blipFill>
          <p:spPr>
            <a:xfrm>
              <a:off x="9098281" y="-1438198"/>
              <a:ext cx="5691364" cy="5691364"/>
            </a:xfrm>
            <a:prstGeom prst="ellipse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618968" y="2716279"/>
            <a:ext cx="633751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40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6.2 </a:t>
            </a:r>
            <a:r>
              <a:rPr lang="zh-CN" altLang="en-US" sz="40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分数加减混合运算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2362" y="1639798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50533" y="4279493"/>
            <a:ext cx="6607660" cy="520412"/>
            <a:chOff x="4525670" y="4426857"/>
            <a:chExt cx="6607660" cy="520412"/>
          </a:xfrm>
        </p:grpSpPr>
        <p:sp>
          <p:nvSpPr>
            <p:cNvPr id="13" name="文本框 12"/>
            <p:cNvSpPr txBox="1"/>
            <p:nvPr/>
          </p:nvSpPr>
          <p:spPr>
            <a:xfrm>
              <a:off x="6209844" y="4426857"/>
              <a:ext cx="3239312" cy="52041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PPT818</a:t>
              </a:r>
              <a:endParaRPr lang="zh-CN" altLang="en-US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9537476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4525670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/>
          <p:cNvCxnSpPr/>
          <p:nvPr/>
        </p:nvCxnSpPr>
        <p:spPr>
          <a:xfrm>
            <a:off x="-3475512" y="6372265"/>
            <a:ext cx="4094480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625600" y="3632200"/>
            <a:ext cx="542790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SCORES AND SUBTRACT MIXED OPERATION</a:t>
            </a:r>
            <a:endParaRPr lang="zh-CN" altLang="en-US" sz="1600" noProof="1">
              <a:solidFill>
                <a:schemeClr val="bg1">
                  <a:lumMod val="50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-485644" y="5168337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3209658" y="5708418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31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485644" y="-370328"/>
            <a:ext cx="1599686" cy="1599686"/>
            <a:chOff x="-913255" y="-746252"/>
            <a:chExt cx="2362708" cy="2362708"/>
          </a:xfrm>
        </p:grpSpPr>
        <p:sp>
          <p:nvSpPr>
            <p:cNvPr id="4" name="椭圆 3"/>
            <p:cNvSpPr/>
            <p:nvPr/>
          </p:nvSpPr>
          <p:spPr>
            <a:xfrm>
              <a:off x="-913255" y="-746252"/>
              <a:ext cx="2362708" cy="23627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2010600030101010101" pitchFamily="50" charset="-122"/>
                <a:ea typeface="FandolFang R" panose="02010600030101010101" pitchFamily="50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-479691" y="-312688"/>
              <a:ext cx="1495581" cy="149558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2010600030101010101" pitchFamily="50" charset="-122"/>
                <a:ea typeface="FandolFang R" panose="02010600030101010101" pitchFamily="50" charset="-122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H="1">
            <a:off x="0" y="2252943"/>
            <a:ext cx="4926904" cy="0"/>
          </a:xfrm>
          <a:prstGeom prst="line">
            <a:avLst/>
          </a:prstGeom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7135057" y="1854490"/>
            <a:ext cx="776865" cy="77686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OPPOSans H" panose="00020600040101010101" pitchFamily="18" charset="-122"/>
                <a:ea typeface="OPPOSans H" panose="00020600040101010101" pitchFamily="18" charset="-122"/>
                <a:sym typeface="OPPOSans H" panose="00020600040101010101" pitchFamily="18" charset="-122"/>
              </a:rPr>
              <a:t>+</a:t>
            </a:r>
            <a:endParaRPr lang="zh-CN" altLang="en-US" sz="7200" dirty="0">
              <a:latin typeface="OPPOSans H" panose="00020600040101010101" pitchFamily="18" charset="-122"/>
              <a:ea typeface="OPPOSans H" panose="00020600040101010101" pitchFamily="18" charset="-122"/>
              <a:sym typeface="OPPOSans H" panose="00020600040101010101" pitchFamily="18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672656" y="3131777"/>
            <a:ext cx="776865" cy="7768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sym typeface="OPPOSans H" panose="00020600040101010101" pitchFamily="18" charset="-122"/>
              </a:rPr>
              <a:t>-</a:t>
            </a:r>
            <a:endParaRPr lang="zh-CN" altLang="en-US" sz="7200" dirty="0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sym typeface="OPPOSans H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Text Box 28"/>
          <p:cNvSpPr txBox="1">
            <a:spLocks noChangeArrowheads="1"/>
          </p:cNvSpPr>
          <p:nvPr/>
        </p:nvSpPr>
        <p:spPr bwMode="auto">
          <a:xfrm>
            <a:off x="3469149" y="3001963"/>
            <a:ext cx="271829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－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－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3469149" y="1875634"/>
            <a:ext cx="3463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－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－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925" y="1544638"/>
            <a:ext cx="2016125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方法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727321" y="1681163"/>
            <a:ext cx="107783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</a:t>
            </a:r>
          </a:p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4050781" y="2106615"/>
            <a:ext cx="56245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4805152" y="1712119"/>
            <a:ext cx="790409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4919129" y="2106615"/>
            <a:ext cx="56245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468" name="Text Box 23"/>
          <p:cNvSpPr txBox="1">
            <a:spLocks noChangeArrowheads="1"/>
          </p:cNvSpPr>
          <p:nvPr/>
        </p:nvSpPr>
        <p:spPr bwMode="auto">
          <a:xfrm>
            <a:off x="4766929" y="2859091"/>
            <a:ext cx="563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</a:t>
            </a:r>
          </a:p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</p:txBody>
      </p:sp>
      <p:sp>
        <p:nvSpPr>
          <p:cNvPr id="19469" name="Line 24"/>
          <p:cNvSpPr>
            <a:spLocks noChangeShapeType="1"/>
          </p:cNvSpPr>
          <p:nvPr/>
        </p:nvSpPr>
        <p:spPr bwMode="auto">
          <a:xfrm>
            <a:off x="4821699" y="3232944"/>
            <a:ext cx="539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471" name="Text Box 26"/>
          <p:cNvSpPr txBox="1">
            <a:spLocks noChangeArrowheads="1"/>
          </p:cNvSpPr>
          <p:nvPr/>
        </p:nvSpPr>
        <p:spPr bwMode="auto">
          <a:xfrm>
            <a:off x="5639355" y="2859090"/>
            <a:ext cx="563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</p:txBody>
      </p:sp>
      <p:sp>
        <p:nvSpPr>
          <p:cNvPr id="19472" name="Line 27"/>
          <p:cNvSpPr>
            <a:spLocks noChangeShapeType="1"/>
          </p:cNvSpPr>
          <p:nvPr/>
        </p:nvSpPr>
        <p:spPr bwMode="auto">
          <a:xfrm>
            <a:off x="5663168" y="3232944"/>
            <a:ext cx="539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475" name="Text Box 30"/>
          <p:cNvSpPr txBox="1">
            <a:spLocks noChangeArrowheads="1"/>
          </p:cNvSpPr>
          <p:nvPr/>
        </p:nvSpPr>
        <p:spPr bwMode="auto">
          <a:xfrm>
            <a:off x="3969807" y="2801937"/>
            <a:ext cx="563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</p:txBody>
      </p:sp>
      <p:sp>
        <p:nvSpPr>
          <p:cNvPr id="19476" name="Line 31"/>
          <p:cNvSpPr>
            <a:spLocks noChangeShapeType="1"/>
          </p:cNvSpPr>
          <p:nvPr/>
        </p:nvSpPr>
        <p:spPr bwMode="auto">
          <a:xfrm>
            <a:off x="3923968" y="3202464"/>
            <a:ext cx="576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479" name="Text Box 34"/>
          <p:cNvSpPr txBox="1">
            <a:spLocks noChangeArrowheads="1"/>
          </p:cNvSpPr>
          <p:nvPr/>
        </p:nvSpPr>
        <p:spPr bwMode="auto">
          <a:xfrm>
            <a:off x="4766929" y="4122737"/>
            <a:ext cx="563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</p:txBody>
      </p:sp>
      <p:sp>
        <p:nvSpPr>
          <p:cNvPr id="19480" name="Line 35"/>
          <p:cNvSpPr>
            <a:spLocks noChangeShapeType="1"/>
          </p:cNvSpPr>
          <p:nvPr/>
        </p:nvSpPr>
        <p:spPr bwMode="auto">
          <a:xfrm>
            <a:off x="4766929" y="4509139"/>
            <a:ext cx="539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481" name="Text Box 36"/>
          <p:cNvSpPr txBox="1">
            <a:spLocks noChangeArrowheads="1"/>
          </p:cNvSpPr>
          <p:nvPr/>
        </p:nvSpPr>
        <p:spPr bwMode="auto">
          <a:xfrm>
            <a:off x="3469149" y="4316414"/>
            <a:ext cx="12560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－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</a:t>
            </a:r>
          </a:p>
        </p:txBody>
      </p:sp>
      <p:sp>
        <p:nvSpPr>
          <p:cNvPr id="19483" name="Text Box 38"/>
          <p:cNvSpPr txBox="1">
            <a:spLocks noChangeArrowheads="1"/>
          </p:cNvSpPr>
          <p:nvPr/>
        </p:nvSpPr>
        <p:spPr bwMode="auto">
          <a:xfrm>
            <a:off x="3862056" y="4122737"/>
            <a:ext cx="563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  <a:p>
            <a:pPr algn="ctr"/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</p:txBody>
      </p:sp>
      <p:sp>
        <p:nvSpPr>
          <p:cNvPr id="19484" name="Line 39"/>
          <p:cNvSpPr>
            <a:spLocks noChangeShapeType="1"/>
          </p:cNvSpPr>
          <p:nvPr/>
        </p:nvSpPr>
        <p:spPr bwMode="auto">
          <a:xfrm>
            <a:off x="3892219" y="4518028"/>
            <a:ext cx="503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486" name="Text Box 41"/>
          <p:cNvSpPr txBox="1">
            <a:spLocks noChangeArrowheads="1"/>
          </p:cNvSpPr>
          <p:nvPr/>
        </p:nvSpPr>
        <p:spPr bwMode="auto">
          <a:xfrm>
            <a:off x="3469150" y="5282407"/>
            <a:ext cx="94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</a:t>
            </a:r>
          </a:p>
        </p:txBody>
      </p:sp>
      <p:sp>
        <p:nvSpPr>
          <p:cNvPr id="19488" name="Text Box 43"/>
          <p:cNvSpPr txBox="1">
            <a:spLocks noChangeArrowheads="1"/>
          </p:cNvSpPr>
          <p:nvPr/>
        </p:nvSpPr>
        <p:spPr bwMode="auto">
          <a:xfrm>
            <a:off x="3854912" y="5098256"/>
            <a:ext cx="563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</p:txBody>
      </p:sp>
      <p:sp>
        <p:nvSpPr>
          <p:cNvPr id="19489" name="Line 44"/>
          <p:cNvSpPr>
            <a:spLocks noChangeShapeType="1"/>
          </p:cNvSpPr>
          <p:nvPr/>
        </p:nvSpPr>
        <p:spPr bwMode="auto">
          <a:xfrm>
            <a:off x="3885074" y="5493723"/>
            <a:ext cx="503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18"/>
          <p:cNvSpPr txBox="1">
            <a:spLocks noChangeArrowheads="1"/>
          </p:cNvSpPr>
          <p:nvPr/>
        </p:nvSpPr>
        <p:spPr bwMode="auto">
          <a:xfrm>
            <a:off x="3176271" y="1635125"/>
            <a:ext cx="30975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－（    ＋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21521" name="Text Box 52"/>
          <p:cNvSpPr txBox="1">
            <a:spLocks noChangeArrowheads="1"/>
          </p:cNvSpPr>
          <p:nvPr/>
        </p:nvSpPr>
        <p:spPr bwMode="auto">
          <a:xfrm>
            <a:off x="2692083" y="2957513"/>
            <a:ext cx="340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－（    ＋  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21526" name="Text Box 57"/>
          <p:cNvSpPr txBox="1">
            <a:spLocks noChangeArrowheads="1"/>
          </p:cNvSpPr>
          <p:nvPr/>
        </p:nvSpPr>
        <p:spPr bwMode="auto">
          <a:xfrm>
            <a:off x="2692084" y="4276725"/>
            <a:ext cx="2352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1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－</a:t>
            </a: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79576" y="1483312"/>
            <a:ext cx="2016125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方法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</a:t>
            </a:r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4065269" y="1483312"/>
            <a:ext cx="563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</a:t>
            </a:r>
          </a:p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</p:txBody>
      </p:sp>
      <p:sp>
        <p:nvSpPr>
          <p:cNvPr id="21509" name="Line 14"/>
          <p:cNvSpPr>
            <a:spLocks noChangeShapeType="1"/>
          </p:cNvSpPr>
          <p:nvPr/>
        </p:nvSpPr>
        <p:spPr bwMode="auto">
          <a:xfrm>
            <a:off x="4058918" y="1891014"/>
            <a:ext cx="576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5026342" y="1475742"/>
            <a:ext cx="373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sp>
        <p:nvSpPr>
          <p:cNvPr id="21512" name="Line 17"/>
          <p:cNvSpPr>
            <a:spLocks noChangeShapeType="1"/>
          </p:cNvSpPr>
          <p:nvPr/>
        </p:nvSpPr>
        <p:spPr bwMode="auto">
          <a:xfrm>
            <a:off x="4942999" y="1871393"/>
            <a:ext cx="539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516" name="Text Box 47"/>
          <p:cNvSpPr txBox="1">
            <a:spLocks noChangeArrowheads="1"/>
          </p:cNvSpPr>
          <p:nvPr/>
        </p:nvSpPr>
        <p:spPr bwMode="auto">
          <a:xfrm>
            <a:off x="3977165" y="2801938"/>
            <a:ext cx="563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</a:t>
            </a:r>
          </a:p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</p:txBody>
      </p:sp>
      <p:sp>
        <p:nvSpPr>
          <p:cNvPr id="21517" name="Line 48"/>
          <p:cNvSpPr>
            <a:spLocks noChangeShapeType="1"/>
          </p:cNvSpPr>
          <p:nvPr/>
        </p:nvSpPr>
        <p:spPr bwMode="auto">
          <a:xfrm>
            <a:off x="3993912" y="3215482"/>
            <a:ext cx="539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519" name="Text Box 50"/>
          <p:cNvSpPr txBox="1">
            <a:spLocks noChangeArrowheads="1"/>
          </p:cNvSpPr>
          <p:nvPr/>
        </p:nvSpPr>
        <p:spPr bwMode="auto">
          <a:xfrm>
            <a:off x="4931093" y="2785430"/>
            <a:ext cx="563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</p:txBody>
      </p:sp>
      <p:sp>
        <p:nvSpPr>
          <p:cNvPr id="21520" name="Line 51"/>
          <p:cNvSpPr>
            <a:spLocks noChangeShapeType="1"/>
          </p:cNvSpPr>
          <p:nvPr/>
        </p:nvSpPr>
        <p:spPr bwMode="auto">
          <a:xfrm>
            <a:off x="4969987" y="3188494"/>
            <a:ext cx="539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524" name="Text Box 55"/>
          <p:cNvSpPr txBox="1">
            <a:spLocks noChangeArrowheads="1"/>
          </p:cNvSpPr>
          <p:nvPr/>
        </p:nvSpPr>
        <p:spPr bwMode="auto">
          <a:xfrm>
            <a:off x="3519231" y="4148137"/>
            <a:ext cx="949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19</a:t>
            </a:r>
          </a:p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</p:txBody>
      </p:sp>
      <p:sp>
        <p:nvSpPr>
          <p:cNvPr id="21525" name="Line 56"/>
          <p:cNvSpPr>
            <a:spLocks noChangeShapeType="1"/>
          </p:cNvSpPr>
          <p:nvPr/>
        </p:nvSpPr>
        <p:spPr bwMode="auto">
          <a:xfrm>
            <a:off x="3695701" y="4519771"/>
            <a:ext cx="53906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528" name="Text Box 59"/>
          <p:cNvSpPr txBox="1">
            <a:spLocks noChangeArrowheads="1"/>
          </p:cNvSpPr>
          <p:nvPr/>
        </p:nvSpPr>
        <p:spPr bwMode="auto">
          <a:xfrm>
            <a:off x="2684146" y="5707063"/>
            <a:ext cx="94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</a:t>
            </a:r>
          </a:p>
        </p:txBody>
      </p:sp>
      <p:sp>
        <p:nvSpPr>
          <p:cNvPr id="21530" name="Text Box 61"/>
          <p:cNvSpPr txBox="1">
            <a:spLocks noChangeArrowheads="1"/>
          </p:cNvSpPr>
          <p:nvPr/>
        </p:nvSpPr>
        <p:spPr bwMode="auto">
          <a:xfrm>
            <a:off x="3111183" y="5515452"/>
            <a:ext cx="563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</p:txBody>
      </p:sp>
      <p:sp>
        <p:nvSpPr>
          <p:cNvPr id="21531" name="Line 62"/>
          <p:cNvSpPr>
            <a:spLocks noChangeShapeType="1"/>
          </p:cNvSpPr>
          <p:nvPr/>
        </p:nvSpPr>
        <p:spPr bwMode="auto">
          <a:xfrm>
            <a:off x="3176271" y="5930583"/>
            <a:ext cx="539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19176" y="2853425"/>
            <a:ext cx="9605963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分数加减混合运算的运算顺序和整数加减混合运算的运算顺序相同，从左向右依次计算，有括号的要先算括号里面的。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19176" y="1956436"/>
            <a:ext cx="5508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分数加减混合运算的运算顺序是什么？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60400" y="2353311"/>
            <a:ext cx="10858500" cy="1474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分数加减混合运算的运算顺序与整数加减混合运算的运算顺序相同，有括号的，要先算括号里面的，再算括号外面的。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文本框 1"/>
          <p:cNvSpPr txBox="1">
            <a:spLocks noChangeArrowheads="1"/>
          </p:cNvSpPr>
          <p:nvPr/>
        </p:nvSpPr>
        <p:spPr bwMode="auto">
          <a:xfrm>
            <a:off x="2605088" y="1479551"/>
            <a:ext cx="30716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P98  T1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311275" y="1423989"/>
            <a:ext cx="2584450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计算。</a:t>
            </a:r>
          </a:p>
        </p:txBody>
      </p:sp>
      <p:sp>
        <p:nvSpPr>
          <p:cNvPr id="26635" name="TextBox 148"/>
          <p:cNvSpPr txBox="1">
            <a:spLocks noChangeArrowheads="1"/>
          </p:cNvSpPr>
          <p:nvPr/>
        </p:nvSpPr>
        <p:spPr bwMode="auto">
          <a:xfrm>
            <a:off x="1489076" y="2373313"/>
            <a:ext cx="643153" cy="92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cxnSp>
        <p:nvCxnSpPr>
          <p:cNvPr id="26636" name="直接连接符 149"/>
          <p:cNvCxnSpPr>
            <a:cxnSpLocks noChangeShapeType="1"/>
          </p:cNvCxnSpPr>
          <p:nvPr/>
        </p:nvCxnSpPr>
        <p:spPr bwMode="auto">
          <a:xfrm>
            <a:off x="1631999" y="2793673"/>
            <a:ext cx="35730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7" name="TextBox 29"/>
          <p:cNvSpPr txBox="1">
            <a:spLocks noChangeArrowheads="1"/>
          </p:cNvSpPr>
          <p:nvPr/>
        </p:nvSpPr>
        <p:spPr bwMode="auto">
          <a:xfrm>
            <a:off x="2003279" y="2629848"/>
            <a:ext cx="428769" cy="46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-</a:t>
            </a:r>
          </a:p>
        </p:txBody>
      </p:sp>
      <p:sp>
        <p:nvSpPr>
          <p:cNvPr id="26640" name="TextBox 144"/>
          <p:cNvSpPr txBox="1">
            <a:spLocks noChangeArrowheads="1"/>
          </p:cNvSpPr>
          <p:nvPr/>
        </p:nvSpPr>
        <p:spPr bwMode="auto">
          <a:xfrm>
            <a:off x="2418710" y="2373313"/>
            <a:ext cx="643153" cy="92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cxnSp>
        <p:nvCxnSpPr>
          <p:cNvPr id="26641" name="直接连接符 145"/>
          <p:cNvCxnSpPr>
            <a:cxnSpLocks noChangeShapeType="1"/>
          </p:cNvCxnSpPr>
          <p:nvPr/>
        </p:nvCxnSpPr>
        <p:spPr bwMode="auto">
          <a:xfrm>
            <a:off x="2561633" y="2793673"/>
            <a:ext cx="35730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3" name="TextBox 142"/>
          <p:cNvSpPr txBox="1">
            <a:spLocks noChangeArrowheads="1"/>
          </p:cNvSpPr>
          <p:nvPr/>
        </p:nvSpPr>
        <p:spPr bwMode="auto">
          <a:xfrm>
            <a:off x="3203199" y="2373313"/>
            <a:ext cx="643153" cy="92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cxnSp>
        <p:nvCxnSpPr>
          <p:cNvPr id="26644" name="直接连接符 143"/>
          <p:cNvCxnSpPr>
            <a:cxnSpLocks noChangeShapeType="1"/>
          </p:cNvCxnSpPr>
          <p:nvPr/>
        </p:nvCxnSpPr>
        <p:spPr bwMode="auto">
          <a:xfrm>
            <a:off x="3339768" y="2793673"/>
            <a:ext cx="35730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5" name="TextBox 23"/>
          <p:cNvSpPr txBox="1">
            <a:spLocks noChangeArrowheads="1"/>
          </p:cNvSpPr>
          <p:nvPr/>
        </p:nvSpPr>
        <p:spPr bwMode="auto">
          <a:xfrm>
            <a:off x="2874792" y="2661639"/>
            <a:ext cx="428769" cy="46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</a:t>
            </a:r>
          </a:p>
        </p:txBody>
      </p:sp>
      <p:sp>
        <p:nvSpPr>
          <p:cNvPr id="26646" name="TextBox 136"/>
          <p:cNvSpPr txBox="1">
            <a:spLocks noChangeArrowheads="1"/>
          </p:cNvSpPr>
          <p:nvPr/>
        </p:nvSpPr>
        <p:spPr bwMode="auto">
          <a:xfrm>
            <a:off x="3908283" y="2679438"/>
            <a:ext cx="428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26647" name="TextBox 133"/>
          <p:cNvSpPr txBox="1">
            <a:spLocks noChangeArrowheads="1"/>
          </p:cNvSpPr>
          <p:nvPr/>
        </p:nvSpPr>
        <p:spPr bwMode="auto">
          <a:xfrm>
            <a:off x="3632918" y="2707095"/>
            <a:ext cx="355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26648" name="矩形 134"/>
          <p:cNvSpPr>
            <a:spLocks noChangeArrowheads="1"/>
          </p:cNvSpPr>
          <p:nvPr/>
        </p:nvSpPr>
        <p:spPr bwMode="auto">
          <a:xfrm flipH="1">
            <a:off x="1961673" y="2706778"/>
            <a:ext cx="812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</a:p>
        </p:txBody>
      </p:sp>
      <p:sp>
        <p:nvSpPr>
          <p:cNvPr id="26654" name="TextBox 167"/>
          <p:cNvSpPr txBox="1">
            <a:spLocks noChangeArrowheads="1"/>
          </p:cNvSpPr>
          <p:nvPr/>
        </p:nvSpPr>
        <p:spPr bwMode="auto">
          <a:xfrm>
            <a:off x="5919788" y="2373632"/>
            <a:ext cx="643073" cy="9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cxnSp>
        <p:nvCxnSpPr>
          <p:cNvPr id="26655" name="直接连接符 168"/>
          <p:cNvCxnSpPr>
            <a:cxnSpLocks noChangeShapeType="1"/>
          </p:cNvCxnSpPr>
          <p:nvPr/>
        </p:nvCxnSpPr>
        <p:spPr bwMode="auto">
          <a:xfrm>
            <a:off x="6062693" y="2793296"/>
            <a:ext cx="357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6" name="TextBox 29"/>
          <p:cNvSpPr txBox="1">
            <a:spLocks noChangeArrowheads="1"/>
          </p:cNvSpPr>
          <p:nvPr/>
        </p:nvSpPr>
        <p:spPr bwMode="auto">
          <a:xfrm>
            <a:off x="6445360" y="2621635"/>
            <a:ext cx="428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-</a:t>
            </a:r>
          </a:p>
        </p:txBody>
      </p:sp>
      <p:sp>
        <p:nvSpPr>
          <p:cNvPr id="26659" name="TextBox 163"/>
          <p:cNvSpPr txBox="1">
            <a:spLocks noChangeArrowheads="1"/>
          </p:cNvSpPr>
          <p:nvPr/>
        </p:nvSpPr>
        <p:spPr bwMode="auto">
          <a:xfrm>
            <a:off x="6769279" y="2373632"/>
            <a:ext cx="914593" cy="92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cxnSp>
        <p:nvCxnSpPr>
          <p:cNvPr id="26660" name="直接连接符 164"/>
          <p:cNvCxnSpPr>
            <a:cxnSpLocks noChangeShapeType="1"/>
          </p:cNvCxnSpPr>
          <p:nvPr/>
        </p:nvCxnSpPr>
        <p:spPr bwMode="auto">
          <a:xfrm>
            <a:off x="7022062" y="2793296"/>
            <a:ext cx="357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2" name="TextBox 161"/>
          <p:cNvSpPr txBox="1">
            <a:spLocks noChangeArrowheads="1"/>
          </p:cNvSpPr>
          <p:nvPr/>
        </p:nvSpPr>
        <p:spPr bwMode="auto">
          <a:xfrm>
            <a:off x="7706738" y="2368550"/>
            <a:ext cx="643073" cy="9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cxnSp>
        <p:nvCxnSpPr>
          <p:cNvPr id="26663" name="直接连接符 162"/>
          <p:cNvCxnSpPr>
            <a:cxnSpLocks noChangeShapeType="1"/>
          </p:cNvCxnSpPr>
          <p:nvPr/>
        </p:nvCxnSpPr>
        <p:spPr bwMode="auto">
          <a:xfrm>
            <a:off x="7849643" y="2816160"/>
            <a:ext cx="357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4" name="TextBox 23"/>
          <p:cNvSpPr txBox="1">
            <a:spLocks noChangeArrowheads="1"/>
          </p:cNvSpPr>
          <p:nvPr/>
        </p:nvSpPr>
        <p:spPr bwMode="auto">
          <a:xfrm>
            <a:off x="7433630" y="2685143"/>
            <a:ext cx="428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</a:t>
            </a:r>
          </a:p>
        </p:txBody>
      </p:sp>
      <p:sp>
        <p:nvSpPr>
          <p:cNvPr id="26665" name="TextBox 155"/>
          <p:cNvSpPr txBox="1">
            <a:spLocks noChangeArrowheads="1"/>
          </p:cNvSpPr>
          <p:nvPr/>
        </p:nvSpPr>
        <p:spPr bwMode="auto">
          <a:xfrm>
            <a:off x="8493035" y="2659740"/>
            <a:ext cx="428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26666" name="TextBox 152"/>
          <p:cNvSpPr txBox="1">
            <a:spLocks noChangeArrowheads="1"/>
          </p:cNvSpPr>
          <p:nvPr/>
        </p:nvSpPr>
        <p:spPr bwMode="auto">
          <a:xfrm>
            <a:off x="8135453" y="2722145"/>
            <a:ext cx="428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26667" name="矩形 153"/>
          <p:cNvSpPr>
            <a:spLocks noChangeArrowheads="1"/>
          </p:cNvSpPr>
          <p:nvPr/>
        </p:nvSpPr>
        <p:spPr bwMode="auto">
          <a:xfrm>
            <a:off x="6419002" y="2693081"/>
            <a:ext cx="9285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</a:p>
        </p:txBody>
      </p:sp>
      <p:sp>
        <p:nvSpPr>
          <p:cNvPr id="24734" name="TextBox 225"/>
          <p:cNvSpPr txBox="1">
            <a:spLocks noChangeArrowheads="1"/>
          </p:cNvSpPr>
          <p:nvPr/>
        </p:nvSpPr>
        <p:spPr bwMode="auto">
          <a:xfrm>
            <a:off x="4289425" y="2732089"/>
            <a:ext cx="64293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</a:t>
            </a:r>
          </a:p>
        </p:txBody>
      </p:sp>
      <p:sp>
        <p:nvSpPr>
          <p:cNvPr id="26670" name="TextBox 228"/>
          <p:cNvSpPr txBox="1">
            <a:spLocks noChangeArrowheads="1"/>
          </p:cNvSpPr>
          <p:nvPr/>
        </p:nvSpPr>
        <p:spPr bwMode="auto">
          <a:xfrm>
            <a:off x="8875713" y="2366963"/>
            <a:ext cx="8572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</a:t>
            </a:r>
          </a:p>
        </p:txBody>
      </p:sp>
      <p:cxnSp>
        <p:nvCxnSpPr>
          <p:cNvPr id="26671" name="直接连接符 229"/>
          <p:cNvCxnSpPr>
            <a:cxnSpLocks noChangeShapeType="1"/>
          </p:cNvCxnSpPr>
          <p:nvPr/>
        </p:nvCxnSpPr>
        <p:spPr bwMode="auto">
          <a:xfrm>
            <a:off x="9041694" y="2793265"/>
            <a:ext cx="50474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77" name="TextBox 205"/>
          <p:cNvSpPr txBox="1">
            <a:spLocks noChangeArrowheads="1"/>
          </p:cNvSpPr>
          <p:nvPr/>
        </p:nvSpPr>
        <p:spPr bwMode="auto">
          <a:xfrm>
            <a:off x="5846763" y="3946525"/>
            <a:ext cx="643004" cy="92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cxnSp>
        <p:nvCxnSpPr>
          <p:cNvPr id="26678" name="直接连接符 206"/>
          <p:cNvCxnSpPr>
            <a:cxnSpLocks noChangeShapeType="1"/>
          </p:cNvCxnSpPr>
          <p:nvPr/>
        </p:nvCxnSpPr>
        <p:spPr bwMode="auto">
          <a:xfrm>
            <a:off x="5989653" y="4366192"/>
            <a:ext cx="35722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79" name="TextBox 29"/>
          <p:cNvSpPr txBox="1">
            <a:spLocks noChangeArrowheads="1"/>
          </p:cNvSpPr>
          <p:nvPr/>
        </p:nvSpPr>
        <p:spPr bwMode="auto">
          <a:xfrm>
            <a:off x="6418639" y="4160869"/>
            <a:ext cx="428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-</a:t>
            </a:r>
          </a:p>
        </p:txBody>
      </p:sp>
      <p:sp>
        <p:nvSpPr>
          <p:cNvPr id="26682" name="TextBox 201"/>
          <p:cNvSpPr txBox="1">
            <a:spLocks noChangeArrowheads="1"/>
          </p:cNvSpPr>
          <p:nvPr/>
        </p:nvSpPr>
        <p:spPr bwMode="auto">
          <a:xfrm>
            <a:off x="6919708" y="3946525"/>
            <a:ext cx="643003" cy="92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cxnSp>
        <p:nvCxnSpPr>
          <p:cNvPr id="26683" name="直接连接符 202"/>
          <p:cNvCxnSpPr>
            <a:cxnSpLocks noChangeShapeType="1"/>
          </p:cNvCxnSpPr>
          <p:nvPr/>
        </p:nvCxnSpPr>
        <p:spPr bwMode="auto">
          <a:xfrm>
            <a:off x="7062598" y="4366192"/>
            <a:ext cx="35722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85" name="TextBox 199"/>
          <p:cNvSpPr txBox="1">
            <a:spLocks noChangeArrowheads="1"/>
          </p:cNvSpPr>
          <p:nvPr/>
        </p:nvSpPr>
        <p:spPr bwMode="auto">
          <a:xfrm>
            <a:off x="7848809" y="3946525"/>
            <a:ext cx="643003" cy="92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cxnSp>
        <p:nvCxnSpPr>
          <p:cNvPr id="26686" name="直接连接符 200"/>
          <p:cNvCxnSpPr>
            <a:cxnSpLocks noChangeShapeType="1"/>
          </p:cNvCxnSpPr>
          <p:nvPr/>
        </p:nvCxnSpPr>
        <p:spPr bwMode="auto">
          <a:xfrm>
            <a:off x="7991699" y="4366192"/>
            <a:ext cx="35722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87" name="TextBox 23"/>
          <p:cNvSpPr txBox="1">
            <a:spLocks noChangeArrowheads="1"/>
          </p:cNvSpPr>
          <p:nvPr/>
        </p:nvSpPr>
        <p:spPr bwMode="auto">
          <a:xfrm>
            <a:off x="7491267" y="4232634"/>
            <a:ext cx="428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</a:t>
            </a:r>
          </a:p>
        </p:txBody>
      </p:sp>
      <p:sp>
        <p:nvSpPr>
          <p:cNvPr id="26688" name="TextBox 193"/>
          <p:cNvSpPr txBox="1">
            <a:spLocks noChangeArrowheads="1"/>
          </p:cNvSpPr>
          <p:nvPr/>
        </p:nvSpPr>
        <p:spPr bwMode="auto">
          <a:xfrm>
            <a:off x="8491494" y="4232634"/>
            <a:ext cx="428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26689" name="TextBox 190"/>
          <p:cNvSpPr txBox="1">
            <a:spLocks noChangeArrowheads="1"/>
          </p:cNvSpPr>
          <p:nvPr/>
        </p:nvSpPr>
        <p:spPr bwMode="auto">
          <a:xfrm>
            <a:off x="8133951" y="4281067"/>
            <a:ext cx="428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26690" name="矩形 191"/>
          <p:cNvSpPr>
            <a:spLocks noChangeArrowheads="1"/>
          </p:cNvSpPr>
          <p:nvPr/>
        </p:nvSpPr>
        <p:spPr bwMode="auto">
          <a:xfrm>
            <a:off x="6490402" y="423263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</a:p>
        </p:txBody>
      </p:sp>
      <p:sp>
        <p:nvSpPr>
          <p:cNvPr id="26696" name="TextBox 186"/>
          <p:cNvSpPr txBox="1">
            <a:spLocks noChangeArrowheads="1"/>
          </p:cNvSpPr>
          <p:nvPr/>
        </p:nvSpPr>
        <p:spPr bwMode="auto">
          <a:xfrm>
            <a:off x="1489075" y="3875088"/>
            <a:ext cx="642938" cy="92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cxnSp>
        <p:nvCxnSpPr>
          <p:cNvPr id="26697" name="直接连接符 187"/>
          <p:cNvCxnSpPr>
            <a:cxnSpLocks noChangeShapeType="1"/>
          </p:cNvCxnSpPr>
          <p:nvPr/>
        </p:nvCxnSpPr>
        <p:spPr bwMode="auto">
          <a:xfrm>
            <a:off x="1631950" y="4294277"/>
            <a:ext cx="357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00" name="TextBox 182"/>
          <p:cNvSpPr txBox="1">
            <a:spLocks noChangeArrowheads="1"/>
          </p:cNvSpPr>
          <p:nvPr/>
        </p:nvSpPr>
        <p:spPr bwMode="auto">
          <a:xfrm>
            <a:off x="2705416" y="3875088"/>
            <a:ext cx="642938" cy="92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cxnSp>
        <p:nvCxnSpPr>
          <p:cNvPr id="26701" name="直接连接符 183"/>
          <p:cNvCxnSpPr>
            <a:cxnSpLocks noChangeShapeType="1"/>
          </p:cNvCxnSpPr>
          <p:nvPr/>
        </p:nvCxnSpPr>
        <p:spPr bwMode="auto">
          <a:xfrm>
            <a:off x="2848291" y="4294277"/>
            <a:ext cx="357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03" name="TextBox 180"/>
          <p:cNvSpPr txBox="1">
            <a:spLocks noChangeArrowheads="1"/>
          </p:cNvSpPr>
          <p:nvPr/>
        </p:nvSpPr>
        <p:spPr bwMode="auto">
          <a:xfrm>
            <a:off x="3490912" y="3875088"/>
            <a:ext cx="642938" cy="92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cxnSp>
        <p:nvCxnSpPr>
          <p:cNvPr id="26704" name="直接连接符 181"/>
          <p:cNvCxnSpPr>
            <a:cxnSpLocks noChangeShapeType="1"/>
          </p:cNvCxnSpPr>
          <p:nvPr/>
        </p:nvCxnSpPr>
        <p:spPr bwMode="auto">
          <a:xfrm>
            <a:off x="3633787" y="4294277"/>
            <a:ext cx="357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05" name="TextBox 23"/>
          <p:cNvSpPr txBox="1">
            <a:spLocks noChangeArrowheads="1"/>
          </p:cNvSpPr>
          <p:nvPr/>
        </p:nvSpPr>
        <p:spPr bwMode="auto">
          <a:xfrm>
            <a:off x="3276916" y="4112588"/>
            <a:ext cx="428625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-</a:t>
            </a:r>
          </a:p>
        </p:txBody>
      </p:sp>
      <p:sp>
        <p:nvSpPr>
          <p:cNvPr id="26706" name="TextBox 174"/>
          <p:cNvSpPr txBox="1">
            <a:spLocks noChangeArrowheads="1"/>
          </p:cNvSpPr>
          <p:nvPr/>
        </p:nvSpPr>
        <p:spPr bwMode="auto">
          <a:xfrm>
            <a:off x="4205288" y="4232697"/>
            <a:ext cx="428625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26707" name="TextBox 171"/>
          <p:cNvSpPr txBox="1">
            <a:spLocks noChangeArrowheads="1"/>
          </p:cNvSpPr>
          <p:nvPr/>
        </p:nvSpPr>
        <p:spPr bwMode="auto">
          <a:xfrm>
            <a:off x="3847782" y="4209382"/>
            <a:ext cx="428625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26708" name="矩形 172"/>
          <p:cNvSpPr>
            <a:spLocks noChangeArrowheads="1"/>
          </p:cNvSpPr>
          <p:nvPr/>
        </p:nvSpPr>
        <p:spPr bwMode="auto">
          <a:xfrm>
            <a:off x="2060892" y="4160985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</a:t>
            </a:r>
          </a:p>
        </p:txBody>
      </p:sp>
      <p:sp>
        <p:nvSpPr>
          <p:cNvPr id="26709" name="矩形 208"/>
          <p:cNvSpPr>
            <a:spLocks noChangeArrowheads="1"/>
          </p:cNvSpPr>
          <p:nvPr/>
        </p:nvSpPr>
        <p:spPr bwMode="auto">
          <a:xfrm>
            <a:off x="2257743" y="423396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</a:p>
        </p:txBody>
      </p:sp>
      <p:sp>
        <p:nvSpPr>
          <p:cNvPr id="26711" name="TextBox 231"/>
          <p:cNvSpPr txBox="1">
            <a:spLocks noChangeArrowheads="1"/>
          </p:cNvSpPr>
          <p:nvPr/>
        </p:nvSpPr>
        <p:spPr bwMode="auto">
          <a:xfrm>
            <a:off x="4346575" y="4017964"/>
            <a:ext cx="104933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cxnSp>
        <p:nvCxnSpPr>
          <p:cNvPr id="26712" name="直接连接符 232"/>
          <p:cNvCxnSpPr>
            <a:cxnSpLocks noChangeShapeType="1"/>
          </p:cNvCxnSpPr>
          <p:nvPr/>
        </p:nvCxnSpPr>
        <p:spPr bwMode="auto">
          <a:xfrm>
            <a:off x="4633046" y="4437757"/>
            <a:ext cx="50415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14" name="TextBox 234"/>
          <p:cNvSpPr txBox="1">
            <a:spLocks noChangeArrowheads="1"/>
          </p:cNvSpPr>
          <p:nvPr/>
        </p:nvSpPr>
        <p:spPr bwMode="auto">
          <a:xfrm>
            <a:off x="8920164" y="3946525"/>
            <a:ext cx="64293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cxnSp>
        <p:nvCxnSpPr>
          <p:cNvPr id="26715" name="直接连接符 235"/>
          <p:cNvCxnSpPr>
            <a:cxnSpLocks noChangeShapeType="1"/>
          </p:cNvCxnSpPr>
          <p:nvPr/>
        </p:nvCxnSpPr>
        <p:spPr bwMode="auto">
          <a:xfrm>
            <a:off x="9063039" y="4366099"/>
            <a:ext cx="3571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32"/>
          <a:stretch>
            <a:fillRect/>
          </a:stretch>
        </p:blipFill>
        <p:spPr bwMode="auto">
          <a:xfrm>
            <a:off x="954088" y="4122739"/>
            <a:ext cx="9269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22"/>
          <p:cNvSpPr txBox="1">
            <a:spLocks noChangeArrowheads="1"/>
          </p:cNvSpPr>
          <p:nvPr/>
        </p:nvSpPr>
        <p:spPr bwMode="auto">
          <a:xfrm>
            <a:off x="791210" y="1447846"/>
            <a:ext cx="804545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计算。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P100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T1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2"/>
          <a:stretch>
            <a:fillRect/>
          </a:stretch>
        </p:blipFill>
        <p:spPr bwMode="auto">
          <a:xfrm>
            <a:off x="954088" y="2416175"/>
            <a:ext cx="92694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2944813" y="2325723"/>
            <a:ext cx="1164590" cy="928687"/>
            <a:chOff x="6033" y="6630"/>
            <a:chExt cx="1834" cy="1462"/>
          </a:xfrm>
        </p:grpSpPr>
        <p:grpSp>
          <p:nvGrpSpPr>
            <p:cNvPr id="27654" name="组合 26"/>
            <p:cNvGrpSpPr/>
            <p:nvPr/>
          </p:nvGrpSpPr>
          <p:grpSpPr bwMode="auto">
            <a:xfrm>
              <a:off x="6215" y="6630"/>
              <a:ext cx="1652" cy="1462"/>
              <a:chOff x="-264162" y="149236"/>
              <a:chExt cx="1049027" cy="928377"/>
            </a:xfrm>
          </p:grpSpPr>
          <p:sp>
            <p:nvSpPr>
              <p:cNvPr id="27655" name="TextBox 231"/>
              <p:cNvSpPr txBox="1">
                <a:spLocks noChangeArrowheads="1"/>
              </p:cNvSpPr>
              <p:nvPr/>
            </p:nvSpPr>
            <p:spPr bwMode="auto">
              <a:xfrm>
                <a:off x="-264162" y="149236"/>
                <a:ext cx="1049027" cy="92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19</a:t>
                </a:r>
              </a:p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30</a:t>
                </a:r>
              </a:p>
            </p:txBody>
          </p:sp>
          <p:cxnSp>
            <p:nvCxnSpPr>
              <p:cNvPr id="27656" name="直接连接符 232"/>
              <p:cNvCxnSpPr>
                <a:cxnSpLocks noChangeShapeType="1"/>
              </p:cNvCxnSpPr>
              <p:nvPr/>
            </p:nvCxnSpPr>
            <p:spPr bwMode="auto">
              <a:xfrm>
                <a:off x="20510" y="533721"/>
                <a:ext cx="5040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657" name="文本框 1"/>
            <p:cNvSpPr txBox="1">
              <a:spLocks noChangeArrowheads="1"/>
            </p:cNvSpPr>
            <p:nvPr/>
          </p:nvSpPr>
          <p:spPr bwMode="auto">
            <a:xfrm>
              <a:off x="6033" y="6873"/>
              <a:ext cx="123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6295390" y="2338183"/>
            <a:ext cx="1172210" cy="928687"/>
            <a:chOff x="6033" y="6553"/>
            <a:chExt cx="1846" cy="1462"/>
          </a:xfrm>
        </p:grpSpPr>
        <p:grpSp>
          <p:nvGrpSpPr>
            <p:cNvPr id="27659" name="组合 26"/>
            <p:cNvGrpSpPr/>
            <p:nvPr/>
          </p:nvGrpSpPr>
          <p:grpSpPr bwMode="auto">
            <a:xfrm>
              <a:off x="6227" y="6553"/>
              <a:ext cx="1652" cy="1462"/>
              <a:chOff x="-256225" y="99997"/>
              <a:chExt cx="1049027" cy="928377"/>
            </a:xfrm>
          </p:grpSpPr>
          <p:sp>
            <p:nvSpPr>
              <p:cNvPr id="27660" name="TextBox 231"/>
              <p:cNvSpPr txBox="1">
                <a:spLocks noChangeArrowheads="1"/>
              </p:cNvSpPr>
              <p:nvPr/>
            </p:nvSpPr>
            <p:spPr bwMode="auto">
              <a:xfrm>
                <a:off x="-256225" y="99997"/>
                <a:ext cx="1049027" cy="92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9</a:t>
                </a:r>
              </a:p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28</a:t>
                </a:r>
              </a:p>
            </p:txBody>
          </p:sp>
          <p:cxnSp>
            <p:nvCxnSpPr>
              <p:cNvPr id="27661" name="直接连接符 232"/>
              <p:cNvCxnSpPr>
                <a:cxnSpLocks noChangeShapeType="1"/>
              </p:cNvCxnSpPr>
              <p:nvPr/>
            </p:nvCxnSpPr>
            <p:spPr bwMode="auto">
              <a:xfrm>
                <a:off x="20510" y="503567"/>
                <a:ext cx="5040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662" name="文本框 13"/>
            <p:cNvSpPr txBox="1">
              <a:spLocks noChangeArrowheads="1"/>
            </p:cNvSpPr>
            <p:nvPr/>
          </p:nvSpPr>
          <p:spPr bwMode="auto">
            <a:xfrm>
              <a:off x="6033" y="6873"/>
              <a:ext cx="123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9474739" y="2371436"/>
            <a:ext cx="1127760" cy="928688"/>
            <a:chOff x="6033" y="6608"/>
            <a:chExt cx="1776" cy="1462"/>
          </a:xfrm>
        </p:grpSpPr>
        <p:grpSp>
          <p:nvGrpSpPr>
            <p:cNvPr id="27664" name="组合 26"/>
            <p:cNvGrpSpPr/>
            <p:nvPr/>
          </p:nvGrpSpPr>
          <p:grpSpPr bwMode="auto">
            <a:xfrm>
              <a:off x="6157" y="6608"/>
              <a:ext cx="1652" cy="1462"/>
              <a:chOff x="-301089" y="134592"/>
              <a:chExt cx="1049027" cy="928377"/>
            </a:xfrm>
          </p:grpSpPr>
          <p:sp>
            <p:nvSpPr>
              <p:cNvPr id="27665" name="TextBox 231"/>
              <p:cNvSpPr txBox="1">
                <a:spLocks noChangeArrowheads="1"/>
              </p:cNvSpPr>
              <p:nvPr/>
            </p:nvSpPr>
            <p:spPr bwMode="auto">
              <a:xfrm>
                <a:off x="-301089" y="134592"/>
                <a:ext cx="1049027" cy="92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</p:txBody>
          </p:sp>
          <p:cxnSp>
            <p:nvCxnSpPr>
              <p:cNvPr id="27666" name="直接连接符 232"/>
              <p:cNvCxnSpPr>
                <a:cxnSpLocks noChangeShapeType="1"/>
              </p:cNvCxnSpPr>
              <p:nvPr/>
            </p:nvCxnSpPr>
            <p:spPr bwMode="auto">
              <a:xfrm>
                <a:off x="-28576" y="520271"/>
                <a:ext cx="5040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667" name="文本框 18"/>
            <p:cNvSpPr txBox="1">
              <a:spLocks noChangeArrowheads="1"/>
            </p:cNvSpPr>
            <p:nvPr/>
          </p:nvSpPr>
          <p:spPr bwMode="auto">
            <a:xfrm>
              <a:off x="6033" y="6873"/>
              <a:ext cx="123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2680653" y="4160865"/>
            <a:ext cx="1106805" cy="928687"/>
            <a:chOff x="6033" y="6601"/>
            <a:chExt cx="1743" cy="1462"/>
          </a:xfrm>
        </p:grpSpPr>
        <p:grpSp>
          <p:nvGrpSpPr>
            <p:cNvPr id="27669" name="组合 26"/>
            <p:cNvGrpSpPr/>
            <p:nvPr/>
          </p:nvGrpSpPr>
          <p:grpSpPr bwMode="auto">
            <a:xfrm>
              <a:off x="6124" y="6601"/>
              <a:ext cx="1652" cy="1462"/>
              <a:chOff x="-321947" y="130184"/>
              <a:chExt cx="1049027" cy="928377"/>
            </a:xfrm>
          </p:grpSpPr>
          <p:sp>
            <p:nvSpPr>
              <p:cNvPr id="27670" name="TextBox 231"/>
              <p:cNvSpPr txBox="1">
                <a:spLocks noChangeArrowheads="1"/>
              </p:cNvSpPr>
              <p:nvPr/>
            </p:nvSpPr>
            <p:spPr bwMode="auto">
              <a:xfrm>
                <a:off x="-321947" y="130184"/>
                <a:ext cx="1049027" cy="92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29</a:t>
                </a:r>
              </a:p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36</a:t>
                </a:r>
              </a:p>
            </p:txBody>
          </p:sp>
          <p:cxnSp>
            <p:nvCxnSpPr>
              <p:cNvPr id="27671" name="直接连接符 232"/>
              <p:cNvCxnSpPr>
                <a:cxnSpLocks noChangeShapeType="1"/>
              </p:cNvCxnSpPr>
              <p:nvPr/>
            </p:nvCxnSpPr>
            <p:spPr bwMode="auto">
              <a:xfrm>
                <a:off x="-33728" y="514998"/>
                <a:ext cx="5040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672" name="文本框 23"/>
            <p:cNvSpPr txBox="1">
              <a:spLocks noChangeArrowheads="1"/>
            </p:cNvSpPr>
            <p:nvPr/>
          </p:nvSpPr>
          <p:spPr bwMode="auto">
            <a:xfrm>
              <a:off x="6033" y="6873"/>
              <a:ext cx="123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6228715" y="4135464"/>
            <a:ext cx="1098550" cy="928687"/>
            <a:chOff x="6033" y="6590"/>
            <a:chExt cx="1730" cy="1462"/>
          </a:xfrm>
        </p:grpSpPr>
        <p:grpSp>
          <p:nvGrpSpPr>
            <p:cNvPr id="27674" name="组合 26"/>
            <p:cNvGrpSpPr/>
            <p:nvPr/>
          </p:nvGrpSpPr>
          <p:grpSpPr bwMode="auto">
            <a:xfrm>
              <a:off x="6111" y="6590"/>
              <a:ext cx="1652" cy="1462"/>
              <a:chOff x="-330646" y="122661"/>
              <a:chExt cx="1049027" cy="928377"/>
            </a:xfrm>
          </p:grpSpPr>
          <p:sp>
            <p:nvSpPr>
              <p:cNvPr id="27675" name="TextBox 231"/>
              <p:cNvSpPr txBox="1">
                <a:spLocks noChangeArrowheads="1"/>
              </p:cNvSpPr>
              <p:nvPr/>
            </p:nvSpPr>
            <p:spPr bwMode="auto">
              <a:xfrm>
                <a:off x="-330646" y="122661"/>
                <a:ext cx="1049027" cy="92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40</a:t>
                </a:r>
              </a:p>
            </p:txBody>
          </p:sp>
          <p:cxnSp>
            <p:nvCxnSpPr>
              <p:cNvPr id="27676" name="直接连接符 232"/>
              <p:cNvCxnSpPr>
                <a:cxnSpLocks noChangeShapeType="1"/>
              </p:cNvCxnSpPr>
              <p:nvPr/>
            </p:nvCxnSpPr>
            <p:spPr bwMode="auto">
              <a:xfrm>
                <a:off x="-32369" y="533132"/>
                <a:ext cx="5040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677" name="文本框 29"/>
            <p:cNvSpPr txBox="1">
              <a:spLocks noChangeArrowheads="1"/>
            </p:cNvSpPr>
            <p:nvPr/>
          </p:nvSpPr>
          <p:spPr bwMode="auto">
            <a:xfrm>
              <a:off x="6033" y="6873"/>
              <a:ext cx="123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9920605" y="4122762"/>
            <a:ext cx="1115695" cy="928687"/>
            <a:chOff x="6033" y="6584"/>
            <a:chExt cx="1757" cy="1462"/>
          </a:xfrm>
        </p:grpSpPr>
        <p:grpSp>
          <p:nvGrpSpPr>
            <p:cNvPr id="27679" name="组合 26"/>
            <p:cNvGrpSpPr/>
            <p:nvPr/>
          </p:nvGrpSpPr>
          <p:grpSpPr bwMode="auto">
            <a:xfrm>
              <a:off x="6138" y="6584"/>
              <a:ext cx="1652" cy="1462"/>
              <a:chOff x="-313249" y="119357"/>
              <a:chExt cx="1049027" cy="928377"/>
            </a:xfrm>
          </p:grpSpPr>
          <p:sp>
            <p:nvSpPr>
              <p:cNvPr id="27680" name="TextBox 231"/>
              <p:cNvSpPr txBox="1">
                <a:spLocks noChangeArrowheads="1"/>
              </p:cNvSpPr>
              <p:nvPr/>
            </p:nvSpPr>
            <p:spPr bwMode="auto">
              <a:xfrm>
                <a:off x="-313249" y="119357"/>
                <a:ext cx="1049027" cy="92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  <a:p>
                <a:pPr algn="ctr" eaLnBrk="0" hangingPunct="0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15</a:t>
                </a:r>
              </a:p>
            </p:txBody>
          </p:sp>
          <p:cxnSp>
            <p:nvCxnSpPr>
              <p:cNvPr id="27681" name="直接连接符 232"/>
              <p:cNvCxnSpPr>
                <a:cxnSpLocks noChangeShapeType="1"/>
              </p:cNvCxnSpPr>
              <p:nvPr/>
            </p:nvCxnSpPr>
            <p:spPr bwMode="auto">
              <a:xfrm>
                <a:off x="-40736" y="517732"/>
                <a:ext cx="5040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682" name="文本框 34"/>
            <p:cNvSpPr txBox="1">
              <a:spLocks noChangeArrowheads="1"/>
            </p:cNvSpPr>
            <p:nvPr/>
          </p:nvSpPr>
          <p:spPr bwMode="auto">
            <a:xfrm>
              <a:off x="6033" y="6873"/>
              <a:ext cx="123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4"/>
          <p:cNvGrpSpPr/>
          <p:nvPr/>
        </p:nvGrpSpPr>
        <p:grpSpPr bwMode="auto">
          <a:xfrm>
            <a:off x="762636" y="1322966"/>
            <a:ext cx="9993313" cy="1338714"/>
            <a:chOff x="1669" y="934"/>
            <a:chExt cx="15738" cy="2108"/>
          </a:xfrm>
        </p:grpSpPr>
        <p:sp>
          <p:nvSpPr>
            <p:cNvPr id="28674" name="Text Box 22"/>
            <p:cNvSpPr txBox="1">
              <a:spLocks noChangeArrowheads="1"/>
            </p:cNvSpPr>
            <p:nvPr/>
          </p:nvSpPr>
          <p:spPr bwMode="auto">
            <a:xfrm>
              <a:off x="1669" y="1008"/>
              <a:ext cx="15738" cy="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38480" indent="-5384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2.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李明用一根 </a:t>
              </a: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1m 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长的铁丝围了一个三角形，量得三角形的一边是        </a:t>
              </a: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m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，另一边是          </a:t>
              </a: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m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，第三边长多少米？它是一个什么三角形？</a:t>
              </a:r>
            </a:p>
          </p:txBody>
        </p:sp>
        <p:grpSp>
          <p:nvGrpSpPr>
            <p:cNvPr id="28675" name="Group 42"/>
            <p:cNvGrpSpPr/>
            <p:nvPr/>
          </p:nvGrpSpPr>
          <p:grpSpPr bwMode="auto">
            <a:xfrm>
              <a:off x="15799" y="934"/>
              <a:ext cx="792" cy="1308"/>
              <a:chOff x="3072" y="-432"/>
              <a:chExt cx="317" cy="523"/>
            </a:xfrm>
          </p:grpSpPr>
          <p:sp>
            <p:nvSpPr>
              <p:cNvPr id="28676" name="Text Box 43"/>
              <p:cNvSpPr txBox="1">
                <a:spLocks noChangeArrowheads="1"/>
              </p:cNvSpPr>
              <p:nvPr/>
            </p:nvSpPr>
            <p:spPr bwMode="auto">
              <a:xfrm>
                <a:off x="3113" y="-432"/>
                <a:ext cx="235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  <p:sp>
            <p:nvSpPr>
              <p:cNvPr id="28677" name="Line 44"/>
              <p:cNvSpPr>
                <a:spLocks noChangeShapeType="1"/>
              </p:cNvSpPr>
              <p:nvPr/>
            </p:nvSpPr>
            <p:spPr bwMode="auto">
              <a:xfrm>
                <a:off x="3072" y="-172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8678" name="Group 42"/>
            <p:cNvGrpSpPr/>
            <p:nvPr/>
          </p:nvGrpSpPr>
          <p:grpSpPr bwMode="auto">
            <a:xfrm>
              <a:off x="5850" y="1734"/>
              <a:ext cx="792" cy="1308"/>
              <a:chOff x="-2972" y="-112"/>
              <a:chExt cx="317" cy="523"/>
            </a:xfrm>
          </p:grpSpPr>
          <p:sp>
            <p:nvSpPr>
              <p:cNvPr id="28679" name="Text Box 43"/>
              <p:cNvSpPr txBox="1">
                <a:spLocks noChangeArrowheads="1"/>
              </p:cNvSpPr>
              <p:nvPr/>
            </p:nvSpPr>
            <p:spPr bwMode="auto">
              <a:xfrm>
                <a:off x="-2931" y="-112"/>
                <a:ext cx="235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</p:txBody>
          </p:sp>
          <p:sp>
            <p:nvSpPr>
              <p:cNvPr id="28680" name="Line 44"/>
              <p:cNvSpPr>
                <a:spLocks noChangeShapeType="1"/>
              </p:cNvSpPr>
              <p:nvPr/>
            </p:nvSpPr>
            <p:spPr bwMode="auto">
              <a:xfrm>
                <a:off x="-2972" y="147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 bwMode="auto">
          <a:xfrm>
            <a:off x="3208688" y="3112024"/>
            <a:ext cx="5324734" cy="846455"/>
            <a:chOff x="3710" y="5921"/>
            <a:chExt cx="8385" cy="1333"/>
          </a:xfrm>
        </p:grpSpPr>
        <p:grpSp>
          <p:nvGrpSpPr>
            <p:cNvPr id="28682" name="Group 11"/>
            <p:cNvGrpSpPr/>
            <p:nvPr/>
          </p:nvGrpSpPr>
          <p:grpSpPr bwMode="auto">
            <a:xfrm>
              <a:off x="3710" y="5921"/>
              <a:ext cx="4263" cy="1333"/>
              <a:chOff x="-173" y="16"/>
              <a:chExt cx="1705" cy="533"/>
            </a:xfrm>
          </p:grpSpPr>
          <p:sp>
            <p:nvSpPr>
              <p:cNvPr id="28683" name="Text Box 18"/>
              <p:cNvSpPr txBox="1">
                <a:spLocks noChangeArrowheads="1"/>
              </p:cNvSpPr>
              <p:nvPr/>
            </p:nvSpPr>
            <p:spPr bwMode="auto">
              <a:xfrm>
                <a:off x="-173" y="118"/>
                <a:ext cx="170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－（       ＋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     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）</a:t>
                </a:r>
              </a:p>
            </p:txBody>
          </p:sp>
          <p:grpSp>
            <p:nvGrpSpPr>
              <p:cNvPr id="28684" name="Group 12"/>
              <p:cNvGrpSpPr/>
              <p:nvPr/>
            </p:nvGrpSpPr>
            <p:grpSpPr bwMode="auto">
              <a:xfrm>
                <a:off x="362" y="16"/>
                <a:ext cx="363" cy="523"/>
                <a:chOff x="-147" y="16"/>
                <a:chExt cx="363" cy="523"/>
              </a:xfrm>
            </p:grpSpPr>
            <p:sp>
              <p:nvSpPr>
                <p:cNvPr id="2868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-71" y="16"/>
                  <a:ext cx="234" cy="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</a:t>
                  </a:r>
                </a:p>
                <a:p>
                  <a:pPr algn="ctr"/>
                  <a:r>
                    <a:rPr lang="en-US" altLang="zh-CN" sz="2400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4</a:t>
                  </a:r>
                </a:p>
              </p:txBody>
            </p:sp>
            <p:sp>
              <p:nvSpPr>
                <p:cNvPr id="28686" name="Line 14"/>
                <p:cNvSpPr>
                  <a:spLocks noChangeShapeType="1"/>
                </p:cNvSpPr>
                <p:nvPr/>
              </p:nvSpPr>
              <p:spPr bwMode="auto">
                <a:xfrm>
                  <a:off x="-147" y="258"/>
                  <a:ext cx="363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grpSp>
            <p:nvGrpSpPr>
              <p:cNvPr id="28687" name="Group 15"/>
              <p:cNvGrpSpPr/>
              <p:nvPr/>
            </p:nvGrpSpPr>
            <p:grpSpPr bwMode="auto">
              <a:xfrm>
                <a:off x="899" y="26"/>
                <a:ext cx="340" cy="523"/>
                <a:chOff x="-144" y="26"/>
                <a:chExt cx="340" cy="523"/>
              </a:xfrm>
            </p:grpSpPr>
            <p:sp>
              <p:nvSpPr>
                <p:cNvPr id="2868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-98" y="26"/>
                  <a:ext cx="234" cy="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40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</a:p>
                <a:p>
                  <a:pPr algn="ctr"/>
                  <a:r>
                    <a:rPr lang="en-US" altLang="zh-CN" sz="240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8</a:t>
                  </a:r>
                </a:p>
              </p:txBody>
            </p:sp>
            <p:sp>
              <p:nvSpPr>
                <p:cNvPr id="28689" name="Line 17"/>
                <p:cNvSpPr>
                  <a:spLocks noChangeShapeType="1"/>
                </p:cNvSpPr>
                <p:nvPr/>
              </p:nvSpPr>
              <p:spPr bwMode="auto">
                <a:xfrm>
                  <a:off x="-144" y="258"/>
                  <a:ext cx="340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  <p:grpSp>
          <p:nvGrpSpPr>
            <p:cNvPr id="28690" name="Group 58"/>
            <p:cNvGrpSpPr/>
            <p:nvPr/>
          </p:nvGrpSpPr>
          <p:grpSpPr bwMode="auto">
            <a:xfrm>
              <a:off x="7745" y="5921"/>
              <a:ext cx="4350" cy="1309"/>
              <a:chOff x="-880" y="41"/>
              <a:chExt cx="1740" cy="524"/>
            </a:xfrm>
          </p:grpSpPr>
          <p:sp>
            <p:nvSpPr>
              <p:cNvPr id="28691" name="Text Box 59"/>
              <p:cNvSpPr txBox="1">
                <a:spLocks noChangeArrowheads="1"/>
              </p:cNvSpPr>
              <p:nvPr/>
            </p:nvSpPr>
            <p:spPr bwMode="auto">
              <a:xfrm>
                <a:off x="-880" y="138"/>
                <a:ext cx="174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＝         （米）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    </a:t>
                </a:r>
              </a:p>
            </p:txBody>
          </p:sp>
          <p:grpSp>
            <p:nvGrpSpPr>
              <p:cNvPr id="28692" name="Group 60"/>
              <p:cNvGrpSpPr/>
              <p:nvPr/>
            </p:nvGrpSpPr>
            <p:grpSpPr bwMode="auto">
              <a:xfrm>
                <a:off x="-506" y="41"/>
                <a:ext cx="340" cy="524"/>
                <a:chOff x="-697" y="41"/>
                <a:chExt cx="340" cy="524"/>
              </a:xfrm>
            </p:grpSpPr>
            <p:sp>
              <p:nvSpPr>
                <p:cNvPr id="2869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-644" y="41"/>
                  <a:ext cx="234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</a:p>
                <a:p>
                  <a:pPr algn="ctr"/>
                  <a:r>
                    <a:rPr lang="en-US" altLang="zh-CN" sz="2400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8</a:t>
                  </a:r>
                </a:p>
              </p:txBody>
            </p:sp>
            <p:sp>
              <p:nvSpPr>
                <p:cNvPr id="28694" name="Line 62"/>
                <p:cNvSpPr>
                  <a:spLocks noChangeShapeType="1"/>
                </p:cNvSpPr>
                <p:nvPr/>
              </p:nvSpPr>
              <p:spPr bwMode="auto">
                <a:xfrm>
                  <a:off x="-697" y="283"/>
                  <a:ext cx="340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</p:grpSp>
      <p:grpSp>
        <p:nvGrpSpPr>
          <p:cNvPr id="13" name="组合 12"/>
          <p:cNvGrpSpPr/>
          <p:nvPr/>
        </p:nvGrpSpPr>
        <p:grpSpPr bwMode="auto">
          <a:xfrm>
            <a:off x="2582814" y="4401446"/>
            <a:ext cx="6352956" cy="831414"/>
            <a:chOff x="1734" y="7829"/>
            <a:chExt cx="10005" cy="1309"/>
          </a:xfrm>
        </p:grpSpPr>
        <p:sp>
          <p:nvSpPr>
            <p:cNvPr id="28696" name="文本框 6"/>
            <p:cNvSpPr txBox="1">
              <a:spLocks noChangeArrowheads="1"/>
            </p:cNvSpPr>
            <p:nvPr/>
          </p:nvSpPr>
          <p:spPr bwMode="auto">
            <a:xfrm>
              <a:off x="1734" y="8120"/>
              <a:ext cx="10005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答：第三边长       米，它是一个等腰三角形。</a:t>
              </a:r>
            </a:p>
          </p:txBody>
        </p:sp>
        <p:grpSp>
          <p:nvGrpSpPr>
            <p:cNvPr id="28697" name="Group 60"/>
            <p:cNvGrpSpPr/>
            <p:nvPr/>
          </p:nvGrpSpPr>
          <p:grpSpPr bwMode="auto">
            <a:xfrm>
              <a:off x="4818" y="7829"/>
              <a:ext cx="850" cy="1309"/>
              <a:chOff x="-546" y="36"/>
              <a:chExt cx="340" cy="524"/>
            </a:xfrm>
          </p:grpSpPr>
          <p:sp>
            <p:nvSpPr>
              <p:cNvPr id="28698" name="Text Box 61"/>
              <p:cNvSpPr txBox="1">
                <a:spLocks noChangeArrowheads="1"/>
              </p:cNvSpPr>
              <p:nvPr/>
            </p:nvSpPr>
            <p:spPr bwMode="auto">
              <a:xfrm>
                <a:off x="-512" y="36"/>
                <a:ext cx="234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 algn="ctr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</p:txBody>
          </p:sp>
          <p:sp>
            <p:nvSpPr>
              <p:cNvPr id="28699" name="Line 62"/>
              <p:cNvSpPr>
                <a:spLocks noChangeShapeType="1"/>
              </p:cNvSpPr>
              <p:nvPr/>
            </p:nvSpPr>
            <p:spPr bwMode="auto">
              <a:xfrm>
                <a:off x="-546" y="298"/>
                <a:ext cx="34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组合 5"/>
          <p:cNvGrpSpPr/>
          <p:nvPr/>
        </p:nvGrpSpPr>
        <p:grpSpPr bwMode="auto">
          <a:xfrm>
            <a:off x="972865" y="1321131"/>
            <a:ext cx="9993313" cy="1705144"/>
            <a:chOff x="1669" y="1008"/>
            <a:chExt cx="15738" cy="2685"/>
          </a:xfrm>
        </p:grpSpPr>
        <p:sp>
          <p:nvSpPr>
            <p:cNvPr id="29698" name="Text Box 22"/>
            <p:cNvSpPr txBox="1">
              <a:spLocks noChangeArrowheads="1"/>
            </p:cNvSpPr>
            <p:nvPr/>
          </p:nvSpPr>
          <p:spPr bwMode="auto">
            <a:xfrm>
              <a:off x="1669" y="1008"/>
              <a:ext cx="15738" cy="2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38480" indent="-5384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3. 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五（</a:t>
              </a: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）班同学去革命老区参观，共用去 </a:t>
              </a: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 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小时。其中路上用去的时间占     ，吃午饭与休息时间共占      ，剩下的是游览的时间，游览的时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间占几分之几？</a:t>
              </a:r>
              <a:endPara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29699" name="Group 42"/>
            <p:cNvGrpSpPr/>
            <p:nvPr/>
          </p:nvGrpSpPr>
          <p:grpSpPr bwMode="auto">
            <a:xfrm>
              <a:off x="3702" y="1680"/>
              <a:ext cx="585" cy="1308"/>
              <a:chOff x="-2899" y="-134"/>
              <a:chExt cx="234" cy="523"/>
            </a:xfrm>
          </p:grpSpPr>
          <p:sp>
            <p:nvSpPr>
              <p:cNvPr id="29700" name="Text Box 43"/>
              <p:cNvSpPr txBox="1">
                <a:spLocks noChangeArrowheads="1"/>
              </p:cNvSpPr>
              <p:nvPr/>
            </p:nvSpPr>
            <p:spPr bwMode="auto">
              <a:xfrm>
                <a:off x="-2899" y="-134"/>
                <a:ext cx="23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</p:txBody>
          </p:sp>
          <p:sp>
            <p:nvSpPr>
              <p:cNvPr id="29701" name="Line 44"/>
              <p:cNvSpPr>
                <a:spLocks noChangeShapeType="1"/>
              </p:cNvSpPr>
              <p:nvPr/>
            </p:nvSpPr>
            <p:spPr bwMode="auto">
              <a:xfrm>
                <a:off x="-2882" y="128"/>
                <a:ext cx="20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9702" name="Group 42"/>
            <p:cNvGrpSpPr/>
            <p:nvPr/>
          </p:nvGrpSpPr>
          <p:grpSpPr bwMode="auto">
            <a:xfrm>
              <a:off x="9674" y="1860"/>
              <a:ext cx="783" cy="1308"/>
              <a:chOff x="1733" y="-562"/>
              <a:chExt cx="313" cy="523"/>
            </a:xfrm>
          </p:grpSpPr>
          <p:sp>
            <p:nvSpPr>
              <p:cNvPr id="29703" name="Text Box 43"/>
              <p:cNvSpPr txBox="1">
                <a:spLocks noChangeArrowheads="1"/>
              </p:cNvSpPr>
              <p:nvPr/>
            </p:nvSpPr>
            <p:spPr bwMode="auto">
              <a:xfrm>
                <a:off x="1733" y="-562"/>
                <a:ext cx="313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10</a:t>
                </a:r>
              </a:p>
            </p:txBody>
          </p:sp>
          <p:sp>
            <p:nvSpPr>
              <p:cNvPr id="29704" name="Line 44"/>
              <p:cNvSpPr>
                <a:spLocks noChangeShapeType="1"/>
              </p:cNvSpPr>
              <p:nvPr/>
            </p:nvSpPr>
            <p:spPr bwMode="auto">
              <a:xfrm>
                <a:off x="1776" y="-301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 bwMode="auto">
          <a:xfrm>
            <a:off x="2635242" y="3831726"/>
            <a:ext cx="4124569" cy="859380"/>
            <a:chOff x="3710" y="5870"/>
            <a:chExt cx="6495" cy="1354"/>
          </a:xfrm>
        </p:grpSpPr>
        <p:grpSp>
          <p:nvGrpSpPr>
            <p:cNvPr id="29706" name="Group 11"/>
            <p:cNvGrpSpPr/>
            <p:nvPr/>
          </p:nvGrpSpPr>
          <p:grpSpPr bwMode="auto">
            <a:xfrm>
              <a:off x="3710" y="5906"/>
              <a:ext cx="4263" cy="1318"/>
              <a:chOff x="-173" y="10"/>
              <a:chExt cx="1705" cy="527"/>
            </a:xfrm>
          </p:grpSpPr>
          <p:sp>
            <p:nvSpPr>
              <p:cNvPr id="29707" name="Text Box 18"/>
              <p:cNvSpPr txBox="1">
                <a:spLocks noChangeArrowheads="1"/>
              </p:cNvSpPr>
              <p:nvPr/>
            </p:nvSpPr>
            <p:spPr bwMode="auto">
              <a:xfrm>
                <a:off x="-173" y="118"/>
                <a:ext cx="170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  <a:r>
                  <a:rPr lang="zh-CN" altLang="en-US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－（       ＋</a:t>
                </a:r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     </a:t>
                </a:r>
                <a:r>
                  <a:rPr lang="zh-CN" altLang="en-US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）</a:t>
                </a:r>
              </a:p>
            </p:txBody>
          </p:sp>
          <p:grpSp>
            <p:nvGrpSpPr>
              <p:cNvPr id="29708" name="Group 12"/>
              <p:cNvGrpSpPr/>
              <p:nvPr/>
            </p:nvGrpSpPr>
            <p:grpSpPr bwMode="auto">
              <a:xfrm>
                <a:off x="357" y="14"/>
                <a:ext cx="363" cy="523"/>
                <a:chOff x="-152" y="14"/>
                <a:chExt cx="363" cy="523"/>
              </a:xfrm>
            </p:grpSpPr>
            <p:sp>
              <p:nvSpPr>
                <p:cNvPr id="2970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-112" y="14"/>
                  <a:ext cx="234" cy="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</a:t>
                  </a:r>
                </a:p>
                <a:p>
                  <a:pPr algn="ctr"/>
                  <a:r>
                    <a:rPr lang="en-US" altLang="zh-CN" sz="2400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5</a:t>
                  </a:r>
                </a:p>
              </p:txBody>
            </p:sp>
            <p:sp>
              <p:nvSpPr>
                <p:cNvPr id="29710" name="Line 14"/>
                <p:cNvSpPr>
                  <a:spLocks noChangeShapeType="1"/>
                </p:cNvSpPr>
                <p:nvPr/>
              </p:nvSpPr>
              <p:spPr bwMode="auto">
                <a:xfrm>
                  <a:off x="-152" y="272"/>
                  <a:ext cx="363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grpSp>
            <p:nvGrpSpPr>
              <p:cNvPr id="29711" name="Group 15"/>
              <p:cNvGrpSpPr/>
              <p:nvPr/>
            </p:nvGrpSpPr>
            <p:grpSpPr bwMode="auto">
              <a:xfrm>
                <a:off x="925" y="10"/>
                <a:ext cx="340" cy="523"/>
                <a:chOff x="-118" y="10"/>
                <a:chExt cx="340" cy="523"/>
              </a:xfrm>
            </p:grpSpPr>
            <p:sp>
              <p:nvSpPr>
                <p:cNvPr id="2971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-118" y="10"/>
                  <a:ext cx="313" cy="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</a:p>
                <a:p>
                  <a:pPr algn="ctr"/>
                  <a:r>
                    <a:rPr lang="en-US" altLang="zh-CN" sz="2400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10</a:t>
                  </a:r>
                </a:p>
              </p:txBody>
            </p:sp>
            <p:sp>
              <p:nvSpPr>
                <p:cNvPr id="29713" name="Line 17"/>
                <p:cNvSpPr>
                  <a:spLocks noChangeShapeType="1"/>
                </p:cNvSpPr>
                <p:nvPr/>
              </p:nvSpPr>
              <p:spPr bwMode="auto">
                <a:xfrm>
                  <a:off x="-118" y="267"/>
                  <a:ext cx="340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  <p:grpSp>
          <p:nvGrpSpPr>
            <p:cNvPr id="29714" name="Group 58"/>
            <p:cNvGrpSpPr/>
            <p:nvPr/>
          </p:nvGrpSpPr>
          <p:grpSpPr bwMode="auto">
            <a:xfrm>
              <a:off x="7695" y="5870"/>
              <a:ext cx="2510" cy="1309"/>
              <a:chOff x="-900" y="21"/>
              <a:chExt cx="1004" cy="524"/>
            </a:xfrm>
          </p:grpSpPr>
          <p:sp>
            <p:nvSpPr>
              <p:cNvPr id="29715" name="Text Box 59"/>
              <p:cNvSpPr txBox="1">
                <a:spLocks noChangeArrowheads="1"/>
              </p:cNvSpPr>
              <p:nvPr/>
            </p:nvSpPr>
            <p:spPr bwMode="auto">
              <a:xfrm>
                <a:off x="-900" y="138"/>
                <a:ext cx="100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＝   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    </a:t>
                </a:r>
              </a:p>
            </p:txBody>
          </p:sp>
          <p:grpSp>
            <p:nvGrpSpPr>
              <p:cNvPr id="29716" name="Group 60"/>
              <p:cNvGrpSpPr/>
              <p:nvPr/>
            </p:nvGrpSpPr>
            <p:grpSpPr bwMode="auto">
              <a:xfrm>
                <a:off x="-629" y="21"/>
                <a:ext cx="340" cy="524"/>
                <a:chOff x="-820" y="21"/>
                <a:chExt cx="340" cy="524"/>
              </a:xfrm>
            </p:grpSpPr>
            <p:sp>
              <p:nvSpPr>
                <p:cNvPr id="29717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-767" y="21"/>
                  <a:ext cx="234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40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</a:t>
                  </a:r>
                </a:p>
                <a:p>
                  <a:pPr algn="ctr"/>
                  <a:r>
                    <a:rPr lang="en-US" altLang="zh-CN" sz="240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2</a:t>
                  </a:r>
                </a:p>
              </p:txBody>
            </p:sp>
            <p:sp>
              <p:nvSpPr>
                <p:cNvPr id="29718" name="Line 62"/>
                <p:cNvSpPr>
                  <a:spLocks noChangeShapeType="1"/>
                </p:cNvSpPr>
                <p:nvPr/>
              </p:nvSpPr>
              <p:spPr bwMode="auto">
                <a:xfrm>
                  <a:off x="-820" y="283"/>
                  <a:ext cx="340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</p:grpSp>
      <p:grpSp>
        <p:nvGrpSpPr>
          <p:cNvPr id="13" name="组合 12"/>
          <p:cNvGrpSpPr/>
          <p:nvPr/>
        </p:nvGrpSpPr>
        <p:grpSpPr bwMode="auto">
          <a:xfrm>
            <a:off x="2635242" y="5032272"/>
            <a:ext cx="3493548" cy="831414"/>
            <a:chOff x="390" y="7739"/>
            <a:chExt cx="5502" cy="1309"/>
          </a:xfrm>
        </p:grpSpPr>
        <p:sp>
          <p:nvSpPr>
            <p:cNvPr id="29720" name="文本框 6"/>
            <p:cNvSpPr txBox="1">
              <a:spLocks noChangeArrowheads="1"/>
            </p:cNvSpPr>
            <p:nvPr/>
          </p:nvSpPr>
          <p:spPr bwMode="auto">
            <a:xfrm>
              <a:off x="390" y="8029"/>
              <a:ext cx="5502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答：游览的时间占      。</a:t>
              </a:r>
            </a:p>
          </p:txBody>
        </p:sp>
        <p:grpSp>
          <p:nvGrpSpPr>
            <p:cNvPr id="29721" name="Group 60"/>
            <p:cNvGrpSpPr/>
            <p:nvPr/>
          </p:nvGrpSpPr>
          <p:grpSpPr bwMode="auto">
            <a:xfrm>
              <a:off x="4366" y="7739"/>
              <a:ext cx="850" cy="1309"/>
              <a:chOff x="-727" y="0"/>
              <a:chExt cx="340" cy="524"/>
            </a:xfrm>
          </p:grpSpPr>
          <p:sp>
            <p:nvSpPr>
              <p:cNvPr id="29722" name="Text Box 61"/>
              <p:cNvSpPr txBox="1">
                <a:spLocks noChangeArrowheads="1"/>
              </p:cNvSpPr>
              <p:nvPr/>
            </p:nvSpPr>
            <p:spPr bwMode="auto">
              <a:xfrm>
                <a:off x="-657" y="0"/>
                <a:ext cx="234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algn="ctr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</p:txBody>
          </p:sp>
          <p:sp>
            <p:nvSpPr>
              <p:cNvPr id="29723" name="Line 62"/>
              <p:cNvSpPr>
                <a:spLocks noChangeShapeType="1"/>
              </p:cNvSpPr>
              <p:nvPr/>
            </p:nvSpPr>
            <p:spPr bwMode="auto">
              <a:xfrm>
                <a:off x="-727" y="262"/>
                <a:ext cx="34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组合 14"/>
          <p:cNvGrpSpPr/>
          <p:nvPr/>
        </p:nvGrpSpPr>
        <p:grpSpPr bwMode="auto">
          <a:xfrm>
            <a:off x="884735" y="1155549"/>
            <a:ext cx="10397172" cy="1204541"/>
            <a:chOff x="1443" y="822"/>
            <a:chExt cx="16373" cy="1896"/>
          </a:xfrm>
        </p:grpSpPr>
        <p:sp>
          <p:nvSpPr>
            <p:cNvPr id="30722" name="Text Box 22"/>
            <p:cNvSpPr txBox="1">
              <a:spLocks noChangeArrowheads="1"/>
            </p:cNvSpPr>
            <p:nvPr/>
          </p:nvSpPr>
          <p:spPr bwMode="auto">
            <a:xfrm>
              <a:off x="1443" y="1008"/>
              <a:ext cx="16373" cy="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38480" indent="-5384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4.</a:t>
              </a:r>
              <a:r>
                <a:rPr lang="zh-CN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学校运来一堆沙子，砌墙用去      吨，修运动场用去      吨，还剩      吨。这堆沙子原有多少吨？</a:t>
              </a:r>
              <a:endPara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30723" name="Group 42"/>
            <p:cNvGrpSpPr/>
            <p:nvPr/>
          </p:nvGrpSpPr>
          <p:grpSpPr bwMode="auto">
            <a:xfrm>
              <a:off x="8238" y="822"/>
              <a:ext cx="793" cy="1308"/>
              <a:chOff x="-1355" y="20"/>
              <a:chExt cx="317" cy="523"/>
            </a:xfrm>
          </p:grpSpPr>
          <p:sp>
            <p:nvSpPr>
              <p:cNvPr id="30724" name="Text Box 43"/>
              <p:cNvSpPr txBox="1">
                <a:spLocks noChangeArrowheads="1"/>
              </p:cNvSpPr>
              <p:nvPr/>
            </p:nvSpPr>
            <p:spPr bwMode="auto">
              <a:xfrm>
                <a:off x="-1313" y="20"/>
                <a:ext cx="23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</p:txBody>
          </p:sp>
          <p:sp>
            <p:nvSpPr>
              <p:cNvPr id="30725" name="Line 44"/>
              <p:cNvSpPr>
                <a:spLocks noChangeShapeType="1"/>
              </p:cNvSpPr>
              <p:nvPr/>
            </p:nvSpPr>
            <p:spPr bwMode="auto">
              <a:xfrm>
                <a:off x="-1355" y="281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30726" name="Group 42"/>
            <p:cNvGrpSpPr/>
            <p:nvPr/>
          </p:nvGrpSpPr>
          <p:grpSpPr bwMode="auto">
            <a:xfrm>
              <a:off x="15657" y="825"/>
              <a:ext cx="793" cy="1308"/>
              <a:chOff x="3498" y="-468"/>
              <a:chExt cx="317" cy="523"/>
            </a:xfrm>
          </p:grpSpPr>
          <p:sp>
            <p:nvSpPr>
              <p:cNvPr id="30727" name="Text Box 43"/>
              <p:cNvSpPr txBox="1">
                <a:spLocks noChangeArrowheads="1"/>
              </p:cNvSpPr>
              <p:nvPr/>
            </p:nvSpPr>
            <p:spPr bwMode="auto">
              <a:xfrm>
                <a:off x="3502" y="-468"/>
                <a:ext cx="313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10</a:t>
                </a:r>
              </a:p>
            </p:txBody>
          </p:sp>
          <p:sp>
            <p:nvSpPr>
              <p:cNvPr id="30728" name="Line 44"/>
              <p:cNvSpPr>
                <a:spLocks noChangeShapeType="1"/>
              </p:cNvSpPr>
              <p:nvPr/>
            </p:nvSpPr>
            <p:spPr bwMode="auto">
              <a:xfrm>
                <a:off x="3498" y="-218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30729" name="Group 42"/>
            <p:cNvGrpSpPr/>
            <p:nvPr/>
          </p:nvGrpSpPr>
          <p:grpSpPr bwMode="auto">
            <a:xfrm>
              <a:off x="12978" y="900"/>
              <a:ext cx="793" cy="1308"/>
              <a:chOff x="4032" y="-438"/>
              <a:chExt cx="317" cy="523"/>
            </a:xfrm>
          </p:grpSpPr>
          <p:sp>
            <p:nvSpPr>
              <p:cNvPr id="30730" name="Text Box 43"/>
              <p:cNvSpPr txBox="1">
                <a:spLocks noChangeArrowheads="1"/>
              </p:cNvSpPr>
              <p:nvPr/>
            </p:nvSpPr>
            <p:spPr bwMode="auto">
              <a:xfrm>
                <a:off x="4100" y="-438"/>
                <a:ext cx="23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</p:txBody>
          </p:sp>
          <p:sp>
            <p:nvSpPr>
              <p:cNvPr id="30731" name="Line 44"/>
              <p:cNvSpPr>
                <a:spLocks noChangeShapeType="1"/>
              </p:cNvSpPr>
              <p:nvPr/>
            </p:nvSpPr>
            <p:spPr bwMode="auto">
              <a:xfrm>
                <a:off x="4032" y="-208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 bwMode="auto">
          <a:xfrm>
            <a:off x="1857375" y="2947400"/>
            <a:ext cx="6139498" cy="2484262"/>
            <a:chOff x="2917" y="4416"/>
            <a:chExt cx="9667" cy="3911"/>
          </a:xfrm>
        </p:grpSpPr>
        <p:grpSp>
          <p:nvGrpSpPr>
            <p:cNvPr id="30733" name="组合 12"/>
            <p:cNvGrpSpPr/>
            <p:nvPr/>
          </p:nvGrpSpPr>
          <p:grpSpPr bwMode="auto">
            <a:xfrm>
              <a:off x="2917" y="7018"/>
              <a:ext cx="9667" cy="1309"/>
              <a:chOff x="390" y="7746"/>
              <a:chExt cx="9667" cy="1309"/>
            </a:xfrm>
          </p:grpSpPr>
          <p:sp>
            <p:nvSpPr>
              <p:cNvPr id="30734" name="文本框 6"/>
              <p:cNvSpPr txBox="1">
                <a:spLocks noChangeArrowheads="1"/>
              </p:cNvSpPr>
              <p:nvPr/>
            </p:nvSpPr>
            <p:spPr bwMode="auto">
              <a:xfrm>
                <a:off x="390" y="8029"/>
                <a:ext cx="9667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CN" altLang="en-US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答：这堆沙子原有       吨。</a:t>
                </a:r>
              </a:p>
            </p:txBody>
          </p:sp>
          <p:grpSp>
            <p:nvGrpSpPr>
              <p:cNvPr id="30735" name="Group 60"/>
              <p:cNvGrpSpPr/>
              <p:nvPr/>
            </p:nvGrpSpPr>
            <p:grpSpPr bwMode="auto">
              <a:xfrm>
                <a:off x="4458" y="7746"/>
                <a:ext cx="850" cy="1309"/>
                <a:chOff x="-690" y="3"/>
                <a:chExt cx="340" cy="524"/>
              </a:xfrm>
            </p:grpSpPr>
            <p:sp>
              <p:nvSpPr>
                <p:cNvPr id="30736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-637" y="3"/>
                  <a:ext cx="234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7</a:t>
                  </a:r>
                </a:p>
                <a:p>
                  <a:pPr algn="ctr"/>
                  <a:r>
                    <a:rPr lang="en-US" altLang="zh-CN" sz="2400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8</a:t>
                  </a:r>
                </a:p>
              </p:txBody>
            </p:sp>
            <p:sp>
              <p:nvSpPr>
                <p:cNvPr id="30737" name="Line 62"/>
                <p:cNvSpPr>
                  <a:spLocks noChangeShapeType="1"/>
                </p:cNvSpPr>
                <p:nvPr/>
              </p:nvSpPr>
              <p:spPr bwMode="auto">
                <a:xfrm>
                  <a:off x="-690" y="262"/>
                  <a:ext cx="340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  <p:grpSp>
          <p:nvGrpSpPr>
            <p:cNvPr id="30738" name="Group 21"/>
            <p:cNvGrpSpPr/>
            <p:nvPr/>
          </p:nvGrpSpPr>
          <p:grpSpPr bwMode="auto">
            <a:xfrm>
              <a:off x="4723" y="4416"/>
              <a:ext cx="7138" cy="1333"/>
              <a:chOff x="-163" y="490"/>
              <a:chExt cx="2855" cy="533"/>
            </a:xfrm>
          </p:grpSpPr>
          <p:sp>
            <p:nvSpPr>
              <p:cNvPr id="30739" name="Text Box 28"/>
              <p:cNvSpPr txBox="1">
                <a:spLocks noChangeArrowheads="1"/>
              </p:cNvSpPr>
              <p:nvPr/>
            </p:nvSpPr>
            <p:spPr bwMode="auto">
              <a:xfrm>
                <a:off x="-110" y="606"/>
                <a:ext cx="280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   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＋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  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＋    ＝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   </a:t>
                </a:r>
              </a:p>
            </p:txBody>
          </p:sp>
          <p:grpSp>
            <p:nvGrpSpPr>
              <p:cNvPr id="30740" name="Group 22"/>
              <p:cNvGrpSpPr/>
              <p:nvPr/>
            </p:nvGrpSpPr>
            <p:grpSpPr bwMode="auto">
              <a:xfrm>
                <a:off x="520" y="490"/>
                <a:ext cx="340" cy="523"/>
                <a:chOff x="-124" y="490"/>
                <a:chExt cx="340" cy="523"/>
              </a:xfrm>
            </p:grpSpPr>
            <p:sp>
              <p:nvSpPr>
                <p:cNvPr id="3074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-70" y="490"/>
                  <a:ext cx="234" cy="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</a:p>
                <a:p>
                  <a:pPr algn="ctr"/>
                  <a:r>
                    <a:rPr lang="en-US" altLang="zh-CN" sz="2400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8</a:t>
                  </a:r>
                </a:p>
              </p:txBody>
            </p:sp>
            <p:sp>
              <p:nvSpPr>
                <p:cNvPr id="30742" name="Line 24"/>
                <p:cNvSpPr>
                  <a:spLocks noChangeShapeType="1"/>
                </p:cNvSpPr>
                <p:nvPr/>
              </p:nvSpPr>
              <p:spPr bwMode="auto">
                <a:xfrm>
                  <a:off x="-124" y="751"/>
                  <a:ext cx="340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grpSp>
            <p:nvGrpSpPr>
              <p:cNvPr id="30743" name="Group 25"/>
              <p:cNvGrpSpPr/>
              <p:nvPr/>
            </p:nvGrpSpPr>
            <p:grpSpPr bwMode="auto">
              <a:xfrm>
                <a:off x="1004" y="500"/>
                <a:ext cx="340" cy="523"/>
                <a:chOff x="-169" y="500"/>
                <a:chExt cx="340" cy="523"/>
              </a:xfrm>
            </p:grpSpPr>
            <p:sp>
              <p:nvSpPr>
                <p:cNvPr id="3074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-147" y="500"/>
                  <a:ext cx="313" cy="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</a:t>
                  </a:r>
                </a:p>
                <a:p>
                  <a:pPr algn="ctr"/>
                  <a:r>
                    <a:rPr lang="en-US" altLang="zh-CN" sz="2400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10</a:t>
                  </a:r>
                </a:p>
              </p:txBody>
            </p:sp>
            <p:sp>
              <p:nvSpPr>
                <p:cNvPr id="30745" name="Line 27"/>
                <p:cNvSpPr>
                  <a:spLocks noChangeShapeType="1"/>
                </p:cNvSpPr>
                <p:nvPr/>
              </p:nvSpPr>
              <p:spPr bwMode="auto">
                <a:xfrm>
                  <a:off x="-169" y="751"/>
                  <a:ext cx="340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grpSp>
            <p:nvGrpSpPr>
              <p:cNvPr id="30746" name="Group 29"/>
              <p:cNvGrpSpPr/>
              <p:nvPr/>
            </p:nvGrpSpPr>
            <p:grpSpPr bwMode="auto">
              <a:xfrm>
                <a:off x="-163" y="497"/>
                <a:ext cx="558" cy="523"/>
                <a:chOff x="-354" y="497"/>
                <a:chExt cx="558" cy="523"/>
              </a:xfrm>
            </p:grpSpPr>
            <p:sp>
              <p:nvSpPr>
                <p:cNvPr id="3074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-354" y="497"/>
                  <a:ext cx="558" cy="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2</a:t>
                  </a:r>
                </a:p>
                <a:p>
                  <a:pPr algn="ctr"/>
                  <a:r>
                    <a:rPr lang="en-US" altLang="zh-CN" sz="2400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5</a:t>
                  </a:r>
                </a:p>
              </p:txBody>
            </p:sp>
            <p:sp>
              <p:nvSpPr>
                <p:cNvPr id="30748" name="Line 31"/>
                <p:cNvSpPr>
                  <a:spLocks noChangeShapeType="1"/>
                </p:cNvSpPr>
                <p:nvPr/>
              </p:nvSpPr>
              <p:spPr bwMode="auto">
                <a:xfrm>
                  <a:off x="-250" y="751"/>
                  <a:ext cx="363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  <p:grpSp>
          <p:nvGrpSpPr>
            <p:cNvPr id="30749" name="组合 26"/>
            <p:cNvGrpSpPr/>
            <p:nvPr/>
          </p:nvGrpSpPr>
          <p:grpSpPr bwMode="auto">
            <a:xfrm>
              <a:off x="8518" y="4416"/>
              <a:ext cx="1652" cy="1462"/>
              <a:chOff x="-1377558" y="175261"/>
              <a:chExt cx="1049027" cy="928377"/>
            </a:xfrm>
          </p:grpSpPr>
          <p:sp>
            <p:nvSpPr>
              <p:cNvPr id="30750" name="TextBox 231"/>
              <p:cNvSpPr txBox="1">
                <a:spLocks noChangeArrowheads="1"/>
              </p:cNvSpPr>
              <p:nvPr/>
            </p:nvSpPr>
            <p:spPr bwMode="auto">
              <a:xfrm>
                <a:off x="-1377558" y="175261"/>
                <a:ext cx="1049027" cy="928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  <a:p>
                <a:pPr algn="ctr"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</p:txBody>
          </p:sp>
          <p:cxnSp>
            <p:nvCxnSpPr>
              <p:cNvPr id="30751" name="直接连接符 232"/>
              <p:cNvCxnSpPr>
                <a:cxnSpLocks noChangeShapeType="1"/>
              </p:cNvCxnSpPr>
              <p:nvPr/>
            </p:nvCxnSpPr>
            <p:spPr bwMode="auto">
              <a:xfrm>
                <a:off x="-1012423" y="588061"/>
                <a:ext cx="5040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组合 6"/>
          <p:cNvGrpSpPr/>
          <p:nvPr/>
        </p:nvGrpSpPr>
        <p:grpSpPr bwMode="auto">
          <a:xfrm>
            <a:off x="845820" y="1437111"/>
            <a:ext cx="10396538" cy="1205821"/>
            <a:chOff x="1096" y="1699"/>
            <a:chExt cx="16373" cy="1898"/>
          </a:xfrm>
        </p:grpSpPr>
        <p:sp>
          <p:nvSpPr>
            <p:cNvPr id="31746" name="Text Box 22"/>
            <p:cNvSpPr txBox="1">
              <a:spLocks noChangeArrowheads="1"/>
            </p:cNvSpPr>
            <p:nvPr/>
          </p:nvSpPr>
          <p:spPr bwMode="auto">
            <a:xfrm>
              <a:off x="1096" y="1887"/>
              <a:ext cx="16373" cy="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38480" indent="-5384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5.</a:t>
              </a:r>
              <a:r>
                <a:rPr lang="zh-CN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某粮食商店原有大米      吨，卖出      吨后，又运进      吨。该商店现在有大米多少吨？</a:t>
              </a:r>
              <a:endPara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31747" name="Group 42"/>
            <p:cNvGrpSpPr/>
            <p:nvPr/>
          </p:nvGrpSpPr>
          <p:grpSpPr bwMode="auto">
            <a:xfrm>
              <a:off x="6013" y="1719"/>
              <a:ext cx="793" cy="1308"/>
              <a:chOff x="-980" y="288"/>
              <a:chExt cx="317" cy="523"/>
            </a:xfrm>
          </p:grpSpPr>
          <p:sp>
            <p:nvSpPr>
              <p:cNvPr id="31748" name="Text Box 43"/>
              <p:cNvSpPr txBox="1">
                <a:spLocks noChangeArrowheads="1"/>
              </p:cNvSpPr>
              <p:nvPr/>
            </p:nvSpPr>
            <p:spPr bwMode="auto">
              <a:xfrm>
                <a:off x="-938" y="288"/>
                <a:ext cx="23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</p:txBody>
          </p:sp>
          <p:sp>
            <p:nvSpPr>
              <p:cNvPr id="31749" name="Line 44"/>
              <p:cNvSpPr>
                <a:spLocks noChangeShapeType="1"/>
              </p:cNvSpPr>
              <p:nvPr/>
            </p:nvSpPr>
            <p:spPr bwMode="auto">
              <a:xfrm>
                <a:off x="-980" y="542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31750" name="Group 42"/>
            <p:cNvGrpSpPr/>
            <p:nvPr/>
          </p:nvGrpSpPr>
          <p:grpSpPr bwMode="auto">
            <a:xfrm>
              <a:off x="10083" y="1699"/>
              <a:ext cx="793" cy="1308"/>
              <a:chOff x="-891" y="280"/>
              <a:chExt cx="317" cy="523"/>
            </a:xfrm>
          </p:grpSpPr>
          <p:sp>
            <p:nvSpPr>
              <p:cNvPr id="31751" name="Text Box 43"/>
              <p:cNvSpPr txBox="1">
                <a:spLocks noChangeArrowheads="1"/>
              </p:cNvSpPr>
              <p:nvPr/>
            </p:nvSpPr>
            <p:spPr bwMode="auto">
              <a:xfrm>
                <a:off x="-887" y="280"/>
                <a:ext cx="313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12</a:t>
                </a:r>
              </a:p>
            </p:txBody>
          </p:sp>
          <p:sp>
            <p:nvSpPr>
              <p:cNvPr id="31752" name="Line 44"/>
              <p:cNvSpPr>
                <a:spLocks noChangeShapeType="1"/>
              </p:cNvSpPr>
              <p:nvPr/>
            </p:nvSpPr>
            <p:spPr bwMode="auto">
              <a:xfrm>
                <a:off x="-891" y="558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31753" name="Group 42"/>
            <p:cNvGrpSpPr/>
            <p:nvPr/>
          </p:nvGrpSpPr>
          <p:grpSpPr bwMode="auto">
            <a:xfrm>
              <a:off x="14163" y="1718"/>
              <a:ext cx="793" cy="1308"/>
              <a:chOff x="4641" y="-201"/>
              <a:chExt cx="317" cy="523"/>
            </a:xfrm>
          </p:grpSpPr>
          <p:sp>
            <p:nvSpPr>
              <p:cNvPr id="31754" name="Text Box 43"/>
              <p:cNvSpPr txBox="1">
                <a:spLocks noChangeArrowheads="1"/>
              </p:cNvSpPr>
              <p:nvPr/>
            </p:nvSpPr>
            <p:spPr bwMode="auto">
              <a:xfrm>
                <a:off x="4641" y="-201"/>
                <a:ext cx="23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algn="ctr"/>
                <a:r>
                  <a:rPr lang="en-US" altLang="zh-CN" sz="2400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  <p:sp>
            <p:nvSpPr>
              <p:cNvPr id="31755" name="Line 44"/>
              <p:cNvSpPr>
                <a:spLocks noChangeShapeType="1"/>
              </p:cNvSpPr>
              <p:nvPr/>
            </p:nvSpPr>
            <p:spPr bwMode="auto">
              <a:xfrm>
                <a:off x="4641" y="69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31756" name="组合 12"/>
          <p:cNvGrpSpPr/>
          <p:nvPr/>
        </p:nvGrpSpPr>
        <p:grpSpPr bwMode="auto">
          <a:xfrm>
            <a:off x="2290401" y="4438012"/>
            <a:ext cx="6670675" cy="831414"/>
            <a:chOff x="-1192" y="7844"/>
            <a:chExt cx="10506" cy="1309"/>
          </a:xfrm>
        </p:grpSpPr>
        <p:sp>
          <p:nvSpPr>
            <p:cNvPr id="31757" name="文本框 9"/>
            <p:cNvSpPr txBox="1">
              <a:spLocks noChangeArrowheads="1"/>
            </p:cNvSpPr>
            <p:nvPr/>
          </p:nvSpPr>
          <p:spPr bwMode="auto">
            <a:xfrm>
              <a:off x="-1192" y="8029"/>
              <a:ext cx="1050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答：该商店现在有大米        吨。</a:t>
              </a:r>
            </a:p>
          </p:txBody>
        </p:sp>
        <p:grpSp>
          <p:nvGrpSpPr>
            <p:cNvPr id="31758" name="Group 60"/>
            <p:cNvGrpSpPr/>
            <p:nvPr/>
          </p:nvGrpSpPr>
          <p:grpSpPr bwMode="auto">
            <a:xfrm>
              <a:off x="3900" y="7844"/>
              <a:ext cx="881" cy="1309"/>
              <a:chOff x="-915" y="42"/>
              <a:chExt cx="353" cy="524"/>
            </a:xfrm>
          </p:grpSpPr>
          <p:sp>
            <p:nvSpPr>
              <p:cNvPr id="31759" name="Text Box 61"/>
              <p:cNvSpPr txBox="1">
                <a:spLocks noChangeArrowheads="1"/>
              </p:cNvSpPr>
              <p:nvPr/>
            </p:nvSpPr>
            <p:spPr bwMode="auto">
              <a:xfrm>
                <a:off x="-915" y="42"/>
                <a:ext cx="353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  <a:p>
                <a:pPr algn="ctr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24</a:t>
                </a:r>
              </a:p>
            </p:txBody>
          </p:sp>
          <p:sp>
            <p:nvSpPr>
              <p:cNvPr id="31760" name="Line 62"/>
              <p:cNvSpPr>
                <a:spLocks noChangeShapeType="1"/>
              </p:cNvSpPr>
              <p:nvPr/>
            </p:nvSpPr>
            <p:spPr bwMode="auto">
              <a:xfrm>
                <a:off x="-909" y="304"/>
                <a:ext cx="34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31761" name="Group 21"/>
          <p:cNvGrpSpPr/>
          <p:nvPr/>
        </p:nvGrpSpPr>
        <p:grpSpPr bwMode="auto">
          <a:xfrm>
            <a:off x="2830513" y="2962277"/>
            <a:ext cx="4706938" cy="839788"/>
            <a:chOff x="-273" y="500"/>
            <a:chExt cx="2965" cy="529"/>
          </a:xfrm>
        </p:grpSpPr>
        <p:sp>
          <p:nvSpPr>
            <p:cNvPr id="31762" name="Text Box 28"/>
            <p:cNvSpPr txBox="1">
              <a:spLocks noChangeArrowheads="1"/>
            </p:cNvSpPr>
            <p:nvPr/>
          </p:nvSpPr>
          <p:spPr bwMode="auto">
            <a:xfrm>
              <a:off x="-110" y="606"/>
              <a:ext cx="280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－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＋    ＝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</a:t>
              </a:r>
            </a:p>
          </p:txBody>
        </p:sp>
        <p:grpSp>
          <p:nvGrpSpPr>
            <p:cNvPr id="31763" name="Group 22"/>
            <p:cNvGrpSpPr/>
            <p:nvPr/>
          </p:nvGrpSpPr>
          <p:grpSpPr bwMode="auto">
            <a:xfrm>
              <a:off x="406" y="500"/>
              <a:ext cx="355" cy="523"/>
              <a:chOff x="-238" y="500"/>
              <a:chExt cx="355" cy="523"/>
            </a:xfrm>
          </p:grpSpPr>
          <p:sp>
            <p:nvSpPr>
              <p:cNvPr id="31764" name="Text Box 23"/>
              <p:cNvSpPr txBox="1">
                <a:spLocks noChangeArrowheads="1"/>
              </p:cNvSpPr>
              <p:nvPr/>
            </p:nvSpPr>
            <p:spPr bwMode="auto">
              <a:xfrm>
                <a:off x="-196" y="500"/>
                <a:ext cx="313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  <a:p>
                <a:pPr algn="ctr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12</a:t>
                </a:r>
              </a:p>
            </p:txBody>
          </p:sp>
          <p:sp>
            <p:nvSpPr>
              <p:cNvPr id="31765" name="Line 24"/>
              <p:cNvSpPr>
                <a:spLocks noChangeShapeType="1"/>
              </p:cNvSpPr>
              <p:nvPr/>
            </p:nvSpPr>
            <p:spPr bwMode="auto">
              <a:xfrm>
                <a:off x="-238" y="762"/>
                <a:ext cx="34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31766" name="Group 25"/>
            <p:cNvGrpSpPr/>
            <p:nvPr/>
          </p:nvGrpSpPr>
          <p:grpSpPr bwMode="auto">
            <a:xfrm>
              <a:off x="918" y="500"/>
              <a:ext cx="340" cy="523"/>
              <a:chOff x="-255" y="500"/>
              <a:chExt cx="340" cy="523"/>
            </a:xfrm>
          </p:grpSpPr>
          <p:sp>
            <p:nvSpPr>
              <p:cNvPr id="31767" name="Text Box 26"/>
              <p:cNvSpPr txBox="1">
                <a:spLocks noChangeArrowheads="1"/>
              </p:cNvSpPr>
              <p:nvPr/>
            </p:nvSpPr>
            <p:spPr bwMode="auto">
              <a:xfrm>
                <a:off x="-202" y="500"/>
                <a:ext cx="23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algn="ctr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  <p:sp>
            <p:nvSpPr>
              <p:cNvPr id="31768" name="Line 27"/>
              <p:cNvSpPr>
                <a:spLocks noChangeShapeType="1"/>
              </p:cNvSpPr>
              <p:nvPr/>
            </p:nvSpPr>
            <p:spPr bwMode="auto">
              <a:xfrm>
                <a:off x="-255" y="751"/>
                <a:ext cx="34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31769" name="Group 29"/>
            <p:cNvGrpSpPr/>
            <p:nvPr/>
          </p:nvGrpSpPr>
          <p:grpSpPr bwMode="auto">
            <a:xfrm>
              <a:off x="-273" y="506"/>
              <a:ext cx="558" cy="523"/>
              <a:chOff x="-464" y="506"/>
              <a:chExt cx="558" cy="523"/>
            </a:xfrm>
          </p:grpSpPr>
          <p:sp>
            <p:nvSpPr>
              <p:cNvPr id="31770" name="Text Box 30"/>
              <p:cNvSpPr txBox="1">
                <a:spLocks noChangeArrowheads="1"/>
              </p:cNvSpPr>
              <p:nvPr/>
            </p:nvSpPr>
            <p:spPr bwMode="auto">
              <a:xfrm>
                <a:off x="-464" y="506"/>
                <a:ext cx="558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  <a:p>
                <a:pPr algn="ctr"/>
                <a:r>
                  <a:rPr lang="en-US" altLang="zh-CN" sz="2400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</p:txBody>
          </p:sp>
          <p:sp>
            <p:nvSpPr>
              <p:cNvPr id="31771" name="Line 31"/>
              <p:cNvSpPr>
                <a:spLocks noChangeShapeType="1"/>
              </p:cNvSpPr>
              <p:nvPr/>
            </p:nvSpPr>
            <p:spPr bwMode="auto">
              <a:xfrm>
                <a:off x="-370" y="757"/>
                <a:ext cx="36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31772" name="组合 26"/>
          <p:cNvGrpSpPr/>
          <p:nvPr/>
        </p:nvGrpSpPr>
        <p:grpSpPr bwMode="auto">
          <a:xfrm>
            <a:off x="5351867" y="2950453"/>
            <a:ext cx="1049338" cy="928688"/>
            <a:chOff x="-1439031" y="178635"/>
            <a:chExt cx="1049027" cy="928377"/>
          </a:xfrm>
        </p:grpSpPr>
        <p:sp>
          <p:nvSpPr>
            <p:cNvPr id="31773" name="TextBox 231"/>
            <p:cNvSpPr txBox="1">
              <a:spLocks noChangeArrowheads="1"/>
            </p:cNvSpPr>
            <p:nvPr/>
          </p:nvSpPr>
          <p:spPr bwMode="auto">
            <a:xfrm>
              <a:off x="-1439031" y="178635"/>
              <a:ext cx="1049027" cy="9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  <a:p>
              <a:pPr algn="ctr" eaLnBrk="0" hangingPunct="0"/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24</a:t>
              </a:r>
            </a:p>
          </p:txBody>
        </p:sp>
        <p:cxnSp>
          <p:nvCxnSpPr>
            <p:cNvPr id="31774" name="直接连接符 232"/>
            <p:cNvCxnSpPr>
              <a:cxnSpLocks noChangeShapeType="1"/>
            </p:cNvCxnSpPr>
            <p:nvPr/>
          </p:nvCxnSpPr>
          <p:spPr bwMode="auto">
            <a:xfrm>
              <a:off x="-1199121" y="588785"/>
              <a:ext cx="50400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660400" y="2022429"/>
            <a:ext cx="10858500" cy="28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1.掌握分数加减混合运算的运算顺序和计算方法，以及带有小括号的分数加减混合运算的运算顺序及算法。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2.理解分数加减混合运算也可以一次通分再计算，并能用分数加减混合运算解决一些简单的实际问题。 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609530"/>
            <a:ext cx="10858500" cy="1151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分数加减混合运算的运算顺序与整数加减混合运算的运算顺序相同，有括号的，要先算括号里面的，再算括号外面的。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 bwMode="auto"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686772"/>
            <a:ext cx="7345363" cy="108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029655" y="1686772"/>
            <a:ext cx="127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减法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020532" y="1686772"/>
            <a:ext cx="127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加法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323761" y="2287114"/>
            <a:ext cx="127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加法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349563" y="2287114"/>
            <a:ext cx="127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减法</a:t>
            </a:r>
          </a:p>
        </p:txBody>
      </p:sp>
      <p:pic>
        <p:nvPicPr>
          <p:cNvPr id="7175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25" y="3298746"/>
            <a:ext cx="6001674" cy="205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20"/>
          <p:cNvGrpSpPr/>
          <p:nvPr/>
        </p:nvGrpSpPr>
        <p:grpSpPr bwMode="auto">
          <a:xfrm>
            <a:off x="3462339" y="3394892"/>
            <a:ext cx="776287" cy="763242"/>
            <a:chOff x="13069" y="5239"/>
            <a:chExt cx="1225" cy="1201"/>
          </a:xfrm>
        </p:grpSpPr>
        <p:sp>
          <p:nvSpPr>
            <p:cNvPr id="7177" name="文本框 8"/>
            <p:cNvSpPr txBox="1">
              <a:spLocks noChangeArrowheads="1"/>
            </p:cNvSpPr>
            <p:nvPr/>
          </p:nvSpPr>
          <p:spPr bwMode="auto">
            <a:xfrm>
              <a:off x="13069" y="5239"/>
              <a:ext cx="1225" cy="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3197" y="5785"/>
              <a:ext cx="94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 bwMode="auto">
          <a:xfrm>
            <a:off x="7208276" y="3411766"/>
            <a:ext cx="776287" cy="763242"/>
            <a:chOff x="13069" y="5222"/>
            <a:chExt cx="1225" cy="1201"/>
          </a:xfrm>
        </p:grpSpPr>
        <p:sp>
          <p:nvSpPr>
            <p:cNvPr id="7180" name="文本框 8"/>
            <p:cNvSpPr txBox="1">
              <a:spLocks noChangeArrowheads="1"/>
            </p:cNvSpPr>
            <p:nvPr/>
          </p:nvSpPr>
          <p:spPr bwMode="auto">
            <a:xfrm>
              <a:off x="13069" y="5222"/>
              <a:ext cx="1225" cy="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3197" y="5785"/>
              <a:ext cx="94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 bwMode="auto">
          <a:xfrm>
            <a:off x="3446179" y="4491780"/>
            <a:ext cx="776287" cy="763242"/>
            <a:chOff x="13056" y="5185"/>
            <a:chExt cx="1225" cy="1201"/>
          </a:xfrm>
        </p:grpSpPr>
        <p:sp>
          <p:nvSpPr>
            <p:cNvPr id="7183" name="文本框 8"/>
            <p:cNvSpPr txBox="1">
              <a:spLocks noChangeArrowheads="1"/>
            </p:cNvSpPr>
            <p:nvPr/>
          </p:nvSpPr>
          <p:spPr bwMode="auto">
            <a:xfrm>
              <a:off x="13056" y="5185"/>
              <a:ext cx="1225" cy="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31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18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3197" y="5785"/>
              <a:ext cx="94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 bwMode="auto">
          <a:xfrm>
            <a:off x="7256603" y="4442454"/>
            <a:ext cx="878313" cy="763242"/>
            <a:chOff x="12976" y="5185"/>
            <a:chExt cx="1386" cy="1201"/>
          </a:xfrm>
        </p:grpSpPr>
        <p:sp>
          <p:nvSpPr>
            <p:cNvPr id="7186" name="文本框 8"/>
            <p:cNvSpPr txBox="1">
              <a:spLocks noChangeArrowheads="1"/>
            </p:cNvSpPr>
            <p:nvPr/>
          </p:nvSpPr>
          <p:spPr bwMode="auto">
            <a:xfrm>
              <a:off x="12976" y="5185"/>
              <a:ext cx="1386" cy="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3197" y="5785"/>
              <a:ext cx="94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79" y="1391756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052653" y="1364770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158055" y="1432223"/>
            <a:ext cx="7807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不带括号的分数加减混合运算的运算顺序和计算方法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085850" y="2078039"/>
            <a:ext cx="985838" cy="871537"/>
            <a:chOff x="631889" y="1065590"/>
            <a:chExt cx="863600" cy="658812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89" y="1065590"/>
              <a:ext cx="8636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26"/>
            <p:cNvSpPr txBox="1">
              <a:spLocks noChangeArrowheads="1"/>
            </p:cNvSpPr>
            <p:nvPr/>
          </p:nvSpPr>
          <p:spPr bwMode="auto">
            <a:xfrm>
              <a:off x="846743" y="1132815"/>
              <a:ext cx="563735" cy="34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561824" y="2235892"/>
            <a:ext cx="5983288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云梦森林公园地貌情况对比</a:t>
            </a:r>
          </a:p>
        </p:txBody>
      </p:sp>
      <p:grpSp>
        <p:nvGrpSpPr>
          <p:cNvPr id="9" name="Group 4"/>
          <p:cNvGrpSpPr/>
          <p:nvPr/>
        </p:nvGrpSpPr>
        <p:grpSpPr bwMode="auto">
          <a:xfrm>
            <a:off x="2732088" y="3040063"/>
            <a:ext cx="7067550" cy="3259036"/>
            <a:chOff x="0" y="330"/>
            <a:chExt cx="3357" cy="1774"/>
          </a:xfrm>
        </p:grpSpPr>
        <p:sp>
          <p:nvSpPr>
            <p:cNvPr id="8202" name="Rectangle 6"/>
            <p:cNvSpPr>
              <a:spLocks noChangeArrowheads="1"/>
            </p:cNvSpPr>
            <p:nvPr/>
          </p:nvSpPr>
          <p:spPr bwMode="auto">
            <a:xfrm>
              <a:off x="515" y="376"/>
              <a:ext cx="195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36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203" name="Rectangle 7"/>
            <p:cNvSpPr>
              <a:spLocks noChangeArrowheads="1"/>
            </p:cNvSpPr>
            <p:nvPr/>
          </p:nvSpPr>
          <p:spPr bwMode="auto">
            <a:xfrm>
              <a:off x="515" y="376"/>
              <a:ext cx="195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36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204" name="Rectangle 8"/>
            <p:cNvSpPr>
              <a:spLocks noChangeArrowheads="1"/>
            </p:cNvSpPr>
            <p:nvPr/>
          </p:nvSpPr>
          <p:spPr bwMode="auto">
            <a:xfrm>
              <a:off x="515" y="376"/>
              <a:ext cx="195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36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205" name="Rectangle 9"/>
            <p:cNvSpPr>
              <a:spLocks noChangeArrowheads="1"/>
            </p:cNvSpPr>
            <p:nvPr/>
          </p:nvSpPr>
          <p:spPr bwMode="auto">
            <a:xfrm>
              <a:off x="998" y="1661"/>
              <a:ext cx="2359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endParaRPr lang="zh-CN" altLang="en-US" sz="36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206" name="Rectangle 10"/>
            <p:cNvSpPr>
              <a:spLocks noChangeArrowheads="1"/>
            </p:cNvSpPr>
            <p:nvPr/>
          </p:nvSpPr>
          <p:spPr bwMode="auto">
            <a:xfrm>
              <a:off x="0" y="1661"/>
              <a:ext cx="998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草  地</a:t>
              </a:r>
            </a:p>
          </p:txBody>
        </p:sp>
        <p:sp>
          <p:nvSpPr>
            <p:cNvPr id="8207" name="Rectangle 11"/>
            <p:cNvSpPr>
              <a:spLocks noChangeArrowheads="1"/>
            </p:cNvSpPr>
            <p:nvPr/>
          </p:nvSpPr>
          <p:spPr bwMode="auto">
            <a:xfrm>
              <a:off x="998" y="1217"/>
              <a:ext cx="2359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endParaRPr lang="zh-CN" altLang="en-US" sz="36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208" name="Rectangle 12"/>
            <p:cNvSpPr>
              <a:spLocks noChangeArrowheads="1"/>
            </p:cNvSpPr>
            <p:nvPr/>
          </p:nvSpPr>
          <p:spPr bwMode="auto">
            <a:xfrm>
              <a:off x="0" y="1217"/>
              <a:ext cx="998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灌木林</a:t>
              </a:r>
            </a:p>
          </p:txBody>
        </p:sp>
        <p:sp>
          <p:nvSpPr>
            <p:cNvPr id="8209" name="Rectangle 13"/>
            <p:cNvSpPr>
              <a:spLocks noChangeArrowheads="1"/>
            </p:cNvSpPr>
            <p:nvPr/>
          </p:nvSpPr>
          <p:spPr bwMode="auto">
            <a:xfrm>
              <a:off x="998" y="774"/>
              <a:ext cx="2359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endParaRPr lang="zh-CN" altLang="en-US" sz="36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210" name="Rectangle 14"/>
            <p:cNvSpPr>
              <a:spLocks noChangeArrowheads="1"/>
            </p:cNvSpPr>
            <p:nvPr/>
          </p:nvSpPr>
          <p:spPr bwMode="auto">
            <a:xfrm>
              <a:off x="0" y="774"/>
              <a:ext cx="998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乔木林</a:t>
              </a:r>
            </a:p>
          </p:txBody>
        </p:sp>
        <p:sp>
          <p:nvSpPr>
            <p:cNvPr id="8211" name="Rectangle 15"/>
            <p:cNvSpPr>
              <a:spLocks noChangeArrowheads="1"/>
            </p:cNvSpPr>
            <p:nvPr/>
          </p:nvSpPr>
          <p:spPr bwMode="auto">
            <a:xfrm>
              <a:off x="998" y="330"/>
              <a:ext cx="2359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占公园面积的几分之几 </a:t>
              </a:r>
            </a:p>
          </p:txBody>
        </p:sp>
        <p:sp>
          <p:nvSpPr>
            <p:cNvPr id="8212" name="Rectangle 16"/>
            <p:cNvSpPr>
              <a:spLocks noChangeArrowheads="1"/>
            </p:cNvSpPr>
            <p:nvPr/>
          </p:nvSpPr>
          <p:spPr bwMode="auto">
            <a:xfrm>
              <a:off x="0" y="330"/>
              <a:ext cx="998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地貌类型</a:t>
              </a:r>
            </a:p>
          </p:txBody>
        </p:sp>
        <p:sp>
          <p:nvSpPr>
            <p:cNvPr id="8213" name="Line 17"/>
            <p:cNvSpPr>
              <a:spLocks noChangeShapeType="1"/>
            </p:cNvSpPr>
            <p:nvPr/>
          </p:nvSpPr>
          <p:spPr bwMode="auto">
            <a:xfrm>
              <a:off x="0" y="330"/>
              <a:ext cx="3357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214" name="Line 18"/>
            <p:cNvSpPr>
              <a:spLocks noChangeShapeType="1"/>
            </p:cNvSpPr>
            <p:nvPr/>
          </p:nvSpPr>
          <p:spPr bwMode="auto">
            <a:xfrm>
              <a:off x="0" y="2104"/>
              <a:ext cx="3357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215" name="Line 19"/>
            <p:cNvSpPr>
              <a:spLocks noChangeShapeType="1"/>
            </p:cNvSpPr>
            <p:nvPr/>
          </p:nvSpPr>
          <p:spPr bwMode="auto">
            <a:xfrm>
              <a:off x="0" y="330"/>
              <a:ext cx="0" cy="177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216" name="Line 20"/>
            <p:cNvSpPr>
              <a:spLocks noChangeShapeType="1"/>
            </p:cNvSpPr>
            <p:nvPr/>
          </p:nvSpPr>
          <p:spPr bwMode="auto">
            <a:xfrm>
              <a:off x="3357" y="330"/>
              <a:ext cx="0" cy="177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217" name="Line 21"/>
            <p:cNvSpPr>
              <a:spLocks noChangeShapeType="1"/>
            </p:cNvSpPr>
            <p:nvPr/>
          </p:nvSpPr>
          <p:spPr bwMode="auto">
            <a:xfrm>
              <a:off x="0" y="774"/>
              <a:ext cx="3357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218" name="Line 22"/>
            <p:cNvSpPr>
              <a:spLocks noChangeShapeType="1"/>
            </p:cNvSpPr>
            <p:nvPr/>
          </p:nvSpPr>
          <p:spPr bwMode="auto">
            <a:xfrm>
              <a:off x="998" y="330"/>
              <a:ext cx="0" cy="177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219" name="Line 23"/>
            <p:cNvSpPr>
              <a:spLocks noChangeShapeType="1"/>
            </p:cNvSpPr>
            <p:nvPr/>
          </p:nvSpPr>
          <p:spPr bwMode="auto">
            <a:xfrm>
              <a:off x="0" y="1217"/>
              <a:ext cx="3357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220" name="Line 24"/>
            <p:cNvSpPr>
              <a:spLocks noChangeShapeType="1"/>
            </p:cNvSpPr>
            <p:nvPr/>
          </p:nvSpPr>
          <p:spPr bwMode="auto">
            <a:xfrm>
              <a:off x="0" y="1661"/>
              <a:ext cx="3357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8221" name="Group 25"/>
            <p:cNvGrpSpPr/>
            <p:nvPr/>
          </p:nvGrpSpPr>
          <p:grpSpPr bwMode="auto">
            <a:xfrm>
              <a:off x="1963" y="837"/>
              <a:ext cx="298" cy="380"/>
              <a:chOff x="-40" y="122"/>
              <a:chExt cx="298" cy="380"/>
            </a:xfrm>
          </p:grpSpPr>
          <p:sp>
            <p:nvSpPr>
              <p:cNvPr id="8222" name="Text Box 26"/>
              <p:cNvSpPr txBox="1">
                <a:spLocks noChangeArrowheads="1"/>
              </p:cNvSpPr>
              <p:nvPr/>
            </p:nvSpPr>
            <p:spPr bwMode="auto">
              <a:xfrm>
                <a:off x="-40" y="122"/>
                <a:ext cx="298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</p:txBody>
          </p:sp>
          <p:sp>
            <p:nvSpPr>
              <p:cNvPr id="8223" name="Line 27"/>
              <p:cNvSpPr>
                <a:spLocks noChangeShapeType="1"/>
              </p:cNvSpPr>
              <p:nvPr/>
            </p:nvSpPr>
            <p:spPr bwMode="auto">
              <a:xfrm>
                <a:off x="-3" y="288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8224" name="Group 28"/>
            <p:cNvGrpSpPr/>
            <p:nvPr/>
          </p:nvGrpSpPr>
          <p:grpSpPr bwMode="auto">
            <a:xfrm>
              <a:off x="1859" y="1271"/>
              <a:ext cx="505" cy="380"/>
              <a:chOff x="-92" y="102"/>
              <a:chExt cx="505" cy="380"/>
            </a:xfrm>
          </p:grpSpPr>
          <p:sp>
            <p:nvSpPr>
              <p:cNvPr id="8225" name="Text Box 29"/>
              <p:cNvSpPr txBox="1">
                <a:spLocks noChangeArrowheads="1"/>
              </p:cNvSpPr>
              <p:nvPr/>
            </p:nvSpPr>
            <p:spPr bwMode="auto">
              <a:xfrm>
                <a:off x="-92" y="102"/>
                <a:ext cx="50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10</a:t>
                </a:r>
              </a:p>
            </p:txBody>
          </p:sp>
          <p:sp>
            <p:nvSpPr>
              <p:cNvPr id="8226" name="Line 30"/>
              <p:cNvSpPr>
                <a:spLocks noChangeShapeType="1"/>
              </p:cNvSpPr>
              <p:nvPr/>
            </p:nvSpPr>
            <p:spPr bwMode="auto">
              <a:xfrm>
                <a:off x="49" y="267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8227" name="Group 31"/>
            <p:cNvGrpSpPr/>
            <p:nvPr/>
          </p:nvGrpSpPr>
          <p:grpSpPr bwMode="auto">
            <a:xfrm>
              <a:off x="1982" y="1715"/>
              <a:ext cx="260" cy="380"/>
              <a:chOff x="-21" y="93"/>
              <a:chExt cx="260" cy="380"/>
            </a:xfrm>
          </p:grpSpPr>
          <p:sp>
            <p:nvSpPr>
              <p:cNvPr id="8228" name="Text Box 32"/>
              <p:cNvSpPr txBox="1">
                <a:spLocks noChangeArrowheads="1"/>
              </p:cNvSpPr>
              <p:nvPr/>
            </p:nvSpPr>
            <p:spPr bwMode="auto">
              <a:xfrm>
                <a:off x="-21" y="93"/>
                <a:ext cx="260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</p:txBody>
          </p:sp>
          <p:sp>
            <p:nvSpPr>
              <p:cNvPr id="8229" name="Line 33"/>
              <p:cNvSpPr>
                <a:spLocks noChangeShapeType="1"/>
              </p:cNvSpPr>
              <p:nvPr/>
            </p:nvSpPr>
            <p:spPr bwMode="auto">
              <a:xfrm>
                <a:off x="6" y="260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Text Box 44"/>
          <p:cNvSpPr txBox="1">
            <a:spLocks noChangeArrowheads="1"/>
          </p:cNvSpPr>
          <p:nvPr/>
        </p:nvSpPr>
        <p:spPr bwMode="auto">
          <a:xfrm>
            <a:off x="3033299" y="2678114"/>
            <a:ext cx="434540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－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684338" y="3527724"/>
            <a:ext cx="89169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想一想：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怎样计算？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 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2.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你能用学过的知识解决吗？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44869" y="1729329"/>
            <a:ext cx="10758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(1)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森林部分比草地部分多占公园面积的几分之几？</a:t>
            </a:r>
          </a:p>
        </p:txBody>
      </p:sp>
      <p:sp>
        <p:nvSpPr>
          <p:cNvPr id="9221" name="Text Box 36"/>
          <p:cNvSpPr txBox="1">
            <a:spLocks noChangeArrowheads="1"/>
          </p:cNvSpPr>
          <p:nvPr/>
        </p:nvSpPr>
        <p:spPr bwMode="auto">
          <a:xfrm>
            <a:off x="2517776" y="2607966"/>
            <a:ext cx="543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/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9222" name="Line 37"/>
          <p:cNvSpPr>
            <a:spLocks noChangeShapeType="1"/>
          </p:cNvSpPr>
          <p:nvPr/>
        </p:nvSpPr>
        <p:spPr bwMode="auto">
          <a:xfrm>
            <a:off x="2584932" y="2995614"/>
            <a:ext cx="44836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224" name="Text Box 39"/>
          <p:cNvSpPr txBox="1">
            <a:spLocks noChangeArrowheads="1"/>
          </p:cNvSpPr>
          <p:nvPr/>
        </p:nvSpPr>
        <p:spPr bwMode="auto">
          <a:xfrm>
            <a:off x="3177683" y="2607966"/>
            <a:ext cx="85920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  <a:p>
            <a:pPr algn="ctr"/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</a:p>
        </p:txBody>
      </p:sp>
      <p:sp>
        <p:nvSpPr>
          <p:cNvPr id="9225" name="Line 40"/>
          <p:cNvSpPr>
            <a:spLocks noChangeShapeType="1"/>
          </p:cNvSpPr>
          <p:nvPr/>
        </p:nvSpPr>
        <p:spPr bwMode="auto">
          <a:xfrm>
            <a:off x="3444979" y="3002854"/>
            <a:ext cx="4483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227" name="Text Box 42"/>
          <p:cNvSpPr txBox="1">
            <a:spLocks noChangeArrowheads="1"/>
          </p:cNvSpPr>
          <p:nvPr/>
        </p:nvSpPr>
        <p:spPr bwMode="auto">
          <a:xfrm>
            <a:off x="4137281" y="2607966"/>
            <a:ext cx="543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/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sp>
        <p:nvSpPr>
          <p:cNvPr id="9228" name="Line 43"/>
          <p:cNvSpPr>
            <a:spLocks noChangeShapeType="1"/>
          </p:cNvSpPr>
          <p:nvPr/>
        </p:nvSpPr>
        <p:spPr bwMode="auto">
          <a:xfrm>
            <a:off x="4204437" y="3008314"/>
            <a:ext cx="44836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021262" y="3155443"/>
            <a:ext cx="10747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33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charRg st="33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65238" y="1662347"/>
            <a:ext cx="220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思考：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0618" y="2273739"/>
            <a:ext cx="991076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这两种方法有什么不同？哪一种简便？要注意什么问题？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139031" y="3429000"/>
            <a:ext cx="9912350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第一种方法：分步通分，第二种方法：一次通分。第一种方法简便。计算的结果能约分的要约成最简分数。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文本框 1"/>
          <p:cNvSpPr txBox="1">
            <a:spLocks noChangeArrowheads="1"/>
          </p:cNvSpPr>
          <p:nvPr/>
        </p:nvSpPr>
        <p:spPr bwMode="auto">
          <a:xfrm>
            <a:off x="660400" y="1780793"/>
            <a:ext cx="10763813" cy="2951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分数加减混合运算的运算顺序与整数加减混合运算的运算顺序相同，没有括号的，按照从左到右的顺序依次计算。</a:t>
            </a:r>
          </a:p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计算没有括号的异分母分数的混合运算，可以分步通分进行计算，也可以将几个分数一次性通分进行计算。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文本框 1"/>
          <p:cNvSpPr txBox="1">
            <a:spLocks noChangeArrowheads="1"/>
          </p:cNvSpPr>
          <p:nvPr/>
        </p:nvSpPr>
        <p:spPr bwMode="auto">
          <a:xfrm>
            <a:off x="2605088" y="1479551"/>
            <a:ext cx="30716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P98  T1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417" name="TextBox 17"/>
          <p:cNvSpPr txBox="1">
            <a:spLocks noChangeArrowheads="1"/>
          </p:cNvSpPr>
          <p:nvPr/>
        </p:nvSpPr>
        <p:spPr bwMode="auto">
          <a:xfrm>
            <a:off x="1966913" y="2454276"/>
            <a:ext cx="64262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cxnSp>
        <p:nvCxnSpPr>
          <p:cNvPr id="17418" name="直接连接符 18"/>
          <p:cNvCxnSpPr>
            <a:cxnSpLocks noChangeShapeType="1"/>
          </p:cNvCxnSpPr>
          <p:nvPr/>
        </p:nvCxnSpPr>
        <p:spPr bwMode="auto">
          <a:xfrm>
            <a:off x="2109718" y="2885429"/>
            <a:ext cx="357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9" name="TextBox 29"/>
          <p:cNvSpPr txBox="1">
            <a:spLocks noChangeArrowheads="1"/>
          </p:cNvSpPr>
          <p:nvPr/>
        </p:nvSpPr>
        <p:spPr bwMode="auto">
          <a:xfrm>
            <a:off x="2510206" y="2768283"/>
            <a:ext cx="428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-</a:t>
            </a:r>
          </a:p>
        </p:txBody>
      </p:sp>
      <p:sp>
        <p:nvSpPr>
          <p:cNvPr id="17422" name="TextBox 13"/>
          <p:cNvSpPr txBox="1">
            <a:spLocks noChangeArrowheads="1"/>
          </p:cNvSpPr>
          <p:nvPr/>
        </p:nvSpPr>
        <p:spPr bwMode="auto">
          <a:xfrm>
            <a:off x="2752339" y="2454276"/>
            <a:ext cx="64262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cxnSp>
        <p:nvCxnSpPr>
          <p:cNvPr id="17423" name="直接连接符 14"/>
          <p:cNvCxnSpPr>
            <a:cxnSpLocks noChangeShapeType="1"/>
          </p:cNvCxnSpPr>
          <p:nvPr/>
        </p:nvCxnSpPr>
        <p:spPr bwMode="auto">
          <a:xfrm>
            <a:off x="2895144" y="2885429"/>
            <a:ext cx="357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5" name="TextBox 11"/>
          <p:cNvSpPr txBox="1">
            <a:spLocks noChangeArrowheads="1"/>
          </p:cNvSpPr>
          <p:nvPr/>
        </p:nvSpPr>
        <p:spPr bwMode="auto">
          <a:xfrm>
            <a:off x="3609168" y="2454276"/>
            <a:ext cx="64262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cxnSp>
        <p:nvCxnSpPr>
          <p:cNvPr id="17426" name="直接连接符 12"/>
          <p:cNvCxnSpPr>
            <a:cxnSpLocks noChangeShapeType="1"/>
          </p:cNvCxnSpPr>
          <p:nvPr/>
        </p:nvCxnSpPr>
        <p:spPr bwMode="auto">
          <a:xfrm>
            <a:off x="3751973" y="2885429"/>
            <a:ext cx="357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7" name="TextBox 23"/>
          <p:cNvSpPr txBox="1">
            <a:spLocks noChangeArrowheads="1"/>
          </p:cNvSpPr>
          <p:nvPr/>
        </p:nvSpPr>
        <p:spPr bwMode="auto">
          <a:xfrm>
            <a:off x="3323558" y="2740343"/>
            <a:ext cx="428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</a:t>
            </a:r>
          </a:p>
        </p:txBody>
      </p:sp>
      <p:sp>
        <p:nvSpPr>
          <p:cNvPr id="17428" name="TextBox 5"/>
          <p:cNvSpPr txBox="1">
            <a:spLocks noChangeArrowheads="1"/>
          </p:cNvSpPr>
          <p:nvPr/>
        </p:nvSpPr>
        <p:spPr bwMode="auto">
          <a:xfrm>
            <a:off x="4122949" y="2728278"/>
            <a:ext cx="4284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17433" name="TextBox 33"/>
          <p:cNvSpPr txBox="1">
            <a:spLocks noChangeArrowheads="1"/>
          </p:cNvSpPr>
          <p:nvPr/>
        </p:nvSpPr>
        <p:spPr bwMode="auto">
          <a:xfrm>
            <a:off x="6081713" y="2454276"/>
            <a:ext cx="642860" cy="92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cxnSp>
        <p:nvCxnSpPr>
          <p:cNvPr id="17434" name="直接连接符 34"/>
          <p:cNvCxnSpPr>
            <a:cxnSpLocks noChangeShapeType="1"/>
          </p:cNvCxnSpPr>
          <p:nvPr/>
        </p:nvCxnSpPr>
        <p:spPr bwMode="auto">
          <a:xfrm>
            <a:off x="6224571" y="2885024"/>
            <a:ext cx="3571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5" name="TextBox 29"/>
          <p:cNvSpPr txBox="1">
            <a:spLocks noChangeArrowheads="1"/>
          </p:cNvSpPr>
          <p:nvPr/>
        </p:nvSpPr>
        <p:spPr bwMode="auto">
          <a:xfrm>
            <a:off x="6567429" y="2756028"/>
            <a:ext cx="428573" cy="46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-</a:t>
            </a:r>
          </a:p>
        </p:txBody>
      </p:sp>
      <p:sp>
        <p:nvSpPr>
          <p:cNvPr id="17438" name="TextBox 29"/>
          <p:cNvSpPr txBox="1">
            <a:spLocks noChangeArrowheads="1"/>
          </p:cNvSpPr>
          <p:nvPr/>
        </p:nvSpPr>
        <p:spPr bwMode="auto">
          <a:xfrm>
            <a:off x="6751873" y="2454276"/>
            <a:ext cx="856512" cy="92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cxnSp>
        <p:nvCxnSpPr>
          <p:cNvPr id="17439" name="直接连接符 30"/>
          <p:cNvCxnSpPr>
            <a:cxnSpLocks noChangeShapeType="1"/>
          </p:cNvCxnSpPr>
          <p:nvPr/>
        </p:nvCxnSpPr>
        <p:spPr bwMode="auto">
          <a:xfrm>
            <a:off x="7010288" y="2885024"/>
            <a:ext cx="35714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41" name="TextBox 27"/>
          <p:cNvSpPr txBox="1">
            <a:spLocks noChangeArrowheads="1"/>
          </p:cNvSpPr>
          <p:nvPr/>
        </p:nvSpPr>
        <p:spPr bwMode="auto">
          <a:xfrm>
            <a:off x="7724577" y="2454276"/>
            <a:ext cx="642860" cy="92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cxnSp>
        <p:nvCxnSpPr>
          <p:cNvPr id="17442" name="直接连接符 28"/>
          <p:cNvCxnSpPr>
            <a:cxnSpLocks noChangeShapeType="1"/>
          </p:cNvCxnSpPr>
          <p:nvPr/>
        </p:nvCxnSpPr>
        <p:spPr bwMode="auto">
          <a:xfrm>
            <a:off x="7867435" y="2885024"/>
            <a:ext cx="3571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43" name="TextBox 23"/>
          <p:cNvSpPr txBox="1">
            <a:spLocks noChangeArrowheads="1"/>
          </p:cNvSpPr>
          <p:nvPr/>
        </p:nvSpPr>
        <p:spPr bwMode="auto">
          <a:xfrm>
            <a:off x="7438861" y="2740163"/>
            <a:ext cx="428573" cy="46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</a:t>
            </a:r>
          </a:p>
        </p:txBody>
      </p:sp>
      <p:sp>
        <p:nvSpPr>
          <p:cNvPr id="17444" name="TextBox 21"/>
          <p:cNvSpPr txBox="1">
            <a:spLocks noChangeArrowheads="1"/>
          </p:cNvSpPr>
          <p:nvPr/>
        </p:nvSpPr>
        <p:spPr bwMode="auto">
          <a:xfrm>
            <a:off x="8280452" y="2756028"/>
            <a:ext cx="428573" cy="46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17446" name="TextBox 213"/>
          <p:cNvSpPr txBox="1">
            <a:spLocks noChangeArrowheads="1"/>
          </p:cNvSpPr>
          <p:nvPr/>
        </p:nvSpPr>
        <p:spPr bwMode="auto">
          <a:xfrm>
            <a:off x="4467225" y="2454275"/>
            <a:ext cx="6429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cxnSp>
        <p:nvCxnSpPr>
          <p:cNvPr id="17447" name="直接连接符 214"/>
          <p:cNvCxnSpPr>
            <a:cxnSpLocks noChangeShapeType="1"/>
          </p:cNvCxnSpPr>
          <p:nvPr/>
        </p:nvCxnSpPr>
        <p:spPr bwMode="auto">
          <a:xfrm>
            <a:off x="4610100" y="2885428"/>
            <a:ext cx="357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49" name="TextBox 216"/>
          <p:cNvSpPr txBox="1">
            <a:spLocks noChangeArrowheads="1"/>
          </p:cNvSpPr>
          <p:nvPr/>
        </p:nvSpPr>
        <p:spPr bwMode="auto">
          <a:xfrm>
            <a:off x="8610600" y="2454275"/>
            <a:ext cx="6429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cxnSp>
        <p:nvCxnSpPr>
          <p:cNvPr id="17450" name="直接连接符 217"/>
          <p:cNvCxnSpPr>
            <a:cxnSpLocks noChangeShapeType="1"/>
          </p:cNvCxnSpPr>
          <p:nvPr/>
        </p:nvCxnSpPr>
        <p:spPr bwMode="auto">
          <a:xfrm>
            <a:off x="8753475" y="2885428"/>
            <a:ext cx="357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51" name="Text Box 4"/>
          <p:cNvSpPr txBox="1">
            <a:spLocks noChangeArrowheads="1"/>
          </p:cNvSpPr>
          <p:nvPr/>
        </p:nvSpPr>
        <p:spPr bwMode="auto">
          <a:xfrm>
            <a:off x="1311275" y="1423989"/>
            <a:ext cx="2584450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计算。</a:t>
            </a:r>
          </a:p>
        </p:txBody>
      </p:sp>
      <p:sp>
        <p:nvSpPr>
          <p:cNvPr id="17456" name="TextBox 49"/>
          <p:cNvSpPr txBox="1">
            <a:spLocks noChangeArrowheads="1"/>
          </p:cNvSpPr>
          <p:nvPr/>
        </p:nvSpPr>
        <p:spPr bwMode="auto">
          <a:xfrm>
            <a:off x="1962151" y="4166860"/>
            <a:ext cx="643095" cy="92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cxnSp>
        <p:nvCxnSpPr>
          <p:cNvPr id="17457" name="直接连接符 50"/>
          <p:cNvCxnSpPr>
            <a:cxnSpLocks noChangeShapeType="1"/>
          </p:cNvCxnSpPr>
          <p:nvPr/>
        </p:nvCxnSpPr>
        <p:spPr bwMode="auto">
          <a:xfrm>
            <a:off x="2105061" y="4597817"/>
            <a:ext cx="35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58" name="TextBox 29"/>
          <p:cNvSpPr txBox="1">
            <a:spLocks noChangeArrowheads="1"/>
          </p:cNvSpPr>
          <p:nvPr/>
        </p:nvSpPr>
        <p:spPr bwMode="auto">
          <a:xfrm>
            <a:off x="2462018" y="4452840"/>
            <a:ext cx="428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</a:t>
            </a:r>
          </a:p>
        </p:txBody>
      </p:sp>
      <p:sp>
        <p:nvSpPr>
          <p:cNvPr id="17461" name="TextBox 45"/>
          <p:cNvSpPr txBox="1">
            <a:spLocks noChangeArrowheads="1"/>
          </p:cNvSpPr>
          <p:nvPr/>
        </p:nvSpPr>
        <p:spPr bwMode="auto">
          <a:xfrm>
            <a:off x="2751967" y="4130676"/>
            <a:ext cx="643095" cy="92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cxnSp>
        <p:nvCxnSpPr>
          <p:cNvPr id="17462" name="直接连接符 46"/>
          <p:cNvCxnSpPr>
            <a:cxnSpLocks noChangeShapeType="1"/>
          </p:cNvCxnSpPr>
          <p:nvPr/>
        </p:nvCxnSpPr>
        <p:spPr bwMode="auto">
          <a:xfrm>
            <a:off x="2891066" y="4597817"/>
            <a:ext cx="35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64" name="TextBox 43"/>
          <p:cNvSpPr txBox="1">
            <a:spLocks noChangeArrowheads="1"/>
          </p:cNvSpPr>
          <p:nvPr/>
        </p:nvSpPr>
        <p:spPr bwMode="auto">
          <a:xfrm>
            <a:off x="3605615" y="4166860"/>
            <a:ext cx="643095" cy="92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cxnSp>
        <p:nvCxnSpPr>
          <p:cNvPr id="17465" name="直接连接符 44"/>
          <p:cNvCxnSpPr>
            <a:cxnSpLocks noChangeShapeType="1"/>
          </p:cNvCxnSpPr>
          <p:nvPr/>
        </p:nvCxnSpPr>
        <p:spPr bwMode="auto">
          <a:xfrm>
            <a:off x="3748525" y="4597817"/>
            <a:ext cx="35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66" name="TextBox 23"/>
          <p:cNvSpPr txBox="1">
            <a:spLocks noChangeArrowheads="1"/>
          </p:cNvSpPr>
          <p:nvPr/>
        </p:nvSpPr>
        <p:spPr bwMode="auto">
          <a:xfrm>
            <a:off x="3363622" y="4423004"/>
            <a:ext cx="428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-</a:t>
            </a:r>
          </a:p>
        </p:txBody>
      </p:sp>
      <p:sp>
        <p:nvSpPr>
          <p:cNvPr id="17467" name="TextBox 37"/>
          <p:cNvSpPr txBox="1">
            <a:spLocks noChangeArrowheads="1"/>
          </p:cNvSpPr>
          <p:nvPr/>
        </p:nvSpPr>
        <p:spPr bwMode="auto">
          <a:xfrm>
            <a:off x="4133746" y="4468710"/>
            <a:ext cx="428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17472" name="TextBox 65"/>
          <p:cNvSpPr txBox="1">
            <a:spLocks noChangeArrowheads="1"/>
          </p:cNvSpPr>
          <p:nvPr/>
        </p:nvSpPr>
        <p:spPr bwMode="auto">
          <a:xfrm>
            <a:off x="6080126" y="4237684"/>
            <a:ext cx="643172" cy="92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cxnSp>
        <p:nvCxnSpPr>
          <p:cNvPr id="17473" name="直接连接符 66"/>
          <p:cNvCxnSpPr>
            <a:cxnSpLocks noChangeShapeType="1"/>
          </p:cNvCxnSpPr>
          <p:nvPr/>
        </p:nvCxnSpPr>
        <p:spPr bwMode="auto">
          <a:xfrm>
            <a:off x="6223053" y="4669037"/>
            <a:ext cx="35731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4" name="TextBox 29"/>
          <p:cNvSpPr txBox="1">
            <a:spLocks noChangeArrowheads="1"/>
          </p:cNvSpPr>
          <p:nvPr/>
        </p:nvSpPr>
        <p:spPr bwMode="auto">
          <a:xfrm>
            <a:off x="6651835" y="4523840"/>
            <a:ext cx="428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-</a:t>
            </a:r>
          </a:p>
        </p:txBody>
      </p:sp>
      <p:sp>
        <p:nvSpPr>
          <p:cNvPr id="17477" name="TextBox 61"/>
          <p:cNvSpPr txBox="1">
            <a:spLocks noChangeArrowheads="1"/>
          </p:cNvSpPr>
          <p:nvPr/>
        </p:nvSpPr>
        <p:spPr bwMode="auto">
          <a:xfrm>
            <a:off x="6866860" y="4202113"/>
            <a:ext cx="643172" cy="92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cxnSp>
        <p:nvCxnSpPr>
          <p:cNvPr id="17478" name="直接连接符 62"/>
          <p:cNvCxnSpPr>
            <a:cxnSpLocks noChangeShapeType="1"/>
          </p:cNvCxnSpPr>
          <p:nvPr/>
        </p:nvCxnSpPr>
        <p:spPr bwMode="auto">
          <a:xfrm>
            <a:off x="7009152" y="4669037"/>
            <a:ext cx="35731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80" name="TextBox 59"/>
          <p:cNvSpPr txBox="1">
            <a:spLocks noChangeArrowheads="1"/>
          </p:cNvSpPr>
          <p:nvPr/>
        </p:nvSpPr>
        <p:spPr bwMode="auto">
          <a:xfrm>
            <a:off x="7723788" y="4237684"/>
            <a:ext cx="643172" cy="92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cxnSp>
        <p:nvCxnSpPr>
          <p:cNvPr id="17481" name="直接连接符 60"/>
          <p:cNvCxnSpPr>
            <a:cxnSpLocks noChangeShapeType="1"/>
          </p:cNvCxnSpPr>
          <p:nvPr/>
        </p:nvCxnSpPr>
        <p:spPr bwMode="auto">
          <a:xfrm>
            <a:off x="7866715" y="4669037"/>
            <a:ext cx="35731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82" name="TextBox 23"/>
          <p:cNvSpPr txBox="1">
            <a:spLocks noChangeArrowheads="1"/>
          </p:cNvSpPr>
          <p:nvPr/>
        </p:nvSpPr>
        <p:spPr bwMode="auto">
          <a:xfrm>
            <a:off x="7437933" y="4523840"/>
            <a:ext cx="428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</a:t>
            </a:r>
          </a:p>
        </p:txBody>
      </p:sp>
      <p:sp>
        <p:nvSpPr>
          <p:cNvPr id="17483" name="TextBox 53"/>
          <p:cNvSpPr txBox="1">
            <a:spLocks noChangeArrowheads="1"/>
          </p:cNvSpPr>
          <p:nvPr/>
        </p:nvSpPr>
        <p:spPr bwMode="auto">
          <a:xfrm>
            <a:off x="8265958" y="4523840"/>
            <a:ext cx="428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17485" name="TextBox 219"/>
          <p:cNvSpPr txBox="1">
            <a:spLocks noChangeArrowheads="1"/>
          </p:cNvSpPr>
          <p:nvPr/>
        </p:nvSpPr>
        <p:spPr bwMode="auto">
          <a:xfrm>
            <a:off x="4438651" y="4165601"/>
            <a:ext cx="8159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cxnSp>
        <p:nvCxnSpPr>
          <p:cNvPr id="17486" name="直接连接符 220"/>
          <p:cNvCxnSpPr>
            <a:cxnSpLocks noChangeShapeType="1"/>
          </p:cNvCxnSpPr>
          <p:nvPr/>
        </p:nvCxnSpPr>
        <p:spPr bwMode="auto">
          <a:xfrm>
            <a:off x="4581526" y="4597634"/>
            <a:ext cx="50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88" name="TextBox 222"/>
          <p:cNvSpPr txBox="1">
            <a:spLocks noChangeArrowheads="1"/>
          </p:cNvSpPr>
          <p:nvPr/>
        </p:nvSpPr>
        <p:spPr bwMode="auto">
          <a:xfrm>
            <a:off x="8437563" y="4237039"/>
            <a:ext cx="103346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cxnSp>
        <p:nvCxnSpPr>
          <p:cNvPr id="17489" name="直接连接符 223"/>
          <p:cNvCxnSpPr>
            <a:cxnSpLocks noChangeShapeType="1"/>
          </p:cNvCxnSpPr>
          <p:nvPr/>
        </p:nvCxnSpPr>
        <p:spPr bwMode="auto">
          <a:xfrm>
            <a:off x="8723859" y="4668413"/>
            <a:ext cx="50384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29" y="1334546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5"/>
          <p:cNvSpPr txBox="1">
            <a:spLocks noChangeArrowheads="1"/>
          </p:cNvSpPr>
          <p:nvPr/>
        </p:nvSpPr>
        <p:spPr bwMode="auto">
          <a:xfrm>
            <a:off x="1165503" y="1395814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8436" name="文本框 7"/>
          <p:cNvSpPr txBox="1">
            <a:spLocks noChangeArrowheads="1"/>
          </p:cNvSpPr>
          <p:nvPr/>
        </p:nvSpPr>
        <p:spPr bwMode="auto">
          <a:xfrm>
            <a:off x="3271441" y="1395814"/>
            <a:ext cx="7780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带小括号的分数加减混合运算的运算顺序和计算方法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962025" y="2101651"/>
            <a:ext cx="10460038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（2） 森林和裸露地面降水转化情况对比</a:t>
            </a:r>
          </a:p>
        </p:txBody>
      </p:sp>
      <p:grpSp>
        <p:nvGrpSpPr>
          <p:cNvPr id="20" name="Group 20"/>
          <p:cNvGrpSpPr/>
          <p:nvPr/>
        </p:nvGrpSpPr>
        <p:grpSpPr bwMode="auto">
          <a:xfrm>
            <a:off x="1960563" y="2748707"/>
            <a:ext cx="9239250" cy="2768804"/>
            <a:chOff x="0" y="317"/>
            <a:chExt cx="4219" cy="1368"/>
          </a:xfrm>
        </p:grpSpPr>
        <p:grpSp>
          <p:nvGrpSpPr>
            <p:cNvPr id="18439" name="Group 23"/>
            <p:cNvGrpSpPr/>
            <p:nvPr/>
          </p:nvGrpSpPr>
          <p:grpSpPr bwMode="auto">
            <a:xfrm>
              <a:off x="0" y="317"/>
              <a:ext cx="4219" cy="1368"/>
              <a:chOff x="0" y="0"/>
              <a:chExt cx="4219" cy="1368"/>
            </a:xfrm>
          </p:grpSpPr>
          <p:sp>
            <p:nvSpPr>
              <p:cNvPr id="18440" name="Rectangle 24"/>
              <p:cNvSpPr>
                <a:spLocks noChangeArrowheads="1"/>
              </p:cNvSpPr>
              <p:nvPr/>
            </p:nvSpPr>
            <p:spPr bwMode="auto">
              <a:xfrm>
                <a:off x="3374" y="843"/>
                <a:ext cx="845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zh-CN" altLang="en-US" sz="36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41" name="Rectangle 25"/>
              <p:cNvSpPr>
                <a:spLocks noChangeArrowheads="1"/>
              </p:cNvSpPr>
              <p:nvPr/>
            </p:nvSpPr>
            <p:spPr bwMode="auto">
              <a:xfrm>
                <a:off x="2302" y="843"/>
                <a:ext cx="1072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zh-CN" altLang="en-US" sz="36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42" name="Rectangle 26"/>
              <p:cNvSpPr>
                <a:spLocks noChangeArrowheads="1"/>
              </p:cNvSpPr>
              <p:nvPr/>
            </p:nvSpPr>
            <p:spPr bwMode="auto">
              <a:xfrm>
                <a:off x="998" y="843"/>
                <a:ext cx="1304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zh-CN" altLang="en-US" sz="36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43" name="Rectangle 27"/>
              <p:cNvSpPr>
                <a:spLocks noChangeArrowheads="1"/>
              </p:cNvSpPr>
              <p:nvPr/>
            </p:nvSpPr>
            <p:spPr bwMode="auto">
              <a:xfrm>
                <a:off x="0" y="843"/>
                <a:ext cx="998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lnSpc>
                    <a:spcPct val="170000"/>
                  </a:lnSpc>
                </a:pPr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裸露地面</a:t>
                </a:r>
              </a:p>
            </p:txBody>
          </p:sp>
          <p:sp>
            <p:nvSpPr>
              <p:cNvPr id="18444" name="Rectangle 28"/>
              <p:cNvSpPr>
                <a:spLocks noChangeArrowheads="1"/>
              </p:cNvSpPr>
              <p:nvPr/>
            </p:nvSpPr>
            <p:spPr bwMode="auto">
              <a:xfrm>
                <a:off x="3374" y="318"/>
                <a:ext cx="845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zh-CN" altLang="en-US" sz="36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45" name="Rectangle 29"/>
              <p:cNvSpPr>
                <a:spLocks noChangeArrowheads="1"/>
              </p:cNvSpPr>
              <p:nvPr/>
            </p:nvSpPr>
            <p:spPr bwMode="auto">
              <a:xfrm>
                <a:off x="2302" y="318"/>
                <a:ext cx="1072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zh-CN" altLang="en-US" sz="36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46" name="Rectangle 30"/>
              <p:cNvSpPr>
                <a:spLocks noChangeArrowheads="1"/>
              </p:cNvSpPr>
              <p:nvPr/>
            </p:nvSpPr>
            <p:spPr bwMode="auto">
              <a:xfrm>
                <a:off x="998" y="318"/>
                <a:ext cx="1304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zh-CN" altLang="en-US" sz="36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47" name="Rectangle 31"/>
              <p:cNvSpPr>
                <a:spLocks noChangeArrowheads="1"/>
              </p:cNvSpPr>
              <p:nvPr/>
            </p:nvSpPr>
            <p:spPr bwMode="auto">
              <a:xfrm>
                <a:off x="0" y="318"/>
                <a:ext cx="998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lnSpc>
                    <a:spcPct val="170000"/>
                  </a:lnSpc>
                </a:pPr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森  林</a:t>
                </a:r>
              </a:p>
            </p:txBody>
          </p:sp>
          <p:sp>
            <p:nvSpPr>
              <p:cNvPr id="18448" name="Rectangle 32"/>
              <p:cNvSpPr>
                <a:spLocks noChangeArrowheads="1"/>
              </p:cNvSpPr>
              <p:nvPr/>
            </p:nvSpPr>
            <p:spPr bwMode="auto">
              <a:xfrm>
                <a:off x="3374" y="0"/>
                <a:ext cx="845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其他</a:t>
                </a:r>
              </a:p>
            </p:txBody>
          </p:sp>
          <p:sp>
            <p:nvSpPr>
              <p:cNvPr id="18449" name="Rectangle 33"/>
              <p:cNvSpPr>
                <a:spLocks noChangeArrowheads="1"/>
              </p:cNvSpPr>
              <p:nvPr/>
            </p:nvSpPr>
            <p:spPr bwMode="auto">
              <a:xfrm>
                <a:off x="2375" y="0"/>
                <a:ext cx="1072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地表水</a:t>
                </a:r>
              </a:p>
            </p:txBody>
          </p:sp>
          <p:sp>
            <p:nvSpPr>
              <p:cNvPr id="18450" name="Rectangle 34"/>
              <p:cNvSpPr>
                <a:spLocks noChangeArrowheads="1"/>
              </p:cNvSpPr>
              <p:nvPr/>
            </p:nvSpPr>
            <p:spPr bwMode="auto">
              <a:xfrm>
                <a:off x="998" y="0"/>
                <a:ext cx="1451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储存为地下水</a:t>
                </a:r>
              </a:p>
            </p:txBody>
          </p:sp>
          <p:sp>
            <p:nvSpPr>
              <p:cNvPr id="18451" name="Rectangle 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98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地貌类型</a:t>
                </a:r>
              </a:p>
            </p:txBody>
          </p:sp>
          <p:sp>
            <p:nvSpPr>
              <p:cNvPr id="18452" name="Line 36"/>
              <p:cNvSpPr>
                <a:spLocks noChangeShapeType="1"/>
              </p:cNvSpPr>
              <p:nvPr/>
            </p:nvSpPr>
            <p:spPr bwMode="auto">
              <a:xfrm>
                <a:off x="0" y="0"/>
                <a:ext cx="4219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53" name="Line 37"/>
              <p:cNvSpPr>
                <a:spLocks noChangeShapeType="1"/>
              </p:cNvSpPr>
              <p:nvPr/>
            </p:nvSpPr>
            <p:spPr bwMode="auto">
              <a:xfrm>
                <a:off x="0" y="1368"/>
                <a:ext cx="4219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54" name="Line 38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368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55" name="Line 39"/>
              <p:cNvSpPr>
                <a:spLocks noChangeShapeType="1"/>
              </p:cNvSpPr>
              <p:nvPr/>
            </p:nvSpPr>
            <p:spPr bwMode="auto">
              <a:xfrm>
                <a:off x="4219" y="0"/>
                <a:ext cx="0" cy="1368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56" name="Line 40"/>
              <p:cNvSpPr>
                <a:spLocks noChangeShapeType="1"/>
              </p:cNvSpPr>
              <p:nvPr/>
            </p:nvSpPr>
            <p:spPr bwMode="auto">
              <a:xfrm>
                <a:off x="0" y="318"/>
                <a:ext cx="4219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57" name="Line 41"/>
              <p:cNvSpPr>
                <a:spLocks noChangeShapeType="1"/>
              </p:cNvSpPr>
              <p:nvPr/>
            </p:nvSpPr>
            <p:spPr bwMode="auto">
              <a:xfrm>
                <a:off x="998" y="0"/>
                <a:ext cx="0" cy="1368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58" name="Line 42"/>
              <p:cNvSpPr>
                <a:spLocks noChangeShapeType="1"/>
              </p:cNvSpPr>
              <p:nvPr/>
            </p:nvSpPr>
            <p:spPr bwMode="auto">
              <a:xfrm>
                <a:off x="2449" y="0"/>
                <a:ext cx="0" cy="1368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59" name="Line 43"/>
              <p:cNvSpPr>
                <a:spLocks noChangeShapeType="1"/>
              </p:cNvSpPr>
              <p:nvPr/>
            </p:nvSpPr>
            <p:spPr bwMode="auto">
              <a:xfrm>
                <a:off x="3374" y="0"/>
                <a:ext cx="0" cy="1368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60" name="Line 44"/>
              <p:cNvSpPr>
                <a:spLocks noChangeShapeType="1"/>
              </p:cNvSpPr>
              <p:nvPr/>
            </p:nvSpPr>
            <p:spPr bwMode="auto">
              <a:xfrm>
                <a:off x="0" y="843"/>
                <a:ext cx="4219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8461" name="Group 45"/>
            <p:cNvGrpSpPr/>
            <p:nvPr/>
          </p:nvGrpSpPr>
          <p:grpSpPr bwMode="auto">
            <a:xfrm>
              <a:off x="1363" y="699"/>
              <a:ext cx="498" cy="411"/>
              <a:chOff x="-86" y="31"/>
              <a:chExt cx="498" cy="411"/>
            </a:xfrm>
          </p:grpSpPr>
          <p:sp>
            <p:nvSpPr>
              <p:cNvPr id="18462" name="Text Box 46"/>
              <p:cNvSpPr txBox="1">
                <a:spLocks noChangeArrowheads="1"/>
              </p:cNvSpPr>
              <p:nvPr/>
            </p:nvSpPr>
            <p:spPr bwMode="auto">
              <a:xfrm>
                <a:off x="-86" y="31"/>
                <a:ext cx="498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  <a:p>
                <a:pPr algn="ctr"/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20</a:t>
                </a:r>
              </a:p>
            </p:txBody>
          </p:sp>
          <p:sp>
            <p:nvSpPr>
              <p:cNvPr id="18463" name="Line 47"/>
              <p:cNvSpPr>
                <a:spLocks noChangeShapeType="1"/>
              </p:cNvSpPr>
              <p:nvPr/>
            </p:nvSpPr>
            <p:spPr bwMode="auto">
              <a:xfrm>
                <a:off x="50" y="237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8464" name="Group 48"/>
            <p:cNvGrpSpPr/>
            <p:nvPr/>
          </p:nvGrpSpPr>
          <p:grpSpPr bwMode="auto">
            <a:xfrm>
              <a:off x="2679" y="699"/>
              <a:ext cx="296" cy="411"/>
              <a:chOff x="-43" y="76"/>
              <a:chExt cx="296" cy="411"/>
            </a:xfrm>
          </p:grpSpPr>
          <p:sp>
            <p:nvSpPr>
              <p:cNvPr id="18465" name="Text Box 49"/>
              <p:cNvSpPr txBox="1">
                <a:spLocks noChangeArrowheads="1"/>
              </p:cNvSpPr>
              <p:nvPr/>
            </p:nvSpPr>
            <p:spPr bwMode="auto">
              <a:xfrm>
                <a:off x="-43" y="76"/>
                <a:ext cx="296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algn="ctr"/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  <p:sp>
            <p:nvSpPr>
              <p:cNvPr id="18466" name="Line 50"/>
              <p:cNvSpPr>
                <a:spLocks noChangeShapeType="1"/>
              </p:cNvSpPr>
              <p:nvPr/>
            </p:nvSpPr>
            <p:spPr bwMode="auto">
              <a:xfrm>
                <a:off x="-8" y="280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8467" name="Group 51"/>
            <p:cNvGrpSpPr/>
            <p:nvPr/>
          </p:nvGrpSpPr>
          <p:grpSpPr bwMode="auto">
            <a:xfrm>
              <a:off x="1150" y="1247"/>
              <a:ext cx="910" cy="411"/>
              <a:chOff x="-120" y="35"/>
              <a:chExt cx="910" cy="411"/>
            </a:xfrm>
          </p:grpSpPr>
          <p:sp>
            <p:nvSpPr>
              <p:cNvPr id="18468" name="Text Box 52"/>
              <p:cNvSpPr txBox="1">
                <a:spLocks noChangeArrowheads="1"/>
              </p:cNvSpPr>
              <p:nvPr/>
            </p:nvSpPr>
            <p:spPr bwMode="auto">
              <a:xfrm>
                <a:off x="-120" y="35"/>
                <a:ext cx="910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hlink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（   ）</a:t>
                </a:r>
              </a:p>
              <a:p>
                <a:pPr algn="ctr"/>
                <a:r>
                  <a:rPr lang="zh-CN" altLang="en-US" sz="2400" b="1" dirty="0">
                    <a:solidFill>
                      <a:schemeClr val="hlink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（   ）</a:t>
                </a:r>
              </a:p>
            </p:txBody>
          </p:sp>
          <p:sp>
            <p:nvSpPr>
              <p:cNvPr id="18469" name="Line 53"/>
              <p:cNvSpPr>
                <a:spLocks noChangeShapeType="1"/>
              </p:cNvSpPr>
              <p:nvPr/>
            </p:nvSpPr>
            <p:spPr bwMode="auto">
              <a:xfrm>
                <a:off x="152" y="236"/>
                <a:ext cx="34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8470" name="Group 54"/>
            <p:cNvGrpSpPr/>
            <p:nvPr/>
          </p:nvGrpSpPr>
          <p:grpSpPr bwMode="auto">
            <a:xfrm>
              <a:off x="2624" y="1219"/>
              <a:ext cx="403" cy="411"/>
              <a:chOff x="-48" y="52"/>
              <a:chExt cx="403" cy="411"/>
            </a:xfrm>
          </p:grpSpPr>
          <p:sp>
            <p:nvSpPr>
              <p:cNvPr id="18471" name="Text Box 55"/>
              <p:cNvSpPr txBox="1">
                <a:spLocks noChangeArrowheads="1"/>
              </p:cNvSpPr>
              <p:nvPr/>
            </p:nvSpPr>
            <p:spPr bwMode="auto">
              <a:xfrm>
                <a:off x="-48" y="52"/>
                <a:ext cx="403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11</a:t>
                </a:r>
              </a:p>
              <a:p>
                <a:pPr algn="ctr"/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20</a:t>
                </a:r>
              </a:p>
            </p:txBody>
          </p:sp>
          <p:sp>
            <p:nvSpPr>
              <p:cNvPr id="18472" name="Line 56"/>
              <p:cNvSpPr>
                <a:spLocks noChangeShapeType="1"/>
              </p:cNvSpPr>
              <p:nvPr/>
            </p:nvSpPr>
            <p:spPr bwMode="auto">
              <a:xfrm>
                <a:off x="30" y="260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8473" name="Group 57"/>
            <p:cNvGrpSpPr/>
            <p:nvPr/>
          </p:nvGrpSpPr>
          <p:grpSpPr bwMode="auto">
            <a:xfrm>
              <a:off x="3677" y="706"/>
              <a:ext cx="288" cy="411"/>
              <a:chOff x="-41" y="64"/>
              <a:chExt cx="288" cy="411"/>
            </a:xfrm>
          </p:grpSpPr>
          <p:sp>
            <p:nvSpPr>
              <p:cNvPr id="18474" name="Text Box 58"/>
              <p:cNvSpPr txBox="1">
                <a:spLocks noChangeArrowheads="1"/>
              </p:cNvSpPr>
              <p:nvPr/>
            </p:nvSpPr>
            <p:spPr bwMode="auto">
              <a:xfrm>
                <a:off x="-41" y="64"/>
                <a:ext cx="288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  <a:p>
                <a:pPr algn="ctr"/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</p:txBody>
          </p:sp>
          <p:sp>
            <p:nvSpPr>
              <p:cNvPr id="18475" name="Line 59"/>
              <p:cNvSpPr>
                <a:spLocks noChangeShapeType="1"/>
              </p:cNvSpPr>
              <p:nvPr/>
            </p:nvSpPr>
            <p:spPr bwMode="auto">
              <a:xfrm>
                <a:off x="-18" y="270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8476" name="Group 60"/>
            <p:cNvGrpSpPr/>
            <p:nvPr/>
          </p:nvGrpSpPr>
          <p:grpSpPr bwMode="auto">
            <a:xfrm>
              <a:off x="3678" y="1233"/>
              <a:ext cx="296" cy="411"/>
              <a:chOff x="-42" y="66"/>
              <a:chExt cx="296" cy="411"/>
            </a:xfrm>
          </p:grpSpPr>
          <p:sp>
            <p:nvSpPr>
              <p:cNvPr id="18477" name="Text Box 61"/>
              <p:cNvSpPr txBox="1">
                <a:spLocks noChangeArrowheads="1"/>
              </p:cNvSpPr>
              <p:nvPr/>
            </p:nvSpPr>
            <p:spPr bwMode="auto">
              <a:xfrm>
                <a:off x="-42" y="66"/>
                <a:ext cx="296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  <a:p>
                <a:pPr algn="ctr"/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</p:txBody>
          </p:sp>
          <p:sp>
            <p:nvSpPr>
              <p:cNvPr id="18478" name="Line 62"/>
              <p:cNvSpPr>
                <a:spLocks noChangeShapeType="1"/>
              </p:cNvSpPr>
              <p:nvPr/>
            </p:nvSpPr>
            <p:spPr bwMode="auto">
              <a:xfrm>
                <a:off x="-8" y="270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70405" y="5837238"/>
            <a:ext cx="9402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裸露地面储存的地下水占降水的几分之几？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007配色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C9769"/>
      </a:accent1>
      <a:accent2>
        <a:srgbClr val="FFC283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Office PowerPoint</Application>
  <PresentationFormat>宽屏</PresentationFormat>
  <Paragraphs>311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Calibri</vt:lpstr>
      <vt:lpstr>黑体</vt:lpstr>
      <vt:lpstr>FandolFang R</vt:lpstr>
      <vt:lpstr>OPPOSans R</vt:lpstr>
      <vt:lpstr>OPPOSans H</vt:lpstr>
      <vt:lpstr>Arial</vt:lpstr>
      <vt:lpstr>宋体</vt:lpstr>
      <vt:lpstr>Wingdings</vt:lpstr>
      <vt:lpstr>微软雅黑</vt:lpstr>
      <vt:lpstr>OPPOSans B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475</cp:revision>
  <dcterms:created xsi:type="dcterms:W3CDTF">2020-07-01T00:49:00Z</dcterms:created>
  <dcterms:modified xsi:type="dcterms:W3CDTF">2023-01-17T01:43:31Z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95F5A8483B054463BBC1ABD8D1EF185F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