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  <p:sldId id="289" r:id="rId11"/>
    <p:sldId id="268" r:id="rId12"/>
    <p:sldId id="269" r:id="rId13"/>
    <p:sldId id="290" r:id="rId14"/>
    <p:sldId id="272" r:id="rId15"/>
    <p:sldId id="287" r:id="rId16"/>
    <p:sldId id="273" r:id="rId17"/>
    <p:sldId id="274" r:id="rId18"/>
    <p:sldId id="275" r:id="rId19"/>
    <p:sldId id="276" r:id="rId20"/>
    <p:sldId id="278" r:id="rId21"/>
    <p:sldId id="279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D57374"/>
    <a:srgbClr val="EA976B"/>
    <a:srgbClr val="219189"/>
    <a:srgbClr val="FBF0DE"/>
    <a:srgbClr val="FFFFFF"/>
    <a:srgbClr val="FCE4D6"/>
    <a:srgbClr val="F69F71"/>
    <a:srgbClr val="C04D1D"/>
    <a:srgbClr val="DA9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86385" autoAdjust="0"/>
  </p:normalViewPr>
  <p:slideViewPr>
    <p:cSldViewPr snapToGrid="0" showGuides="1">
      <p:cViewPr varScale="1">
        <p:scale>
          <a:sx n="109" d="100"/>
          <a:sy n="109" d="100"/>
        </p:scale>
        <p:origin x="-78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D10E-1193-4A83-8B70-430E2CAB04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FCE4-6910-4C18-95FB-B5D69A393F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6FCE4-6910-4C18-95FB-B5D69A393F7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839718"/>
            <a:ext cx="914400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b="1" dirty="0"/>
              <a:t>长方体（一）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1634389"/>
            <a:ext cx="9144000" cy="19389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b="1" dirty="0"/>
              <a:t>长方体的认识</a:t>
            </a:r>
            <a:endParaRPr lang="en-US" altLang="zh-CN" sz="4500" b="1" dirty="0"/>
          </a:p>
          <a:p>
            <a:pPr algn="ctr">
              <a:lnSpc>
                <a:spcPct val="150000"/>
              </a:lnSpc>
            </a:pPr>
            <a:r>
              <a:rPr lang="zh-CN" altLang="en-US" sz="3300" b="1" dirty="0">
                <a:sym typeface="+mn-ea"/>
              </a:rPr>
              <a:t>第</a:t>
            </a:r>
            <a:r>
              <a:rPr lang="en-US" altLang="zh-CN" sz="3300" b="1" dirty="0">
                <a:sym typeface="+mn-ea"/>
              </a:rPr>
              <a:t>2</a:t>
            </a:r>
            <a:r>
              <a:rPr lang="zh-CN" altLang="en-US" sz="3300" b="1" dirty="0">
                <a:sym typeface="+mn-ea"/>
              </a:rPr>
              <a:t>课时</a:t>
            </a:r>
            <a:endParaRPr lang="zh-CN" altLang="en-US" sz="3300" b="1" dirty="0"/>
          </a:p>
        </p:txBody>
      </p:sp>
      <p:sp>
        <p:nvSpPr>
          <p:cNvPr id="4" name="矩形 3"/>
          <p:cNvSpPr/>
          <p:nvPr/>
        </p:nvSpPr>
        <p:spPr>
          <a:xfrm>
            <a:off x="0" y="42063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115739" y="3020252"/>
            <a:ext cx="2971800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549003" y="3609398"/>
            <a:ext cx="2971800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135905" y="1283363"/>
            <a:ext cx="0" cy="1714500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556221" y="1827034"/>
            <a:ext cx="0" cy="1782365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512392" y="1827034"/>
            <a:ext cx="0" cy="1782365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6106515" y="1286489"/>
            <a:ext cx="0" cy="1714500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2576387" y="1849505"/>
            <a:ext cx="2971800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135905" y="1272052"/>
            <a:ext cx="2971800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2549002" y="1240130"/>
            <a:ext cx="594122" cy="594122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2576387" y="3015277"/>
            <a:ext cx="539353" cy="539353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512393" y="2988444"/>
            <a:ext cx="601568" cy="598333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494232" y="1283363"/>
            <a:ext cx="594122" cy="594122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009993" y="179711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100" dirty="0"/>
          </a:p>
        </p:txBody>
      </p:sp>
      <p:sp>
        <p:nvSpPr>
          <p:cNvPr id="19" name="矩形 18"/>
          <p:cNvSpPr/>
          <p:nvPr/>
        </p:nvSpPr>
        <p:spPr>
          <a:xfrm>
            <a:off x="2280392" y="2450467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 dirty="0"/>
          </a:p>
        </p:txBody>
      </p:sp>
      <p:sp>
        <p:nvSpPr>
          <p:cNvPr id="20" name="矩形 19"/>
          <p:cNvSpPr/>
          <p:nvPr/>
        </p:nvSpPr>
        <p:spPr>
          <a:xfrm>
            <a:off x="2856210" y="136829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7"/>
          <p:cNvSpPr>
            <a:spLocks noChangeArrowheads="1"/>
          </p:cNvSpPr>
          <p:nvPr/>
        </p:nvSpPr>
        <p:spPr bwMode="auto">
          <a:xfrm rot="5381890" flipH="1">
            <a:off x="393393" y="2705232"/>
            <a:ext cx="1336801" cy="575276"/>
          </a:xfrm>
          <a:prstGeom prst="parallelogram">
            <a:avLst>
              <a:gd name="adj" fmla="val 97645"/>
            </a:avLst>
          </a:prstGeom>
          <a:solidFill>
            <a:srgbClr val="FFC000"/>
          </a:solidFill>
          <a:ln w="28575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23" name="Rectangle 3"/>
          <p:cNvSpPr txBox="1">
            <a:spLocks noRot="1" noChangeArrowheads="1"/>
          </p:cNvSpPr>
          <p:nvPr/>
        </p:nvSpPr>
        <p:spPr>
          <a:xfrm>
            <a:off x="3411413" y="1278164"/>
            <a:ext cx="5249637" cy="1892769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想象：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、长方体的左面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的面积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是多少平方厘米？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886189" y="2407097"/>
            <a:ext cx="28628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5×7=35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828437" y="3564876"/>
            <a:ext cx="2430794" cy="103874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7×7=49(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上面和下面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36208" y="534230"/>
            <a:ext cx="4304590" cy="4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下图是长方体的长、宽、高：</a:t>
            </a:r>
          </a:p>
        </p:txBody>
      </p:sp>
      <p:sp>
        <p:nvSpPr>
          <p:cNvPr id="2" name="矩形 1"/>
          <p:cNvSpPr/>
          <p:nvPr/>
        </p:nvSpPr>
        <p:spPr>
          <a:xfrm>
            <a:off x="3481477" y="3009989"/>
            <a:ext cx="411194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、哪个面的面积是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平方厘米？</a:t>
            </a:r>
            <a:endParaRPr lang="en-US" altLang="zh-CN" sz="2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1359228" y="3094424"/>
            <a:ext cx="1310585" cy="372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801447" y="3688881"/>
            <a:ext cx="1299266" cy="74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 flipV="1">
            <a:off x="1347097" y="2293178"/>
            <a:ext cx="0" cy="80124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782359" y="2870602"/>
            <a:ext cx="19089" cy="80438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 flipV="1">
            <a:off x="2112242" y="2875804"/>
            <a:ext cx="0" cy="82147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 flipV="1">
            <a:off x="2669813" y="2346142"/>
            <a:ext cx="0" cy="74828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H="1" flipV="1">
            <a:off x="779979" y="2875209"/>
            <a:ext cx="1337617" cy="2272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H="1" flipV="1">
            <a:off x="1334148" y="2310752"/>
            <a:ext cx="1335665" cy="1302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87752" y="2306028"/>
            <a:ext cx="561248" cy="564574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flipV="1">
            <a:off x="812976" y="3094408"/>
            <a:ext cx="576352" cy="56838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V="1">
            <a:off x="2117596" y="3097807"/>
            <a:ext cx="546824" cy="59232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2099682" y="2330416"/>
            <a:ext cx="577643" cy="5675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4" name="Rectangle 2"/>
          <p:cNvSpPr txBox="1">
            <a:spLocks noRot="1" noChangeArrowheads="1"/>
          </p:cNvSpPr>
          <p:nvPr/>
        </p:nvSpPr>
        <p:spPr>
          <a:xfrm>
            <a:off x="802016" y="3900382"/>
            <a:ext cx="1114425" cy="300038"/>
          </a:xfrm>
          <a:prstGeom prst="rect">
            <a:avLst/>
          </a:prstGeom>
          <a:ln w="28575">
            <a:noFill/>
          </a:ln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 rot="19041236">
            <a:off x="2227944" y="3375079"/>
            <a:ext cx="839343" cy="300038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1745948" y="3170933"/>
            <a:ext cx="449065" cy="300038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</a:t>
            </a:r>
          </a:p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48" name="AutoShape 6"/>
          <p:cNvSpPr>
            <a:spLocks noChangeArrowheads="1"/>
          </p:cNvSpPr>
          <p:nvPr/>
        </p:nvSpPr>
        <p:spPr bwMode="auto">
          <a:xfrm>
            <a:off x="758375" y="2293146"/>
            <a:ext cx="1939798" cy="611457"/>
          </a:xfrm>
          <a:prstGeom prst="parallelogram">
            <a:avLst>
              <a:gd name="adj" fmla="val 99013"/>
            </a:avLst>
          </a:prstGeom>
          <a:solidFill>
            <a:srgbClr val="A1C450"/>
          </a:solidFill>
          <a:ln w="28575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/>
      <p:bldP spid="31" grpId="0"/>
      <p:bldP spid="19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25342" y="467948"/>
            <a:ext cx="7429199" cy="102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99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0625" tIns="26325" rIns="50625" bIns="2632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这个魔方的每个面的面积是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平方厘米，它的棱长是多少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有几个面完全相同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380906" y="2011420"/>
            <a:ext cx="5249554" cy="150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3399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0625" tIns="26325" rIns="50625" bIns="2632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这个魔方是正方体，每个面都是正方形，面积是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平方厘米，所以它的棱长就是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厘米，有六个面完全相同。</a:t>
            </a:r>
          </a:p>
        </p:txBody>
      </p:sp>
      <p:pic>
        <p:nvPicPr>
          <p:cNvPr id="17" name="图片 16" descr="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5877" y="2011420"/>
            <a:ext cx="1924817" cy="188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56924" y="605697"/>
            <a:ext cx="796249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latin typeface="+mn-ea"/>
                <a:cs typeface="Times New Roman" panose="02020603050405020304" pitchFamily="18" charset="0"/>
              </a:rPr>
              <a:t>用下面几块玻璃做成一个鱼缸，它们分别做鱼缸的那个面？</a:t>
            </a:r>
            <a:r>
              <a:rPr lang="zh-CN" altLang="en-US" sz="2100" dirty="0">
                <a:latin typeface="+mn-ea"/>
              </a:rPr>
              <a:t> 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5" name="矩形 4"/>
          <p:cNvSpPr/>
          <p:nvPr/>
        </p:nvSpPr>
        <p:spPr>
          <a:xfrm>
            <a:off x="1185151" y="3272492"/>
            <a:ext cx="6192614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做鱼缸的底面；</a:t>
            </a:r>
            <a:r>
              <a:rPr lang="en-US" altLang="zh-CN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分别做鱼缸的前面和后面；</a:t>
            </a:r>
            <a:r>
              <a:rPr lang="en-US" altLang="zh-CN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E</a:t>
            </a:r>
            <a:r>
              <a:rPr lang="zh-CN" altLang="en-US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cs typeface="Times New Roman" panose="02020603050405020304" pitchFamily="18" charset="0"/>
              </a:rPr>
              <a:t>分别做浴缸的左面和右面。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2" name="图片 11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3"/>
          <a:stretch>
            <a:fillRect/>
          </a:stretch>
        </p:blipFill>
        <p:spPr>
          <a:xfrm>
            <a:off x="1815140" y="1642056"/>
            <a:ext cx="5230553" cy="115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8" name="矩形 19"/>
          <p:cNvSpPr>
            <a:spLocks noChangeArrowheads="1"/>
          </p:cNvSpPr>
          <p:nvPr/>
        </p:nvSpPr>
        <p:spPr bwMode="auto">
          <a:xfrm>
            <a:off x="493520" y="472403"/>
            <a:ext cx="762938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452755" indent="-452755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有三块相同的数字积木，摆放如下图。看一看，想一想，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5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的对</a:t>
            </a:r>
            <a:endParaRPr lang="en-US" altLang="zh-CN" sz="2100" b="0" dirty="0">
              <a:latin typeface="+mn-ea"/>
              <a:ea typeface="+mn-ea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面是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(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　　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)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，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4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的对面是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(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　　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)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，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1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的对面是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(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　　</a:t>
            </a:r>
            <a:r>
              <a:rPr lang="en-US" altLang="zh-CN" sz="2100" b="0" dirty="0">
                <a:latin typeface="+mn-ea"/>
                <a:ea typeface="+mn-ea"/>
                <a:sym typeface="Times New Roman" panose="02020603050405020304" pitchFamily="18" charset="0"/>
              </a:rPr>
              <a:t>)</a:t>
            </a:r>
            <a:r>
              <a:rPr lang="zh-CN" altLang="en-US" sz="2100" b="0" dirty="0">
                <a:latin typeface="+mn-ea"/>
                <a:ea typeface="+mn-ea"/>
                <a:sym typeface="Times New Roman" panose="02020603050405020304" pitchFamily="18" charset="0"/>
              </a:rPr>
              <a:t>。</a:t>
            </a:r>
          </a:p>
        </p:txBody>
      </p:sp>
      <p:pic>
        <p:nvPicPr>
          <p:cNvPr id="9" name="Picture 9" descr="N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93654" y="1710471"/>
            <a:ext cx="4685109" cy="111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418087" y="1070474"/>
            <a:ext cx="70023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6</a:t>
            </a:r>
            <a:endParaRPr lang="zh-CN" altLang="en-US" sz="21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278226" y="1068404"/>
            <a:ext cx="29599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endParaRPr lang="zh-CN" altLang="en-US" sz="15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83373" y="1077694"/>
            <a:ext cx="56529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endParaRPr lang="zh-CN" altLang="en-US" sz="15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矩形 10"/>
          <p:cNvSpPr>
            <a:spLocks noChangeArrowheads="1"/>
          </p:cNvSpPr>
          <p:nvPr/>
        </p:nvSpPr>
        <p:spPr bwMode="auto">
          <a:xfrm>
            <a:off x="89731" y="3064068"/>
            <a:ext cx="8713345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338455" indent="-338455">
              <a:lnSpc>
                <a:spcPct val="150000"/>
              </a:lnSpc>
              <a:defRPr/>
            </a:pP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    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最少用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(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　　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)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个同样大小的小正方体，才可以拼成一个大一点的正方体。</a:t>
            </a:r>
          </a:p>
          <a:p>
            <a:pPr indent="338455">
              <a:lnSpc>
                <a:spcPct val="150000"/>
              </a:lnSpc>
              <a:defRPr/>
            </a:pP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                A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．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　　　　             　　　　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B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．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4</a:t>
            </a:r>
          </a:p>
          <a:p>
            <a:pPr indent="338455">
              <a:lnSpc>
                <a:spcPct val="150000"/>
              </a:lnSpc>
              <a:defRPr/>
            </a:pP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                C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．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6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　　　　　　　             　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D</a:t>
            </a:r>
            <a:r>
              <a:rPr lang="zh-CN" altLang="en-US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．</a:t>
            </a:r>
            <a:r>
              <a:rPr lang="en-US" altLang="zh-CN" sz="2100" dirty="0">
                <a:solidFill>
                  <a:srgbClr val="000000"/>
                </a:solidFill>
                <a:latin typeface="+mn-ea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2" name="矩形 1"/>
          <p:cNvSpPr/>
          <p:nvPr/>
        </p:nvSpPr>
        <p:spPr>
          <a:xfrm>
            <a:off x="1426223" y="3174698"/>
            <a:ext cx="3440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sym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0"/>
          <p:cNvSpPr>
            <a:spLocks noChangeArrowheads="1"/>
          </p:cNvSpPr>
          <p:nvPr/>
        </p:nvSpPr>
        <p:spPr bwMode="auto">
          <a:xfrm>
            <a:off x="493521" y="533383"/>
            <a:ext cx="7729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450850" indent="-4508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在下面的</a:t>
            </a:r>
            <a:r>
              <a:rPr lang="en-US" altLang="zh-CN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8</a:t>
            </a: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个面中找出</a:t>
            </a:r>
            <a:r>
              <a:rPr lang="en-US" altLang="zh-CN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6</a:t>
            </a: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个面，使它们能围成如下的长方体。</a:t>
            </a:r>
            <a:endParaRPr lang="en-US" altLang="zh-CN" sz="2100" b="0" dirty="0">
              <a:solidFill>
                <a:srgbClr val="000000"/>
              </a:solidFill>
              <a:latin typeface="+mn-ea"/>
              <a:ea typeface="+mn-ea"/>
              <a:sym typeface="Times New Roman" panose="02020603050405020304" pitchFamily="18" charset="0"/>
            </a:endParaRPr>
          </a:p>
        </p:txBody>
      </p:sp>
      <p:pic>
        <p:nvPicPr>
          <p:cNvPr id="3" name="Picture 11" descr="N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9701" y="1646282"/>
            <a:ext cx="2178844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N88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24431" y="2449528"/>
            <a:ext cx="3432572" cy="117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1406179" y="4007456"/>
            <a:ext cx="586602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0">
                <a:solidFill>
                  <a:srgbClr val="000000"/>
                </a:solidFill>
                <a:latin typeface="+mn-ea"/>
                <a:ea typeface="+mn-ea"/>
              </a:rPr>
              <a:t>这六个面分别是</a:t>
            </a:r>
            <a:r>
              <a:rPr lang="en-US" altLang="zh-CN" sz="2100" b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2100" b="0">
                <a:solidFill>
                  <a:srgbClr val="000000"/>
                </a:solidFill>
                <a:latin typeface="+mn-ea"/>
                <a:ea typeface="+mn-ea"/>
              </a:rPr>
              <a:t>　　　　                   　　　</a:t>
            </a:r>
            <a:r>
              <a:rPr lang="en-US" altLang="zh-CN" sz="2100" b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sz="2100" b="0">
                <a:solidFill>
                  <a:srgbClr val="000000"/>
                </a:solidFill>
                <a:latin typeface="+mn-ea"/>
                <a:ea typeface="+mn-ea"/>
              </a:rPr>
              <a:t>。</a:t>
            </a:r>
          </a:p>
        </p:txBody>
      </p:sp>
      <p:pic>
        <p:nvPicPr>
          <p:cNvPr id="6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47970" y="956911"/>
            <a:ext cx="3424238" cy="137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847970" y="4007456"/>
            <a:ext cx="26635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A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D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E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G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H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endParaRPr lang="zh-CN" altLang="en-US" sz="1800" b="0" dirty="0">
              <a:latin typeface="+mn-ea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746544" y="1924335"/>
            <a:ext cx="7646829" cy="1768686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长方体相对的两个面完全相同，共有三组完全一样的面。相对的棱长度相等，也有三组一样的棱长，每组有四条。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正方体的六个面完全相同。十二条棱的长度都相等。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20573" y="542956"/>
            <a:ext cx="5855044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把下面长方体各个面的面积填在表中。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单位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:cm)</a:t>
            </a:r>
          </a:p>
        </p:txBody>
      </p:sp>
      <p:graphicFrame>
        <p:nvGraphicFramePr>
          <p:cNvPr id="16" name="Group 5"/>
          <p:cNvGraphicFramePr>
            <a:graphicFrameLocks noGrp="1"/>
          </p:cNvGraphicFramePr>
          <p:nvPr/>
        </p:nvGraphicFramePr>
        <p:xfrm>
          <a:off x="1677619" y="3088187"/>
          <a:ext cx="5379594" cy="921347"/>
        </p:xfrm>
        <a:graphic>
          <a:graphicData uri="http://schemas.openxmlformats.org/drawingml/2006/table">
            <a:tbl>
              <a:tblPr/>
              <a:tblGrid>
                <a:gridCol w="1416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下面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后面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左面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右面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面积</a:t>
                      </a: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/cm</a:t>
                      </a:r>
                      <a:r>
                        <a:rPr kumimoji="0" lang="en-US" altLang="zh-CN" sz="21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kumimoji="0" lang="zh-CN" altLang="en-US" sz="2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4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3130917" y="3540284"/>
            <a:ext cx="5262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3681277" y="3541931"/>
            <a:ext cx="695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304679" y="3541931"/>
            <a:ext cx="695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4944056" y="3540284"/>
            <a:ext cx="695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5659837" y="3540284"/>
            <a:ext cx="695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6375617" y="3540284"/>
            <a:ext cx="695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" name="图片 47" descr="1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43314" y="1235784"/>
            <a:ext cx="2710745" cy="146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10"/>
          <p:cNvSpPr txBox="1">
            <a:spLocks noChangeArrowheads="1"/>
          </p:cNvSpPr>
          <p:nvPr/>
        </p:nvSpPr>
        <p:spPr bwMode="auto">
          <a:xfrm>
            <a:off x="3360770" y="1576700"/>
            <a:ext cx="5262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0"/>
          <p:cNvSpPr txBox="1">
            <a:spLocks noChangeArrowheads="1"/>
          </p:cNvSpPr>
          <p:nvPr/>
        </p:nvSpPr>
        <p:spPr bwMode="auto">
          <a:xfrm>
            <a:off x="4696845" y="2268515"/>
            <a:ext cx="5262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0"/>
          <p:cNvSpPr txBox="1">
            <a:spLocks noChangeArrowheads="1"/>
          </p:cNvSpPr>
          <p:nvPr/>
        </p:nvSpPr>
        <p:spPr bwMode="auto">
          <a:xfrm>
            <a:off x="4951164" y="1561150"/>
            <a:ext cx="5262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5" grpId="0"/>
      <p:bldP spid="50" grpId="0"/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2683" y="427328"/>
            <a:ext cx="7439067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一个长方体，棱长和是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厘米，长是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厘米，高是多少厘米？</a:t>
            </a:r>
          </a:p>
        </p:txBody>
      </p:sp>
      <p:sp>
        <p:nvSpPr>
          <p:cNvPr id="18" name="矩形 17"/>
          <p:cNvSpPr/>
          <p:nvPr/>
        </p:nvSpPr>
        <p:spPr>
          <a:xfrm>
            <a:off x="3555224" y="1847469"/>
            <a:ext cx="203355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 ÷4-4-3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80372" y="2343758"/>
            <a:ext cx="187751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=9-4-3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80373" y="2868518"/>
            <a:ext cx="1848643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（厘米）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57512" y="3879332"/>
            <a:ext cx="21811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答：高是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  <a:endParaRPr lang="zh-CN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83858" y="486099"/>
            <a:ext cx="7596563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用铁丝焊成一个长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厘米的长方体框架，至少需要铁丝多少厘米？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7312642" y="2125269"/>
            <a:ext cx="242888" cy="2428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611537" y="2368157"/>
            <a:ext cx="170110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12642" y="2368156"/>
            <a:ext cx="0" cy="75991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7555529" y="2125269"/>
            <a:ext cx="0" cy="75991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5611537" y="2125269"/>
            <a:ext cx="242888" cy="2428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611537" y="3128073"/>
            <a:ext cx="170110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5854424" y="2125269"/>
            <a:ext cx="170110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5611537" y="2885185"/>
            <a:ext cx="242888" cy="2428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854424" y="2125269"/>
            <a:ext cx="0" cy="75991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854424" y="2885185"/>
            <a:ext cx="170110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7312642" y="2885185"/>
            <a:ext cx="242888" cy="2428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611537" y="2368156"/>
            <a:ext cx="0" cy="75991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625" tIns="26325" rIns="50625" bIns="26325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86189" y="1846235"/>
            <a:ext cx="245764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20+15+10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86188" y="2406112"/>
            <a:ext cx="122175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=45×4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86188" y="3036136"/>
            <a:ext cx="188777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=180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（厘米）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08757" y="4029830"/>
            <a:ext cx="357333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答：至少需要铁丝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0650" y="513955"/>
            <a:ext cx="9053360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、通过观察、操作等活动理解掌握什么样的面能组成长方体或正方体，理解它们之间的关系。 </a:t>
            </a:r>
            <a:endParaRPr lang="en-US" altLang="zh-CN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、通过合作学习进一步积累探究经验，增强空间观念，发展数学思考能力。 </a:t>
            </a:r>
            <a:endParaRPr lang="en-US" altLang="zh-CN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、让学生体会立体图形学习与实际生活的联系，增强学习的兴趣和学好数学的自信心。</a:t>
            </a:r>
            <a:endParaRPr lang="en-US" altLang="zh-CN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56375" y="3050848"/>
            <a:ext cx="864620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/>
          </a:p>
        </p:txBody>
      </p:sp>
      <p:sp>
        <p:nvSpPr>
          <p:cNvPr id="6" name="矩形 5"/>
          <p:cNvSpPr/>
          <p:nvPr/>
        </p:nvSpPr>
        <p:spPr>
          <a:xfrm>
            <a:off x="493520" y="3188232"/>
            <a:ext cx="8171915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知道什么样的面可以组成长方体或正方体，理解它们之间的关系，增强空间观念，发展数学思考能力。 </a:t>
            </a:r>
            <a:endParaRPr lang="en-US" altLang="zh-CN" sz="2100" dirty="0">
              <a:solidFill>
                <a:prstClr val="black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8511" y="4167864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</a:rPr>
              <a:t>】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掌握长方体和正方体的基本特征，理解它们之间的关系。</a:t>
            </a:r>
            <a:endParaRPr lang="zh-CN" altLang="en-US" sz="21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p:sp>
        <p:nvSpPr>
          <p:cNvPr id="9" name="矩形 10"/>
          <p:cNvSpPr>
            <a:spLocks noChangeArrowheads="1"/>
          </p:cNvSpPr>
          <p:nvPr/>
        </p:nvSpPr>
        <p:spPr bwMode="auto">
          <a:xfrm>
            <a:off x="197328" y="459905"/>
            <a:ext cx="830534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450850" indent="-4508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     有一根</a:t>
            </a:r>
            <a:r>
              <a:rPr lang="en-US" altLang="zh-CN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1 m</a:t>
            </a: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长的铁丝，围成一个正方体后还剩</a:t>
            </a:r>
            <a:r>
              <a:rPr lang="en-US" altLang="zh-CN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16 cm</a:t>
            </a:r>
            <a:r>
              <a:rPr lang="zh-CN" altLang="en-US" sz="2100" b="0" dirty="0">
                <a:solidFill>
                  <a:srgbClr val="000000"/>
                </a:solidFill>
                <a:latin typeface="+mn-ea"/>
                <a:ea typeface="+mn-ea"/>
                <a:sym typeface="Times New Roman" panose="02020603050405020304" pitchFamily="18" charset="0"/>
              </a:rPr>
              <a:t>，这个正方体框架的棱长是多少厘米？</a:t>
            </a:r>
            <a:endParaRPr lang="en-US" altLang="zh-CN" sz="2100" b="0" dirty="0">
              <a:solidFill>
                <a:srgbClr val="000000"/>
              </a:solidFill>
              <a:latin typeface="+mn-ea"/>
              <a:ea typeface="+mn-ea"/>
              <a:sym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645106" y="1904838"/>
            <a:ext cx="266804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1 m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100 cm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100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－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16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84(cm)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84÷12</a:t>
            </a:r>
            <a:r>
              <a:rPr lang="zh-CN" altLang="en-US" sz="2100" b="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en-US" altLang="zh-CN" sz="2100" b="0" dirty="0">
                <a:solidFill>
                  <a:srgbClr val="FF0000"/>
                </a:solidFill>
                <a:latin typeface="+mn-ea"/>
                <a:ea typeface="+mn-ea"/>
              </a:rPr>
              <a:t>7(cm)</a:t>
            </a:r>
          </a:p>
        </p:txBody>
      </p:sp>
      <p:sp>
        <p:nvSpPr>
          <p:cNvPr id="4" name="矩形 3"/>
          <p:cNvSpPr/>
          <p:nvPr/>
        </p:nvSpPr>
        <p:spPr>
          <a:xfrm>
            <a:off x="2280819" y="3666407"/>
            <a:ext cx="4604867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/>
              <a:t>答：这个正方体框架的棱长是</a:t>
            </a:r>
            <a:r>
              <a:rPr lang="en-US" altLang="zh-CN" sz="2100" dirty="0"/>
              <a:t>7</a:t>
            </a:r>
            <a:r>
              <a:rPr lang="zh-CN" altLang="en-US" sz="2100" dirty="0"/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6</a:t>
            </a:r>
            <a:endParaRPr lang="zh-CN" altLang="en-US" sz="2100" b="1" dirty="0"/>
          </a:p>
        </p:txBody>
      </p:sp>
      <p:sp>
        <p:nvSpPr>
          <p:cNvPr id="13" name="矩形 12"/>
          <p:cNvSpPr/>
          <p:nvPr/>
        </p:nvSpPr>
        <p:spPr>
          <a:xfrm>
            <a:off x="614852" y="459905"/>
            <a:ext cx="7968164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两个面积同为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平方厘米的长方形，一个长是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厘米；另一个长是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厘米。它们可以作长方体相对的面吗？</a:t>
            </a:r>
          </a:p>
        </p:txBody>
      </p:sp>
      <p:sp>
        <p:nvSpPr>
          <p:cNvPr id="14" name="矩形 13"/>
          <p:cNvSpPr/>
          <p:nvPr/>
        </p:nvSpPr>
        <p:spPr>
          <a:xfrm>
            <a:off x="1422021" y="1992134"/>
            <a:ext cx="7160995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不可以作长方体相对的面。</a:t>
            </a:r>
            <a:endParaRPr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因为虽然这两个长方形的面积相等，但长方体相对的棱的长度也应该相等。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Rot="1" noChangeArrowheads="1"/>
          </p:cNvSpPr>
          <p:nvPr/>
        </p:nvSpPr>
        <p:spPr>
          <a:xfrm>
            <a:off x="826717" y="1003321"/>
            <a:ext cx="7607600" cy="232121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长方体有（   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）个面。每个面都是（    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），也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可能有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个相对的面是（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），相对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的面的面积（  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），长方体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有（     ）条棱，相对的棱长度（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长方体，有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）个顶点。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 flipV="1">
            <a:off x="2244069" y="1061926"/>
            <a:ext cx="288538" cy="2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 flipV="1">
            <a:off x="4909952" y="1180405"/>
            <a:ext cx="1236400" cy="27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 flipV="1">
            <a:off x="945545" y="2124320"/>
            <a:ext cx="649262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12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 flipV="1">
            <a:off x="5282172" y="1650906"/>
            <a:ext cx="1465758" cy="25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完全相同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 flipV="1">
            <a:off x="1795289" y="1626673"/>
            <a:ext cx="1186097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 flipV="1">
            <a:off x="4339226" y="2092173"/>
            <a:ext cx="68952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 flipV="1">
            <a:off x="6978685" y="2065408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68580" tIns="34290" rIns="68580" bIns="3429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22" name="矩形 21"/>
          <p:cNvSpPr/>
          <p:nvPr/>
        </p:nvSpPr>
        <p:spPr>
          <a:xfrm>
            <a:off x="395721" y="516696"/>
            <a:ext cx="861991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填空：</a:t>
            </a:r>
            <a:endParaRPr lang="zh-CN" altLang="en-US" sz="2100" dirty="0"/>
          </a:p>
        </p:txBody>
      </p:sp>
      <p:grpSp>
        <p:nvGrpSpPr>
          <p:cNvPr id="23" name="组合 28"/>
          <p:cNvGrpSpPr/>
          <p:nvPr/>
        </p:nvGrpSpPr>
        <p:grpSpPr bwMode="auto">
          <a:xfrm>
            <a:off x="3150301" y="3355856"/>
            <a:ext cx="2377851" cy="1013738"/>
            <a:chOff x="4860032" y="2420888"/>
            <a:chExt cx="2736000" cy="1332000"/>
          </a:xfrm>
        </p:grpSpPr>
        <p:sp>
          <p:nvSpPr>
            <p:cNvPr id="24" name="立方体 23"/>
            <p:cNvSpPr/>
            <p:nvPr/>
          </p:nvSpPr>
          <p:spPr>
            <a:xfrm>
              <a:off x="4860032" y="2420888"/>
              <a:ext cx="2736000" cy="1332000"/>
            </a:xfrm>
            <a:prstGeom prst="cube">
              <a:avLst>
                <a:gd name="adj" fmla="val 32426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5291698" y="2432002"/>
              <a:ext cx="0" cy="90017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5291698" y="3313121"/>
              <a:ext cx="2304334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860032" y="3313121"/>
              <a:ext cx="431666" cy="439767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3568417" y="3355856"/>
            <a:ext cx="133613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Rot="1" noChangeArrowheads="1"/>
          </p:cNvSpPr>
          <p:nvPr/>
        </p:nvSpPr>
        <p:spPr>
          <a:xfrm>
            <a:off x="492976" y="634193"/>
            <a:ext cx="8116169" cy="199739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正方体是由（         ）个完全相同的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）围成的立体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图形。也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有（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）条棱，它们的长度都（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）。正方体有（     ）个顶点，由于正方体的棱长都相等，所以它的长、宽、高都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叫作（   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75306" y="722347"/>
            <a:ext cx="32205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278882" y="744278"/>
            <a:ext cx="116348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154916" y="2165314"/>
            <a:ext cx="71044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棱长  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703700" y="1227780"/>
            <a:ext cx="54416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889554" y="1227780"/>
            <a:ext cx="3035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278882" y="1227780"/>
            <a:ext cx="71044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</a:p>
        </p:txBody>
      </p:sp>
      <p:grpSp>
        <p:nvGrpSpPr>
          <p:cNvPr id="20" name="组合 36"/>
          <p:cNvGrpSpPr/>
          <p:nvPr/>
        </p:nvGrpSpPr>
        <p:grpSpPr bwMode="auto">
          <a:xfrm>
            <a:off x="3369077" y="2613259"/>
            <a:ext cx="1879097" cy="1672835"/>
            <a:chOff x="5292080" y="4581128"/>
            <a:chExt cx="1728192" cy="1728192"/>
          </a:xfrm>
        </p:grpSpPr>
        <p:sp>
          <p:nvSpPr>
            <p:cNvPr id="21" name="立方体 20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5738013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5738013" y="5877669"/>
              <a:ext cx="128225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5292080" y="5877669"/>
              <a:ext cx="445933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38"/>
          <p:cNvSpPr txBox="1">
            <a:spLocks noChangeArrowheads="1"/>
          </p:cNvSpPr>
          <p:nvPr/>
        </p:nvSpPr>
        <p:spPr bwMode="auto">
          <a:xfrm>
            <a:off x="3484214" y="4298798"/>
            <a:ext cx="13565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715094" y="540273"/>
            <a:ext cx="734125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下面哪几个面可以组成长方体？你是怎么想的？和同伴交流。（单位：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32" name="组合 98"/>
          <p:cNvGrpSpPr/>
          <p:nvPr/>
        </p:nvGrpSpPr>
        <p:grpSpPr bwMode="auto">
          <a:xfrm>
            <a:off x="711546" y="1981628"/>
            <a:ext cx="918025" cy="1828688"/>
            <a:chOff x="148835" y="1758173"/>
            <a:chExt cx="1038725" cy="2506115"/>
          </a:xfrm>
        </p:grpSpPr>
        <p:sp>
          <p:nvSpPr>
            <p:cNvPr id="33" name="矩形 32"/>
            <p:cNvSpPr/>
            <p:nvPr/>
          </p:nvSpPr>
          <p:spPr>
            <a:xfrm>
              <a:off x="611547" y="2384740"/>
              <a:ext cx="576013" cy="1151798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74"/>
            <p:cNvSpPr txBox="1">
              <a:spLocks noChangeArrowheads="1"/>
            </p:cNvSpPr>
            <p:nvPr/>
          </p:nvSpPr>
          <p:spPr bwMode="auto">
            <a:xfrm>
              <a:off x="616277" y="3694871"/>
              <a:ext cx="396000" cy="569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</a:p>
          </p:txBody>
        </p:sp>
        <p:sp>
          <p:nvSpPr>
            <p:cNvPr id="35" name="TextBox 82"/>
            <p:cNvSpPr txBox="1">
              <a:spLocks noChangeArrowheads="1"/>
            </p:cNvSpPr>
            <p:nvPr/>
          </p:nvSpPr>
          <p:spPr bwMode="auto">
            <a:xfrm>
              <a:off x="699665" y="1758173"/>
              <a:ext cx="395614" cy="569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90"/>
            <p:cNvSpPr txBox="1">
              <a:spLocks noChangeArrowheads="1"/>
            </p:cNvSpPr>
            <p:nvPr/>
          </p:nvSpPr>
          <p:spPr bwMode="auto">
            <a:xfrm rot="16200000">
              <a:off x="185586" y="2715078"/>
              <a:ext cx="396626" cy="470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102"/>
          <p:cNvGrpSpPr/>
          <p:nvPr/>
        </p:nvGrpSpPr>
        <p:grpSpPr bwMode="auto">
          <a:xfrm>
            <a:off x="4355128" y="2125689"/>
            <a:ext cx="831795" cy="1731745"/>
            <a:chOff x="4644174" y="1829641"/>
            <a:chExt cx="943868" cy="2374182"/>
          </a:xfrm>
        </p:grpSpPr>
        <p:sp>
          <p:nvSpPr>
            <p:cNvPr id="38" name="矩形 37"/>
            <p:cNvSpPr/>
            <p:nvPr/>
          </p:nvSpPr>
          <p:spPr>
            <a:xfrm>
              <a:off x="4644174" y="2384797"/>
              <a:ext cx="899834" cy="1152247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78"/>
            <p:cNvSpPr txBox="1">
              <a:spLocks noChangeArrowheads="1"/>
            </p:cNvSpPr>
            <p:nvPr/>
          </p:nvSpPr>
          <p:spPr bwMode="auto">
            <a:xfrm>
              <a:off x="4759150" y="3634185"/>
              <a:ext cx="396000" cy="56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⑤</a:t>
              </a:r>
            </a:p>
          </p:txBody>
        </p:sp>
        <p:sp>
          <p:nvSpPr>
            <p:cNvPr id="40" name="TextBox 88"/>
            <p:cNvSpPr txBox="1">
              <a:spLocks noChangeArrowheads="1"/>
            </p:cNvSpPr>
            <p:nvPr/>
          </p:nvSpPr>
          <p:spPr bwMode="auto">
            <a:xfrm>
              <a:off x="4932972" y="1829641"/>
              <a:ext cx="396753" cy="56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91"/>
            <p:cNvSpPr txBox="1">
              <a:spLocks noChangeArrowheads="1"/>
            </p:cNvSpPr>
            <p:nvPr/>
          </p:nvSpPr>
          <p:spPr bwMode="auto">
            <a:xfrm rot="16200000">
              <a:off x="5154705" y="2754878"/>
              <a:ext cx="395194" cy="47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104"/>
          <p:cNvGrpSpPr/>
          <p:nvPr/>
        </p:nvGrpSpPr>
        <p:grpSpPr bwMode="auto">
          <a:xfrm>
            <a:off x="5996602" y="2104177"/>
            <a:ext cx="874289" cy="1730606"/>
            <a:chOff x="6732496" y="1863766"/>
            <a:chExt cx="993346" cy="2372980"/>
          </a:xfrm>
        </p:grpSpPr>
        <p:sp>
          <p:nvSpPr>
            <p:cNvPr id="43" name="矩形 42"/>
            <p:cNvSpPr/>
            <p:nvPr/>
          </p:nvSpPr>
          <p:spPr>
            <a:xfrm>
              <a:off x="6732496" y="2384091"/>
              <a:ext cx="899385" cy="1152421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Box 80"/>
            <p:cNvSpPr txBox="1">
              <a:spLocks noChangeArrowheads="1"/>
            </p:cNvSpPr>
            <p:nvPr/>
          </p:nvSpPr>
          <p:spPr bwMode="auto">
            <a:xfrm>
              <a:off x="6931259" y="3667022"/>
              <a:ext cx="396000" cy="569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⑦</a:t>
              </a:r>
            </a:p>
          </p:txBody>
        </p:sp>
        <p:sp>
          <p:nvSpPr>
            <p:cNvPr id="45" name="TextBox 89"/>
            <p:cNvSpPr txBox="1">
              <a:spLocks noChangeArrowheads="1"/>
            </p:cNvSpPr>
            <p:nvPr/>
          </p:nvSpPr>
          <p:spPr bwMode="auto">
            <a:xfrm>
              <a:off x="7009052" y="1863766"/>
              <a:ext cx="395666" cy="569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TextBox 92"/>
            <p:cNvSpPr txBox="1">
              <a:spLocks noChangeArrowheads="1"/>
            </p:cNvSpPr>
            <p:nvPr/>
          </p:nvSpPr>
          <p:spPr bwMode="auto">
            <a:xfrm rot="16200000">
              <a:off x="7292177" y="2733137"/>
              <a:ext cx="395251" cy="47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105"/>
          <p:cNvGrpSpPr/>
          <p:nvPr/>
        </p:nvGrpSpPr>
        <p:grpSpPr bwMode="auto">
          <a:xfrm>
            <a:off x="6930510" y="2092486"/>
            <a:ext cx="535766" cy="1732486"/>
            <a:chOff x="7955986" y="1822949"/>
            <a:chExt cx="608343" cy="2375946"/>
          </a:xfrm>
        </p:grpSpPr>
        <p:sp>
          <p:nvSpPr>
            <p:cNvPr id="48" name="矩形 47"/>
            <p:cNvSpPr/>
            <p:nvPr/>
          </p:nvSpPr>
          <p:spPr>
            <a:xfrm>
              <a:off x="7955986" y="2385004"/>
              <a:ext cx="576454" cy="1151023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Box 81"/>
            <p:cNvSpPr txBox="1">
              <a:spLocks noChangeArrowheads="1"/>
            </p:cNvSpPr>
            <p:nvPr/>
          </p:nvSpPr>
          <p:spPr bwMode="auto">
            <a:xfrm>
              <a:off x="7986374" y="3629077"/>
              <a:ext cx="396001" cy="569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⑧</a:t>
              </a:r>
            </a:p>
          </p:txBody>
        </p:sp>
        <p:sp>
          <p:nvSpPr>
            <p:cNvPr id="50" name="TextBox 85"/>
            <p:cNvSpPr txBox="1">
              <a:spLocks noChangeArrowheads="1"/>
            </p:cNvSpPr>
            <p:nvPr/>
          </p:nvSpPr>
          <p:spPr bwMode="auto">
            <a:xfrm>
              <a:off x="8046503" y="1822949"/>
              <a:ext cx="395419" cy="569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TextBox 93"/>
            <p:cNvSpPr txBox="1">
              <a:spLocks noChangeArrowheads="1"/>
            </p:cNvSpPr>
            <p:nvPr/>
          </p:nvSpPr>
          <p:spPr bwMode="auto">
            <a:xfrm rot="16200000">
              <a:off x="8130779" y="2724623"/>
              <a:ext cx="395317" cy="471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99"/>
          <p:cNvGrpSpPr/>
          <p:nvPr/>
        </p:nvGrpSpPr>
        <p:grpSpPr bwMode="auto">
          <a:xfrm>
            <a:off x="1768305" y="2376777"/>
            <a:ext cx="576648" cy="1429872"/>
            <a:chOff x="1358094" y="2374331"/>
            <a:chExt cx="653601" cy="1961586"/>
          </a:xfrm>
        </p:grpSpPr>
        <p:sp>
          <p:nvSpPr>
            <p:cNvPr id="53" name="矩形 52"/>
            <p:cNvSpPr/>
            <p:nvPr/>
          </p:nvSpPr>
          <p:spPr>
            <a:xfrm>
              <a:off x="1434199" y="2960599"/>
              <a:ext cx="575431" cy="649339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Box 75"/>
            <p:cNvSpPr txBox="1">
              <a:spLocks noChangeArrowheads="1"/>
            </p:cNvSpPr>
            <p:nvPr/>
          </p:nvSpPr>
          <p:spPr bwMode="auto">
            <a:xfrm>
              <a:off x="1457698" y="3765911"/>
              <a:ext cx="396000" cy="57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</a:p>
          </p:txBody>
        </p:sp>
        <p:sp>
          <p:nvSpPr>
            <p:cNvPr id="55" name="TextBox 83"/>
            <p:cNvSpPr txBox="1">
              <a:spLocks noChangeArrowheads="1"/>
            </p:cNvSpPr>
            <p:nvPr/>
          </p:nvSpPr>
          <p:spPr bwMode="auto">
            <a:xfrm>
              <a:off x="1615392" y="2374331"/>
              <a:ext cx="396303" cy="57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TextBox 94"/>
            <p:cNvSpPr txBox="1">
              <a:spLocks noChangeArrowheads="1"/>
            </p:cNvSpPr>
            <p:nvPr/>
          </p:nvSpPr>
          <p:spPr bwMode="auto">
            <a:xfrm rot="16200000">
              <a:off x="1390809" y="3064399"/>
              <a:ext cx="405515" cy="470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101"/>
          <p:cNvGrpSpPr/>
          <p:nvPr/>
        </p:nvGrpSpPr>
        <p:grpSpPr bwMode="auto">
          <a:xfrm>
            <a:off x="3455494" y="2438826"/>
            <a:ext cx="772784" cy="1375060"/>
            <a:chOff x="3492062" y="2394753"/>
            <a:chExt cx="877112" cy="1885009"/>
          </a:xfrm>
        </p:grpSpPr>
        <p:sp>
          <p:nvSpPr>
            <p:cNvPr id="58" name="矩形 57"/>
            <p:cNvSpPr/>
            <p:nvPr/>
          </p:nvSpPr>
          <p:spPr>
            <a:xfrm>
              <a:off x="3492062" y="2960323"/>
              <a:ext cx="863536" cy="576072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TextBox 77"/>
            <p:cNvSpPr txBox="1">
              <a:spLocks noChangeArrowheads="1"/>
            </p:cNvSpPr>
            <p:nvPr/>
          </p:nvSpPr>
          <p:spPr bwMode="auto">
            <a:xfrm>
              <a:off x="3621343" y="3710174"/>
              <a:ext cx="396000" cy="56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</a:p>
          </p:txBody>
        </p:sp>
        <p:sp>
          <p:nvSpPr>
            <p:cNvPr id="60" name="TextBox 86"/>
            <p:cNvSpPr txBox="1">
              <a:spLocks noChangeArrowheads="1"/>
            </p:cNvSpPr>
            <p:nvPr/>
          </p:nvSpPr>
          <p:spPr bwMode="auto">
            <a:xfrm>
              <a:off x="3730666" y="2394753"/>
              <a:ext cx="395259" cy="56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Box 95"/>
            <p:cNvSpPr txBox="1">
              <a:spLocks noChangeArrowheads="1"/>
            </p:cNvSpPr>
            <p:nvPr/>
          </p:nvSpPr>
          <p:spPr bwMode="auto">
            <a:xfrm rot="16200000">
              <a:off x="3935007" y="3019652"/>
              <a:ext cx="396743" cy="471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100"/>
          <p:cNvGrpSpPr/>
          <p:nvPr/>
        </p:nvGrpSpPr>
        <p:grpSpPr bwMode="auto">
          <a:xfrm>
            <a:off x="2684298" y="2237831"/>
            <a:ext cx="728646" cy="1590926"/>
            <a:chOff x="2469650" y="2124648"/>
            <a:chExt cx="826009" cy="2181617"/>
          </a:xfrm>
        </p:grpSpPr>
        <p:sp>
          <p:nvSpPr>
            <p:cNvPr id="63" name="矩形 62"/>
            <p:cNvSpPr/>
            <p:nvPr/>
          </p:nvSpPr>
          <p:spPr>
            <a:xfrm>
              <a:off x="2469650" y="2672921"/>
              <a:ext cx="734975" cy="863587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TextBox 76"/>
            <p:cNvSpPr txBox="1">
              <a:spLocks noChangeArrowheads="1"/>
            </p:cNvSpPr>
            <p:nvPr/>
          </p:nvSpPr>
          <p:spPr bwMode="auto">
            <a:xfrm>
              <a:off x="2478054" y="3736498"/>
              <a:ext cx="396000" cy="569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③</a:t>
              </a:r>
            </a:p>
          </p:txBody>
        </p:sp>
        <p:sp>
          <p:nvSpPr>
            <p:cNvPr id="65" name="TextBox 87"/>
            <p:cNvSpPr txBox="1">
              <a:spLocks noChangeArrowheads="1"/>
            </p:cNvSpPr>
            <p:nvPr/>
          </p:nvSpPr>
          <p:spPr bwMode="auto">
            <a:xfrm>
              <a:off x="2627485" y="2124648"/>
              <a:ext cx="396362" cy="569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TextBox 96"/>
            <p:cNvSpPr txBox="1">
              <a:spLocks noChangeArrowheads="1"/>
            </p:cNvSpPr>
            <p:nvPr/>
          </p:nvSpPr>
          <p:spPr bwMode="auto">
            <a:xfrm rot="16200000">
              <a:off x="2861715" y="2896601"/>
              <a:ext cx="396870" cy="47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组合 103"/>
          <p:cNvGrpSpPr/>
          <p:nvPr/>
        </p:nvGrpSpPr>
        <p:grpSpPr bwMode="auto">
          <a:xfrm>
            <a:off x="5321019" y="2265706"/>
            <a:ext cx="563100" cy="1575605"/>
            <a:chOff x="5856490" y="2113938"/>
            <a:chExt cx="639463" cy="2160216"/>
          </a:xfrm>
        </p:grpSpPr>
        <p:sp>
          <p:nvSpPr>
            <p:cNvPr id="68" name="矩形 67"/>
            <p:cNvSpPr>
              <a:spLocks noChangeArrowheads="1"/>
            </p:cNvSpPr>
            <p:nvPr/>
          </p:nvSpPr>
          <p:spPr bwMode="auto">
            <a:xfrm rot="-5400000">
              <a:off x="5711451" y="2817063"/>
              <a:ext cx="865017" cy="574940"/>
            </a:xfrm>
            <a:prstGeom prst="rect">
              <a:avLst/>
            </a:prstGeom>
            <a:solidFill>
              <a:srgbClr val="FAE2F5"/>
            </a:solidFill>
            <a:ln w="25400" algn="ctr">
              <a:solidFill>
                <a:srgbClr val="00B0F0"/>
              </a:solidFill>
              <a:miter lim="800000"/>
            </a:ln>
          </p:spPr>
          <p:txBody>
            <a:bodyPr vert="eaVert" anchor="ctr"/>
            <a:lstStyle/>
            <a:p>
              <a:pPr algn="ctr">
                <a:defRPr/>
              </a:pPr>
              <a:endParaRPr lang="zh-CN" altLang="en-US" sz="21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TextBox 79"/>
            <p:cNvSpPr txBox="1">
              <a:spLocks noChangeArrowheads="1"/>
            </p:cNvSpPr>
            <p:nvPr/>
          </p:nvSpPr>
          <p:spPr bwMode="auto">
            <a:xfrm>
              <a:off x="5876797" y="3704490"/>
              <a:ext cx="396000" cy="569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⑥</a:t>
              </a:r>
            </a:p>
          </p:txBody>
        </p:sp>
        <p:sp>
          <p:nvSpPr>
            <p:cNvPr id="70" name="TextBox 84"/>
            <p:cNvSpPr txBox="1">
              <a:spLocks noChangeArrowheads="1"/>
            </p:cNvSpPr>
            <p:nvPr/>
          </p:nvSpPr>
          <p:spPr bwMode="auto">
            <a:xfrm>
              <a:off x="5954205" y="2113938"/>
              <a:ext cx="395470" cy="569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TextBox 97"/>
            <p:cNvSpPr txBox="1">
              <a:spLocks noChangeArrowheads="1"/>
            </p:cNvSpPr>
            <p:nvPr/>
          </p:nvSpPr>
          <p:spPr bwMode="auto">
            <a:xfrm rot="16200000">
              <a:off x="6062426" y="2893437"/>
              <a:ext cx="395210" cy="47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标注 18"/>
          <p:cNvSpPr/>
          <p:nvPr/>
        </p:nvSpPr>
        <p:spPr>
          <a:xfrm>
            <a:off x="5998192" y="916534"/>
            <a:ext cx="2819807" cy="1152197"/>
          </a:xfrm>
          <a:prstGeom prst="wedgeRoundRectCallout">
            <a:avLst>
              <a:gd name="adj1" fmla="val 28439"/>
              <a:gd name="adj2" fmla="val 79923"/>
              <a:gd name="adj3" fmla="val 16667"/>
            </a:avLst>
          </a:prstGeom>
          <a:solidFill>
            <a:srgbClr val="D57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3513129" y="2136326"/>
            <a:ext cx="2611484" cy="1038747"/>
          </a:xfrm>
          <a:prstGeom prst="wedgeRoundRectCallout">
            <a:avLst>
              <a:gd name="adj1" fmla="val -12291"/>
              <a:gd name="adj2" fmla="val 87449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标注 16"/>
          <p:cNvSpPr/>
          <p:nvPr/>
        </p:nvSpPr>
        <p:spPr>
          <a:xfrm>
            <a:off x="451600" y="829101"/>
            <a:ext cx="3079754" cy="1523494"/>
          </a:xfrm>
          <a:prstGeom prst="wedgeRoundRectCallout">
            <a:avLst>
              <a:gd name="adj1" fmla="val -34765"/>
              <a:gd name="adj2" fmla="val 88868"/>
              <a:gd name="adj3" fmla="val 16667"/>
            </a:avLst>
          </a:prstGeom>
          <a:solidFill>
            <a:srgbClr val="219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63079" y="829102"/>
            <a:ext cx="2880359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长方体相对的两个面完全一样，我先找出三组完全一样的面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100" dirty="0"/>
          </a:p>
        </p:txBody>
      </p:sp>
      <p:sp>
        <p:nvSpPr>
          <p:cNvPr id="15" name="矩形 14"/>
          <p:cNvSpPr/>
          <p:nvPr/>
        </p:nvSpPr>
        <p:spPr>
          <a:xfrm>
            <a:off x="3639550" y="2136326"/>
            <a:ext cx="2358642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都只有一个，不能用。</a:t>
            </a:r>
            <a:endParaRPr lang="zh-CN" altLang="en-US" sz="2100" dirty="0"/>
          </a:p>
        </p:txBody>
      </p:sp>
      <p:sp>
        <p:nvSpPr>
          <p:cNvPr id="16" name="矩形 15"/>
          <p:cNvSpPr/>
          <p:nvPr/>
        </p:nvSpPr>
        <p:spPr>
          <a:xfrm>
            <a:off x="6166400" y="973259"/>
            <a:ext cx="2651599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可以照样子剪几个图形，做一做，想一想。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5"/>
          <p:cNvSpPr txBox="1">
            <a:spLocks noChangeArrowheads="1"/>
          </p:cNvSpPr>
          <p:nvPr/>
        </p:nvSpPr>
        <p:spPr bwMode="auto">
          <a:xfrm>
            <a:off x="497909" y="657314"/>
            <a:ext cx="548915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下面哪几个面可以组成长方体？（单位：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pSp>
        <p:nvGrpSpPr>
          <p:cNvPr id="63" name="组合 98"/>
          <p:cNvGrpSpPr/>
          <p:nvPr/>
        </p:nvGrpSpPr>
        <p:grpSpPr bwMode="auto">
          <a:xfrm>
            <a:off x="1322297" y="1843441"/>
            <a:ext cx="415498" cy="1434210"/>
            <a:chOff x="573311" y="1758052"/>
            <a:chExt cx="736314" cy="2548098"/>
          </a:xfrm>
        </p:grpSpPr>
        <p:sp>
          <p:nvSpPr>
            <p:cNvPr id="64" name="矩形 63"/>
            <p:cNvSpPr/>
            <p:nvPr/>
          </p:nvSpPr>
          <p:spPr>
            <a:xfrm>
              <a:off x="611547" y="2384740"/>
              <a:ext cx="576013" cy="1151798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TextBox 74"/>
            <p:cNvSpPr txBox="1">
              <a:spLocks noChangeArrowheads="1"/>
            </p:cNvSpPr>
            <p:nvPr/>
          </p:nvSpPr>
          <p:spPr bwMode="auto">
            <a:xfrm>
              <a:off x="711577" y="3567953"/>
              <a:ext cx="396001" cy="73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</a:p>
          </p:txBody>
        </p:sp>
        <p:sp>
          <p:nvSpPr>
            <p:cNvPr id="66" name="TextBox 82"/>
            <p:cNvSpPr txBox="1">
              <a:spLocks noChangeArrowheads="1"/>
            </p:cNvSpPr>
            <p:nvPr/>
          </p:nvSpPr>
          <p:spPr bwMode="auto">
            <a:xfrm>
              <a:off x="680681" y="1758052"/>
              <a:ext cx="395614" cy="73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TextBox 90"/>
            <p:cNvSpPr txBox="1">
              <a:spLocks noChangeArrowheads="1"/>
            </p:cNvSpPr>
            <p:nvPr/>
          </p:nvSpPr>
          <p:spPr bwMode="auto">
            <a:xfrm rot="16200000">
              <a:off x="743155" y="2571862"/>
              <a:ext cx="396626" cy="736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102"/>
          <p:cNvGrpSpPr/>
          <p:nvPr/>
        </p:nvGrpSpPr>
        <p:grpSpPr bwMode="auto">
          <a:xfrm>
            <a:off x="4617286" y="1814103"/>
            <a:ext cx="546617" cy="1411722"/>
            <a:chOff x="4644174" y="1800197"/>
            <a:chExt cx="971464" cy="2509122"/>
          </a:xfrm>
        </p:grpSpPr>
        <p:sp>
          <p:nvSpPr>
            <p:cNvPr id="69" name="矩形 68"/>
            <p:cNvSpPr/>
            <p:nvPr/>
          </p:nvSpPr>
          <p:spPr>
            <a:xfrm>
              <a:off x="4644174" y="2384797"/>
              <a:ext cx="899834" cy="1152247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TextBox 78"/>
            <p:cNvSpPr txBox="1">
              <a:spLocks noChangeArrowheads="1"/>
            </p:cNvSpPr>
            <p:nvPr/>
          </p:nvSpPr>
          <p:spPr bwMode="auto">
            <a:xfrm>
              <a:off x="4815069" y="3570834"/>
              <a:ext cx="396001" cy="738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⑤</a:t>
              </a:r>
            </a:p>
          </p:txBody>
        </p:sp>
        <p:sp>
          <p:nvSpPr>
            <p:cNvPr id="71" name="TextBox 88"/>
            <p:cNvSpPr txBox="1">
              <a:spLocks noChangeArrowheads="1"/>
            </p:cNvSpPr>
            <p:nvPr/>
          </p:nvSpPr>
          <p:spPr bwMode="auto">
            <a:xfrm>
              <a:off x="4815069" y="1800197"/>
              <a:ext cx="396752" cy="738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TextBox 91"/>
            <p:cNvSpPr txBox="1">
              <a:spLocks noChangeArrowheads="1"/>
            </p:cNvSpPr>
            <p:nvPr/>
          </p:nvSpPr>
          <p:spPr bwMode="auto">
            <a:xfrm rot="16200000">
              <a:off x="5048825" y="2632204"/>
              <a:ext cx="395192" cy="73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104"/>
          <p:cNvGrpSpPr/>
          <p:nvPr/>
        </p:nvGrpSpPr>
        <p:grpSpPr bwMode="auto">
          <a:xfrm>
            <a:off x="6212104" y="1776836"/>
            <a:ext cx="541107" cy="1461872"/>
            <a:chOff x="6732496" y="1733156"/>
            <a:chExt cx="962890" cy="2598650"/>
          </a:xfrm>
        </p:grpSpPr>
        <p:sp>
          <p:nvSpPr>
            <p:cNvPr id="74" name="矩形 73"/>
            <p:cNvSpPr/>
            <p:nvPr/>
          </p:nvSpPr>
          <p:spPr>
            <a:xfrm>
              <a:off x="6732496" y="2384091"/>
              <a:ext cx="899385" cy="1152421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TextBox 80"/>
            <p:cNvSpPr txBox="1">
              <a:spLocks noChangeArrowheads="1"/>
            </p:cNvSpPr>
            <p:nvPr/>
          </p:nvSpPr>
          <p:spPr bwMode="auto">
            <a:xfrm>
              <a:off x="6813365" y="3593209"/>
              <a:ext cx="395999" cy="738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⑦</a:t>
              </a:r>
            </a:p>
          </p:txBody>
        </p:sp>
        <p:sp>
          <p:nvSpPr>
            <p:cNvPr id="76" name="TextBox 89"/>
            <p:cNvSpPr txBox="1">
              <a:spLocks noChangeArrowheads="1"/>
            </p:cNvSpPr>
            <p:nvPr/>
          </p:nvSpPr>
          <p:spPr bwMode="auto">
            <a:xfrm>
              <a:off x="6930036" y="1733156"/>
              <a:ext cx="395665" cy="738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TextBox 92"/>
            <p:cNvSpPr txBox="1">
              <a:spLocks noChangeArrowheads="1"/>
            </p:cNvSpPr>
            <p:nvPr/>
          </p:nvSpPr>
          <p:spPr bwMode="auto">
            <a:xfrm rot="16200000">
              <a:off x="7128074" y="2652961"/>
              <a:ext cx="395252" cy="739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8" name="组合 105"/>
          <p:cNvGrpSpPr/>
          <p:nvPr/>
        </p:nvGrpSpPr>
        <p:grpSpPr bwMode="auto">
          <a:xfrm>
            <a:off x="7118059" y="1790286"/>
            <a:ext cx="415498" cy="1443410"/>
            <a:chOff x="7887661" y="1757874"/>
            <a:chExt cx="738909" cy="2566250"/>
          </a:xfrm>
        </p:grpSpPr>
        <p:sp>
          <p:nvSpPr>
            <p:cNvPr id="79" name="矩形 78"/>
            <p:cNvSpPr/>
            <p:nvPr/>
          </p:nvSpPr>
          <p:spPr>
            <a:xfrm>
              <a:off x="7955986" y="2385004"/>
              <a:ext cx="576454" cy="1151023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TextBox 81"/>
            <p:cNvSpPr txBox="1">
              <a:spLocks noChangeArrowheads="1"/>
            </p:cNvSpPr>
            <p:nvPr/>
          </p:nvSpPr>
          <p:spPr bwMode="auto">
            <a:xfrm>
              <a:off x="7955987" y="3585407"/>
              <a:ext cx="395999" cy="738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⑧</a:t>
              </a:r>
            </a:p>
          </p:txBody>
        </p:sp>
        <p:sp>
          <p:nvSpPr>
            <p:cNvPr id="81" name="TextBox 85"/>
            <p:cNvSpPr txBox="1">
              <a:spLocks noChangeArrowheads="1"/>
            </p:cNvSpPr>
            <p:nvPr/>
          </p:nvSpPr>
          <p:spPr bwMode="auto">
            <a:xfrm>
              <a:off x="8059406" y="1757874"/>
              <a:ext cx="395419" cy="738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TextBox 93"/>
            <p:cNvSpPr txBox="1">
              <a:spLocks noChangeArrowheads="1"/>
            </p:cNvSpPr>
            <p:nvPr/>
          </p:nvSpPr>
          <p:spPr bwMode="auto">
            <a:xfrm rot="16200000">
              <a:off x="8059457" y="2572014"/>
              <a:ext cx="395318" cy="738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3" name="组合 99"/>
          <p:cNvGrpSpPr/>
          <p:nvPr/>
        </p:nvGrpSpPr>
        <p:grpSpPr bwMode="auto">
          <a:xfrm>
            <a:off x="2155845" y="2116007"/>
            <a:ext cx="415498" cy="1123938"/>
            <a:chOff x="1436713" y="2325062"/>
            <a:chExt cx="737597" cy="1998913"/>
          </a:xfrm>
        </p:grpSpPr>
        <p:sp>
          <p:nvSpPr>
            <p:cNvPr id="84" name="矩形 83"/>
            <p:cNvSpPr/>
            <p:nvPr/>
          </p:nvSpPr>
          <p:spPr>
            <a:xfrm>
              <a:off x="1475455" y="2960599"/>
              <a:ext cx="575431" cy="576494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TextBox 75"/>
            <p:cNvSpPr txBox="1">
              <a:spLocks noChangeArrowheads="1"/>
            </p:cNvSpPr>
            <p:nvPr/>
          </p:nvSpPr>
          <p:spPr bwMode="auto">
            <a:xfrm>
              <a:off x="1490025" y="3585016"/>
              <a:ext cx="396000" cy="738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</a:p>
          </p:txBody>
        </p:sp>
        <p:sp>
          <p:nvSpPr>
            <p:cNvPr id="86" name="TextBox 83"/>
            <p:cNvSpPr txBox="1">
              <a:spLocks noChangeArrowheads="1"/>
            </p:cNvSpPr>
            <p:nvPr/>
          </p:nvSpPr>
          <p:spPr bwMode="auto">
            <a:xfrm>
              <a:off x="1565810" y="2325062"/>
              <a:ext cx="396304" cy="738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TextBox 94"/>
            <p:cNvSpPr txBox="1">
              <a:spLocks noChangeArrowheads="1"/>
            </p:cNvSpPr>
            <p:nvPr/>
          </p:nvSpPr>
          <p:spPr bwMode="auto">
            <a:xfrm rot="16200000">
              <a:off x="1607788" y="2924474"/>
              <a:ext cx="395447" cy="73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8" name="组合 101"/>
          <p:cNvGrpSpPr/>
          <p:nvPr/>
        </p:nvGrpSpPr>
        <p:grpSpPr bwMode="auto">
          <a:xfrm>
            <a:off x="3826584" y="2131943"/>
            <a:ext cx="531265" cy="1089676"/>
            <a:chOff x="3492062" y="2364562"/>
            <a:chExt cx="944399" cy="1936562"/>
          </a:xfrm>
        </p:grpSpPr>
        <p:sp>
          <p:nvSpPr>
            <p:cNvPr id="89" name="矩形 88"/>
            <p:cNvSpPr/>
            <p:nvPr/>
          </p:nvSpPr>
          <p:spPr>
            <a:xfrm>
              <a:off x="3492062" y="2960323"/>
              <a:ext cx="863536" cy="576072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TextBox 77"/>
            <p:cNvSpPr txBox="1">
              <a:spLocks noChangeArrowheads="1"/>
            </p:cNvSpPr>
            <p:nvPr/>
          </p:nvSpPr>
          <p:spPr bwMode="auto">
            <a:xfrm>
              <a:off x="3590021" y="3562705"/>
              <a:ext cx="396000" cy="73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</a:p>
          </p:txBody>
        </p:sp>
        <p:sp>
          <p:nvSpPr>
            <p:cNvPr id="91" name="TextBox 86"/>
            <p:cNvSpPr txBox="1">
              <a:spLocks noChangeArrowheads="1"/>
            </p:cNvSpPr>
            <p:nvPr/>
          </p:nvSpPr>
          <p:spPr bwMode="auto">
            <a:xfrm>
              <a:off x="3686597" y="2364562"/>
              <a:ext cx="395257" cy="73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TextBox 95"/>
            <p:cNvSpPr txBox="1">
              <a:spLocks noChangeArrowheads="1"/>
            </p:cNvSpPr>
            <p:nvPr/>
          </p:nvSpPr>
          <p:spPr bwMode="auto">
            <a:xfrm rot="16200000">
              <a:off x="3868786" y="2952162"/>
              <a:ext cx="396744" cy="738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3" name="组合 100"/>
          <p:cNvGrpSpPr/>
          <p:nvPr/>
        </p:nvGrpSpPr>
        <p:grpSpPr bwMode="auto">
          <a:xfrm>
            <a:off x="2911259" y="1951524"/>
            <a:ext cx="555177" cy="1274322"/>
            <a:chOff x="2338971" y="2043568"/>
            <a:chExt cx="985705" cy="2265428"/>
          </a:xfrm>
        </p:grpSpPr>
        <p:sp>
          <p:nvSpPr>
            <p:cNvPr id="94" name="矩形 93"/>
            <p:cNvSpPr/>
            <p:nvPr/>
          </p:nvSpPr>
          <p:spPr>
            <a:xfrm>
              <a:off x="2338971" y="2672921"/>
              <a:ext cx="865654" cy="863588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TextBox 76"/>
            <p:cNvSpPr txBox="1">
              <a:spLocks noChangeArrowheads="1"/>
            </p:cNvSpPr>
            <p:nvPr/>
          </p:nvSpPr>
          <p:spPr bwMode="auto">
            <a:xfrm>
              <a:off x="2573798" y="3570344"/>
              <a:ext cx="395999" cy="738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③</a:t>
              </a:r>
            </a:p>
          </p:txBody>
        </p:sp>
        <p:sp>
          <p:nvSpPr>
            <p:cNvPr id="96" name="TextBox 87"/>
            <p:cNvSpPr txBox="1">
              <a:spLocks noChangeArrowheads="1"/>
            </p:cNvSpPr>
            <p:nvPr/>
          </p:nvSpPr>
          <p:spPr bwMode="auto">
            <a:xfrm>
              <a:off x="2575903" y="2043568"/>
              <a:ext cx="396361" cy="738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TextBox 96"/>
            <p:cNvSpPr txBox="1">
              <a:spLocks noChangeArrowheads="1"/>
            </p:cNvSpPr>
            <p:nvPr/>
          </p:nvSpPr>
          <p:spPr bwMode="auto">
            <a:xfrm rot="16200000">
              <a:off x="2757386" y="2762414"/>
              <a:ext cx="396871" cy="737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8" name="组合 103"/>
          <p:cNvGrpSpPr/>
          <p:nvPr/>
        </p:nvGrpSpPr>
        <p:grpSpPr bwMode="auto">
          <a:xfrm>
            <a:off x="5476205" y="1969383"/>
            <a:ext cx="415498" cy="1264317"/>
            <a:chOff x="5824845" y="2076115"/>
            <a:chExt cx="739004" cy="2247234"/>
          </a:xfrm>
        </p:grpSpPr>
        <p:sp>
          <p:nvSpPr>
            <p:cNvPr id="99" name="矩形 98"/>
            <p:cNvSpPr>
              <a:spLocks noChangeArrowheads="1"/>
            </p:cNvSpPr>
            <p:nvPr/>
          </p:nvSpPr>
          <p:spPr bwMode="auto">
            <a:xfrm rot="-5400000">
              <a:off x="5711451" y="2817063"/>
              <a:ext cx="865017" cy="574940"/>
            </a:xfrm>
            <a:prstGeom prst="rect">
              <a:avLst/>
            </a:prstGeom>
            <a:solidFill>
              <a:srgbClr val="FAE2F5"/>
            </a:solidFill>
            <a:ln w="25400" algn="ctr">
              <a:solidFill>
                <a:srgbClr val="00B0F0"/>
              </a:solidFill>
              <a:miter lim="800000"/>
            </a:ln>
          </p:spPr>
          <p:txBody>
            <a:bodyPr vert="eaVert" anchor="ctr"/>
            <a:lstStyle/>
            <a:p>
              <a:pPr algn="ctr">
                <a:defRPr/>
              </a:pPr>
              <a:endParaRPr lang="zh-CN" altLang="en-US" sz="21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TextBox 79"/>
            <p:cNvSpPr txBox="1">
              <a:spLocks noChangeArrowheads="1"/>
            </p:cNvSpPr>
            <p:nvPr/>
          </p:nvSpPr>
          <p:spPr bwMode="auto">
            <a:xfrm>
              <a:off x="5975076" y="3584831"/>
              <a:ext cx="39600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⑥</a:t>
              </a:r>
            </a:p>
          </p:txBody>
        </p:sp>
        <p:sp>
          <p:nvSpPr>
            <p:cNvPr id="101" name="TextBox 84"/>
            <p:cNvSpPr txBox="1">
              <a:spLocks noChangeArrowheads="1"/>
            </p:cNvSpPr>
            <p:nvPr/>
          </p:nvSpPr>
          <p:spPr bwMode="auto">
            <a:xfrm>
              <a:off x="5946222" y="2076115"/>
              <a:ext cx="39547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TextBox 97"/>
            <p:cNvSpPr txBox="1">
              <a:spLocks noChangeArrowheads="1"/>
            </p:cNvSpPr>
            <p:nvPr/>
          </p:nvSpPr>
          <p:spPr bwMode="auto">
            <a:xfrm rot="16200000">
              <a:off x="5996742" y="2734941"/>
              <a:ext cx="395210" cy="739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2.29167E-6 0.270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62 0.13495 L -0.50729 0.2715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52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944 L -0.04479 0.270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7 0.09838 L -0.12565 0.2770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41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1.48148E-6 L 0.0879 0.270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4.81481E-6 L 0.03438 0.2722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27399" y="340837"/>
            <a:ext cx="813210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将你选择的每个面的序号标在下面的长方体上，并标出这个长方体的长、宽、高。</a:t>
            </a:r>
          </a:p>
        </p:txBody>
      </p:sp>
      <p:grpSp>
        <p:nvGrpSpPr>
          <p:cNvPr id="13" name="组合 98"/>
          <p:cNvGrpSpPr/>
          <p:nvPr/>
        </p:nvGrpSpPr>
        <p:grpSpPr bwMode="auto">
          <a:xfrm>
            <a:off x="2212682" y="1212035"/>
            <a:ext cx="415498" cy="1401288"/>
            <a:chOff x="570278" y="1811506"/>
            <a:chExt cx="738082" cy="2492118"/>
          </a:xfrm>
        </p:grpSpPr>
        <p:sp>
          <p:nvSpPr>
            <p:cNvPr id="14" name="矩形 13"/>
            <p:cNvSpPr/>
            <p:nvPr/>
          </p:nvSpPr>
          <p:spPr>
            <a:xfrm>
              <a:off x="611748" y="2385117"/>
              <a:ext cx="575812" cy="1151373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74"/>
            <p:cNvSpPr txBox="1">
              <a:spLocks noChangeArrowheads="1"/>
            </p:cNvSpPr>
            <p:nvPr/>
          </p:nvSpPr>
          <p:spPr bwMode="auto">
            <a:xfrm>
              <a:off x="634699" y="3564682"/>
              <a:ext cx="396000" cy="738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</a:p>
          </p:txBody>
        </p:sp>
        <p:sp>
          <p:nvSpPr>
            <p:cNvPr id="16" name="TextBox 82"/>
            <p:cNvSpPr txBox="1">
              <a:spLocks noChangeArrowheads="1"/>
            </p:cNvSpPr>
            <p:nvPr/>
          </p:nvSpPr>
          <p:spPr bwMode="auto">
            <a:xfrm>
              <a:off x="686310" y="1811506"/>
              <a:ext cx="396564" cy="738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90"/>
            <p:cNvSpPr txBox="1">
              <a:spLocks noChangeArrowheads="1"/>
            </p:cNvSpPr>
            <p:nvPr/>
          </p:nvSpPr>
          <p:spPr bwMode="auto">
            <a:xfrm rot="16200000">
              <a:off x="741601" y="2552773"/>
              <a:ext cx="395436" cy="73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02"/>
          <p:cNvGrpSpPr/>
          <p:nvPr/>
        </p:nvGrpSpPr>
        <p:grpSpPr bwMode="auto">
          <a:xfrm>
            <a:off x="5390455" y="1172993"/>
            <a:ext cx="542317" cy="1361439"/>
            <a:chOff x="4644291" y="1788222"/>
            <a:chExt cx="965398" cy="2419749"/>
          </a:xfrm>
        </p:grpSpPr>
        <p:sp>
          <p:nvSpPr>
            <p:cNvPr id="19" name="矩形 18"/>
            <p:cNvSpPr/>
            <p:nvPr/>
          </p:nvSpPr>
          <p:spPr>
            <a:xfrm>
              <a:off x="4644291" y="2384797"/>
              <a:ext cx="899717" cy="1152247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78"/>
            <p:cNvSpPr txBox="1">
              <a:spLocks noChangeArrowheads="1"/>
            </p:cNvSpPr>
            <p:nvPr/>
          </p:nvSpPr>
          <p:spPr bwMode="auto">
            <a:xfrm>
              <a:off x="4794976" y="3469487"/>
              <a:ext cx="395999" cy="738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⑤</a:t>
              </a:r>
            </a:p>
          </p:txBody>
        </p:sp>
        <p:sp>
          <p:nvSpPr>
            <p:cNvPr id="21" name="TextBox 88"/>
            <p:cNvSpPr txBox="1">
              <a:spLocks noChangeArrowheads="1"/>
            </p:cNvSpPr>
            <p:nvPr/>
          </p:nvSpPr>
          <p:spPr bwMode="auto">
            <a:xfrm>
              <a:off x="4813146" y="1788222"/>
              <a:ext cx="395813" cy="738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Box 91"/>
            <p:cNvSpPr txBox="1">
              <a:spLocks noChangeArrowheads="1"/>
            </p:cNvSpPr>
            <p:nvPr/>
          </p:nvSpPr>
          <p:spPr bwMode="auto">
            <a:xfrm rot="16200000">
              <a:off x="5041868" y="2525547"/>
              <a:ext cx="396000" cy="739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104"/>
          <p:cNvGrpSpPr/>
          <p:nvPr/>
        </p:nvGrpSpPr>
        <p:grpSpPr bwMode="auto">
          <a:xfrm>
            <a:off x="6092331" y="1171679"/>
            <a:ext cx="564217" cy="1380791"/>
            <a:chOff x="6732381" y="1810308"/>
            <a:chExt cx="1002392" cy="2456960"/>
          </a:xfrm>
        </p:grpSpPr>
        <p:sp>
          <p:nvSpPr>
            <p:cNvPr id="24" name="矩形 23"/>
            <p:cNvSpPr/>
            <p:nvPr/>
          </p:nvSpPr>
          <p:spPr>
            <a:xfrm>
              <a:off x="6732381" y="2384485"/>
              <a:ext cx="899521" cy="1151980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80"/>
            <p:cNvSpPr txBox="1">
              <a:spLocks noChangeArrowheads="1"/>
            </p:cNvSpPr>
            <p:nvPr/>
          </p:nvSpPr>
          <p:spPr bwMode="auto">
            <a:xfrm>
              <a:off x="6909129" y="3527937"/>
              <a:ext cx="396001" cy="73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⑦</a:t>
              </a:r>
            </a:p>
          </p:txBody>
        </p:sp>
        <p:sp>
          <p:nvSpPr>
            <p:cNvPr id="26" name="TextBox 89"/>
            <p:cNvSpPr txBox="1">
              <a:spLocks noChangeArrowheads="1"/>
            </p:cNvSpPr>
            <p:nvPr/>
          </p:nvSpPr>
          <p:spPr bwMode="auto">
            <a:xfrm>
              <a:off x="6965264" y="1810308"/>
              <a:ext cx="396615" cy="73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92"/>
            <p:cNvSpPr txBox="1">
              <a:spLocks noChangeArrowheads="1"/>
            </p:cNvSpPr>
            <p:nvPr/>
          </p:nvSpPr>
          <p:spPr bwMode="auto">
            <a:xfrm rot="16200000">
              <a:off x="7167862" y="2576950"/>
              <a:ext cx="395646" cy="738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105"/>
          <p:cNvGrpSpPr/>
          <p:nvPr/>
        </p:nvGrpSpPr>
        <p:grpSpPr bwMode="auto">
          <a:xfrm>
            <a:off x="2859522" y="1222490"/>
            <a:ext cx="457844" cy="1417907"/>
            <a:chOff x="7887581" y="1809615"/>
            <a:chExt cx="812223" cy="2520908"/>
          </a:xfrm>
        </p:grpSpPr>
        <p:sp>
          <p:nvSpPr>
            <p:cNvPr id="29" name="矩形 28"/>
            <p:cNvSpPr/>
            <p:nvPr/>
          </p:nvSpPr>
          <p:spPr>
            <a:xfrm>
              <a:off x="7955812" y="2385004"/>
              <a:ext cx="576628" cy="1151023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81"/>
            <p:cNvSpPr txBox="1">
              <a:spLocks noChangeArrowheads="1"/>
            </p:cNvSpPr>
            <p:nvPr/>
          </p:nvSpPr>
          <p:spPr bwMode="auto">
            <a:xfrm>
              <a:off x="7887581" y="3591806"/>
              <a:ext cx="395999" cy="738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⑧</a:t>
              </a:r>
            </a:p>
          </p:txBody>
        </p:sp>
        <p:sp>
          <p:nvSpPr>
            <p:cNvPr id="31" name="TextBox 85"/>
            <p:cNvSpPr txBox="1">
              <a:spLocks noChangeArrowheads="1"/>
            </p:cNvSpPr>
            <p:nvPr/>
          </p:nvSpPr>
          <p:spPr bwMode="auto">
            <a:xfrm>
              <a:off x="8046109" y="1809615"/>
              <a:ext cx="396035" cy="738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93"/>
            <p:cNvSpPr txBox="1">
              <a:spLocks noChangeArrowheads="1"/>
            </p:cNvSpPr>
            <p:nvPr/>
          </p:nvSpPr>
          <p:spPr bwMode="auto">
            <a:xfrm rot="16200000">
              <a:off x="8133595" y="2584030"/>
              <a:ext cx="395318" cy="73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101"/>
          <p:cNvGrpSpPr/>
          <p:nvPr/>
        </p:nvGrpSpPr>
        <p:grpSpPr bwMode="auto">
          <a:xfrm>
            <a:off x="3835794" y="1474517"/>
            <a:ext cx="552390" cy="1098598"/>
            <a:chOff x="3492062" y="2348606"/>
            <a:chExt cx="981953" cy="1955522"/>
          </a:xfrm>
        </p:grpSpPr>
        <p:sp>
          <p:nvSpPr>
            <p:cNvPr id="34" name="矩形 33"/>
            <p:cNvSpPr/>
            <p:nvPr/>
          </p:nvSpPr>
          <p:spPr>
            <a:xfrm>
              <a:off x="3492062" y="2960921"/>
              <a:ext cx="863536" cy="575399"/>
            </a:xfrm>
            <a:prstGeom prst="rect">
              <a:avLst/>
            </a:prstGeom>
            <a:solidFill>
              <a:srgbClr val="FAE2F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77"/>
            <p:cNvSpPr txBox="1">
              <a:spLocks noChangeArrowheads="1"/>
            </p:cNvSpPr>
            <p:nvPr/>
          </p:nvSpPr>
          <p:spPr bwMode="auto">
            <a:xfrm>
              <a:off x="3578468" y="3564535"/>
              <a:ext cx="396000" cy="739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</a:p>
          </p:txBody>
        </p:sp>
        <p:sp>
          <p:nvSpPr>
            <p:cNvPr id="36" name="TextBox 86"/>
            <p:cNvSpPr txBox="1">
              <a:spLocks noChangeArrowheads="1"/>
            </p:cNvSpPr>
            <p:nvPr/>
          </p:nvSpPr>
          <p:spPr bwMode="auto">
            <a:xfrm>
              <a:off x="3696911" y="2348606"/>
              <a:ext cx="395259" cy="739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TextBox 95"/>
            <p:cNvSpPr txBox="1">
              <a:spLocks noChangeArrowheads="1"/>
            </p:cNvSpPr>
            <p:nvPr/>
          </p:nvSpPr>
          <p:spPr bwMode="auto">
            <a:xfrm rot="16200000">
              <a:off x="3906818" y="2900190"/>
              <a:ext cx="395787" cy="738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103"/>
          <p:cNvGrpSpPr/>
          <p:nvPr/>
        </p:nvGrpSpPr>
        <p:grpSpPr bwMode="auto">
          <a:xfrm>
            <a:off x="4522142" y="1329834"/>
            <a:ext cx="440702" cy="1228994"/>
            <a:chOff x="5811394" y="2092309"/>
            <a:chExt cx="783829" cy="2184450"/>
          </a:xfrm>
        </p:grpSpPr>
        <p:sp>
          <p:nvSpPr>
            <p:cNvPr id="39" name="矩形 38"/>
            <p:cNvSpPr>
              <a:spLocks noChangeArrowheads="1"/>
            </p:cNvSpPr>
            <p:nvPr/>
          </p:nvSpPr>
          <p:spPr bwMode="auto">
            <a:xfrm rot="16200000">
              <a:off x="5732755" y="2796203"/>
              <a:ext cx="822854" cy="574497"/>
            </a:xfrm>
            <a:prstGeom prst="rect">
              <a:avLst/>
            </a:prstGeom>
            <a:solidFill>
              <a:srgbClr val="FAE2F5"/>
            </a:solidFill>
            <a:ln w="9525" algn="ctr">
              <a:solidFill>
                <a:srgbClr val="00B0F0"/>
              </a:solidFill>
              <a:miter lim="800000"/>
            </a:ln>
          </p:spPr>
          <p:txBody>
            <a:bodyPr vert="eaVert" anchor="ctr"/>
            <a:lstStyle/>
            <a:p>
              <a:pPr algn="ctr">
                <a:defRPr/>
              </a:pPr>
              <a:endParaRPr lang="zh-CN" altLang="en-US" sz="21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79"/>
            <p:cNvSpPr txBox="1">
              <a:spLocks noChangeArrowheads="1"/>
            </p:cNvSpPr>
            <p:nvPr/>
          </p:nvSpPr>
          <p:spPr bwMode="auto">
            <a:xfrm>
              <a:off x="5811394" y="3538241"/>
              <a:ext cx="395998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⑥</a:t>
              </a:r>
            </a:p>
          </p:txBody>
        </p:sp>
        <p:sp>
          <p:nvSpPr>
            <p:cNvPr id="41" name="TextBox 84"/>
            <p:cNvSpPr txBox="1">
              <a:spLocks noChangeArrowheads="1"/>
            </p:cNvSpPr>
            <p:nvPr/>
          </p:nvSpPr>
          <p:spPr bwMode="auto">
            <a:xfrm>
              <a:off x="5933140" y="2092309"/>
              <a:ext cx="39547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Box 97"/>
            <p:cNvSpPr txBox="1">
              <a:spLocks noChangeArrowheads="1"/>
            </p:cNvSpPr>
            <p:nvPr/>
          </p:nvSpPr>
          <p:spPr bwMode="auto">
            <a:xfrm rot="16200000">
              <a:off x="6028117" y="2702874"/>
              <a:ext cx="395210" cy="73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3" name="图片 47" descr="1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91282" y="2940621"/>
            <a:ext cx="2710745" cy="146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53"/>
          <p:cNvSpPr txBox="1">
            <a:spLocks noChangeArrowheads="1"/>
          </p:cNvSpPr>
          <p:nvPr/>
        </p:nvSpPr>
        <p:spPr bwMode="auto">
          <a:xfrm>
            <a:off x="6190548" y="3071705"/>
            <a:ext cx="5644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</a:p>
        </p:txBody>
      </p:sp>
      <p:sp>
        <p:nvSpPr>
          <p:cNvPr id="45" name="TextBox 54"/>
          <p:cNvSpPr txBox="1">
            <a:spLocks noChangeArrowheads="1"/>
          </p:cNvSpPr>
          <p:nvPr/>
        </p:nvSpPr>
        <p:spPr bwMode="auto">
          <a:xfrm>
            <a:off x="5906194" y="3929999"/>
            <a:ext cx="5626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⑧</a:t>
            </a:r>
          </a:p>
        </p:txBody>
      </p:sp>
      <p:sp>
        <p:nvSpPr>
          <p:cNvPr id="46" name="TextBox 55"/>
          <p:cNvSpPr txBox="1">
            <a:spLocks noChangeArrowheads="1"/>
          </p:cNvSpPr>
          <p:nvPr/>
        </p:nvSpPr>
        <p:spPr bwMode="auto">
          <a:xfrm>
            <a:off x="5355722" y="3454661"/>
            <a:ext cx="5644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</a:p>
        </p:txBody>
      </p:sp>
      <p:sp>
        <p:nvSpPr>
          <p:cNvPr id="47" name="TextBox 56"/>
          <p:cNvSpPr txBox="1">
            <a:spLocks noChangeArrowheads="1"/>
          </p:cNvSpPr>
          <p:nvPr/>
        </p:nvSpPr>
        <p:spPr bwMode="auto">
          <a:xfrm>
            <a:off x="7318958" y="3474137"/>
            <a:ext cx="5644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⑥</a:t>
            </a:r>
          </a:p>
        </p:txBody>
      </p:sp>
      <p:sp>
        <p:nvSpPr>
          <p:cNvPr id="48" name="TextBox 57"/>
          <p:cNvSpPr txBox="1">
            <a:spLocks noChangeArrowheads="1"/>
          </p:cNvSpPr>
          <p:nvPr/>
        </p:nvSpPr>
        <p:spPr bwMode="auto">
          <a:xfrm>
            <a:off x="6555689" y="3704430"/>
            <a:ext cx="5626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⑤</a:t>
            </a:r>
          </a:p>
        </p:txBody>
      </p:sp>
      <p:sp>
        <p:nvSpPr>
          <p:cNvPr id="49" name="TextBox 58"/>
          <p:cNvSpPr txBox="1">
            <a:spLocks noChangeArrowheads="1"/>
          </p:cNvSpPr>
          <p:nvPr/>
        </p:nvSpPr>
        <p:spPr bwMode="auto">
          <a:xfrm>
            <a:off x="6834801" y="2979573"/>
            <a:ext cx="5644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⑦</a:t>
            </a:r>
          </a:p>
        </p:txBody>
      </p:sp>
      <p:sp>
        <p:nvSpPr>
          <p:cNvPr id="50" name="TextBox 59"/>
          <p:cNvSpPr txBox="1">
            <a:spLocks noChangeArrowheads="1"/>
          </p:cNvSpPr>
          <p:nvPr/>
        </p:nvSpPr>
        <p:spPr bwMode="auto">
          <a:xfrm>
            <a:off x="5968237" y="4350441"/>
            <a:ext cx="56442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</a:p>
        </p:txBody>
      </p:sp>
      <p:sp>
        <p:nvSpPr>
          <p:cNvPr id="51" name="TextBox 60"/>
          <p:cNvSpPr txBox="1">
            <a:spLocks noChangeArrowheads="1"/>
          </p:cNvSpPr>
          <p:nvPr/>
        </p:nvSpPr>
        <p:spPr bwMode="auto">
          <a:xfrm>
            <a:off x="7435118" y="3946804"/>
            <a:ext cx="5626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</p:txBody>
      </p:sp>
      <p:sp>
        <p:nvSpPr>
          <p:cNvPr id="52" name="TextBox 61"/>
          <p:cNvSpPr txBox="1">
            <a:spLocks noChangeArrowheads="1"/>
          </p:cNvSpPr>
          <p:nvPr/>
        </p:nvSpPr>
        <p:spPr bwMode="auto">
          <a:xfrm>
            <a:off x="7745273" y="3276179"/>
            <a:ext cx="56264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77535" y="4092020"/>
            <a:ext cx="2913056" cy="5539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上下分别是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⑤</a:t>
            </a:r>
            <a:r>
              <a:rPr lang="zh-CN" altLang="en-US" sz="2100" dirty="0">
                <a:latin typeface="+mn-ea"/>
              </a:rPr>
              <a:t>和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⑦</a:t>
            </a:r>
            <a:r>
              <a:rPr lang="zh-CN" altLang="en-US" sz="2100" dirty="0">
                <a:latin typeface="+mn-ea"/>
              </a:rPr>
              <a:t>号。</a:t>
            </a:r>
          </a:p>
        </p:txBody>
      </p:sp>
      <p:sp>
        <p:nvSpPr>
          <p:cNvPr id="3" name="矩形 2"/>
          <p:cNvSpPr/>
          <p:nvPr/>
        </p:nvSpPr>
        <p:spPr>
          <a:xfrm>
            <a:off x="1711863" y="2940621"/>
            <a:ext cx="28315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</a:rPr>
              <a:t>前后分别是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100" dirty="0">
                <a:solidFill>
                  <a:prstClr val="black"/>
                </a:solidFill>
              </a:rPr>
              <a:t>和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⑧</a:t>
            </a:r>
            <a:r>
              <a:rPr lang="zh-CN" altLang="en-US" sz="2100" dirty="0">
                <a:solidFill>
                  <a:prstClr val="black"/>
                </a:solidFill>
              </a:rPr>
              <a:t>号，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77535" y="3540587"/>
            <a:ext cx="277820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</a:rPr>
              <a:t>左右分别是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  <a:r>
              <a:rPr lang="zh-CN" altLang="en-US" sz="2100" dirty="0">
                <a:solidFill>
                  <a:prstClr val="black"/>
                </a:solidFill>
              </a:rPr>
              <a:t>和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⑥</a:t>
            </a:r>
            <a:r>
              <a:rPr lang="zh-CN" altLang="en-US" sz="2100" dirty="0">
                <a:solidFill>
                  <a:prstClr val="black"/>
                </a:solidFill>
              </a:rPr>
              <a:t>号，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6317" y="618499"/>
            <a:ext cx="703823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可以选择哪些小棒搭成一个长方体框架？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cm)</a:t>
            </a:r>
          </a:p>
        </p:txBody>
      </p:sp>
      <p:pic>
        <p:nvPicPr>
          <p:cNvPr id="10" name="图片 26" descr="14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48100" y="1604913"/>
            <a:ext cx="1933325" cy="80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27" descr="1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38841" y="1604913"/>
            <a:ext cx="2717864" cy="91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28" descr="16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48101" y="2886110"/>
            <a:ext cx="2155040" cy="40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29" descr="17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38841" y="2959406"/>
            <a:ext cx="2974910" cy="27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30" descr="18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82004" y="3543933"/>
            <a:ext cx="3331849" cy="94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1963554" y="2196247"/>
            <a:ext cx="262391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6" name="矩形 15"/>
          <p:cNvSpPr/>
          <p:nvPr/>
        </p:nvSpPr>
        <p:spPr>
          <a:xfrm>
            <a:off x="5726296" y="2196247"/>
            <a:ext cx="27861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7" name="矩形 16"/>
          <p:cNvSpPr/>
          <p:nvPr/>
        </p:nvSpPr>
        <p:spPr>
          <a:xfrm>
            <a:off x="2286312" y="4248101"/>
            <a:ext cx="27861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全屏显示(16:9)</PresentationFormat>
  <Paragraphs>195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楷体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2023-01-17T01:43:47Z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F90B79522E7D441AA06CE247E014492F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