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76" r:id="rId2"/>
    <p:sldId id="260" r:id="rId3"/>
    <p:sldId id="287" r:id="rId4"/>
    <p:sldId id="262" r:id="rId5"/>
    <p:sldId id="354" r:id="rId6"/>
    <p:sldId id="355" r:id="rId7"/>
    <p:sldId id="380" r:id="rId8"/>
    <p:sldId id="356" r:id="rId9"/>
    <p:sldId id="358" r:id="rId10"/>
    <p:sldId id="360" r:id="rId11"/>
    <p:sldId id="377" r:id="rId12"/>
    <p:sldId id="359" r:id="rId13"/>
    <p:sldId id="362" r:id="rId14"/>
    <p:sldId id="366" r:id="rId15"/>
    <p:sldId id="378" r:id="rId16"/>
    <p:sldId id="368" r:id="rId17"/>
    <p:sldId id="379" r:id="rId18"/>
    <p:sldId id="370" r:id="rId19"/>
    <p:sldId id="371" r:id="rId20"/>
    <p:sldId id="381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262F38"/>
    <a:srgbClr val="DDB287"/>
    <a:srgbClr val="1186CD"/>
    <a:srgbClr val="4A8069"/>
    <a:srgbClr val="F0BC49"/>
    <a:srgbClr val="EFAD21"/>
    <a:srgbClr val="F18B35"/>
    <a:srgbClr val="EF8022"/>
    <a:srgbClr val="EF9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08" y="-13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DCD0-357D-4A54-BBF3-341E9E0E59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9A02-46C5-4809-A471-67AA0AC995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5A1E-E030-4DDA-AB0F-63108B8056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F057-DD30-4EBF-81A7-7344933B7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5A1E-E030-4DDA-AB0F-63108B8056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F057-DD30-4EBF-81A7-7344933B7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5A1E-E030-4DDA-AB0F-63108B8056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F057-DD30-4EBF-81A7-7344933B7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5A1E-E030-4DDA-AB0F-63108B8056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F057-DD30-4EBF-81A7-7344933B7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90500" y="-181535"/>
            <a:ext cx="12572999" cy="7221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5A1E-E030-4DDA-AB0F-63108B8056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F057-DD30-4EBF-81A7-7344933B7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5A1E-E030-4DDA-AB0F-63108B8056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F057-DD30-4EBF-81A7-7344933B7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5A1E-E030-4DDA-AB0F-63108B8056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F057-DD30-4EBF-81A7-7344933B7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5A1E-E030-4DDA-AB0F-63108B8056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F057-DD30-4EBF-81A7-7344933B7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5A1E-E030-4DDA-AB0F-63108B8056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F057-DD30-4EBF-81A7-7344933B7E5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94497" y="6409961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5A1E-E030-4DDA-AB0F-63108B8056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F057-DD30-4EBF-81A7-7344933B7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5A1E-E030-4DDA-AB0F-63108B8056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F057-DD30-4EBF-81A7-7344933B7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5A1E-E030-4DDA-AB0F-63108B8056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F057-DD30-4EBF-81A7-7344933B7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5A1E-E030-4DDA-AB0F-63108B8056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F057-DD30-4EBF-81A7-7344933B7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135" y="2740660"/>
            <a:ext cx="2745740" cy="3300730"/>
          </a:xfrm>
          <a:prstGeom prst="rect">
            <a:avLst/>
          </a:prstGeom>
        </p:spPr>
      </p:pic>
      <p:pic>
        <p:nvPicPr>
          <p:cNvPr id="4" name="图片 3" descr="p"/>
          <p:cNvPicPr>
            <a:picLocks noChangeAspect="1"/>
          </p:cNvPicPr>
          <p:nvPr/>
        </p:nvPicPr>
        <p:blipFill>
          <a:blip r:embed="rId6"/>
          <a:srcRect b="65759"/>
          <a:stretch>
            <a:fillRect/>
          </a:stretch>
        </p:blipFill>
        <p:spPr>
          <a:xfrm>
            <a:off x="0" y="5452110"/>
            <a:ext cx="12192000" cy="1395095"/>
          </a:xfrm>
          <a:prstGeom prst="rect">
            <a:avLst/>
          </a:prstGeom>
        </p:spPr>
      </p:pic>
      <p:pic>
        <p:nvPicPr>
          <p:cNvPr id="6" name="图片 5" descr="k"/>
          <p:cNvPicPr>
            <a:picLocks noChangeAspect="1"/>
          </p:cNvPicPr>
          <p:nvPr/>
        </p:nvPicPr>
        <p:blipFill>
          <a:blip r:embed="rId7"/>
          <a:srcRect b="37815"/>
          <a:stretch>
            <a:fillRect/>
          </a:stretch>
        </p:blipFill>
        <p:spPr>
          <a:xfrm>
            <a:off x="6656705" y="157480"/>
            <a:ext cx="5102860" cy="453009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762875" y="249555"/>
            <a:ext cx="3191510" cy="4575810"/>
            <a:chOff x="12225" y="393"/>
            <a:chExt cx="5026" cy="7206"/>
          </a:xfrm>
        </p:grpSpPr>
        <p:pic>
          <p:nvPicPr>
            <p:cNvPr id="8" name="图片 7" descr="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301" y="3935"/>
              <a:ext cx="2760" cy="3664"/>
            </a:xfrm>
            <a:prstGeom prst="rect">
              <a:avLst/>
            </a:prstGeom>
          </p:spPr>
        </p:pic>
        <p:pic>
          <p:nvPicPr>
            <p:cNvPr id="9" name="图片 8" descr="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10" y="393"/>
              <a:ext cx="2739" cy="3542"/>
            </a:xfrm>
            <a:prstGeom prst="rect">
              <a:avLst/>
            </a:prstGeom>
          </p:spPr>
        </p:pic>
        <p:pic>
          <p:nvPicPr>
            <p:cNvPr id="10" name="图片 9" descr="c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791" y="3361"/>
              <a:ext cx="1461" cy="283"/>
            </a:xfrm>
            <a:prstGeom prst="rect">
              <a:avLst/>
            </a:prstGeom>
          </p:spPr>
        </p:pic>
        <p:pic>
          <p:nvPicPr>
            <p:cNvPr id="11" name="图片 10" descr="b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281" y="5810"/>
              <a:ext cx="481" cy="780"/>
            </a:xfrm>
            <a:prstGeom prst="rect">
              <a:avLst/>
            </a:prstGeom>
          </p:spPr>
        </p:pic>
        <p:pic>
          <p:nvPicPr>
            <p:cNvPr id="12" name="图片 11" descr="d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225" y="5332"/>
              <a:ext cx="885" cy="870"/>
            </a:xfrm>
            <a:prstGeom prst="rect">
              <a:avLst/>
            </a:prstGeom>
          </p:spPr>
        </p:pic>
        <p:pic>
          <p:nvPicPr>
            <p:cNvPr id="14" name="图片 13" descr="h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374" y="1748"/>
              <a:ext cx="439" cy="3192"/>
            </a:xfrm>
            <a:prstGeom prst="rect">
              <a:avLst/>
            </a:prstGeom>
          </p:spPr>
        </p:pic>
      </p:grpSp>
      <p:pic>
        <p:nvPicPr>
          <p:cNvPr id="3" name="图片 2" descr="32e7dee0e399c2fc396d7229a08d8d0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344035"/>
            <a:ext cx="2146300" cy="581025"/>
          </a:xfrm>
          <a:prstGeom prst="rect">
            <a:avLst/>
          </a:prstGeom>
        </p:spPr>
      </p:pic>
      <p:pic>
        <p:nvPicPr>
          <p:cNvPr id="13" name="图片 12" descr="7ab237a859d33f530767034e3498d234"/>
          <p:cNvPicPr>
            <a:picLocks noChangeAspect="1"/>
          </p:cNvPicPr>
          <p:nvPr/>
        </p:nvPicPr>
        <p:blipFill>
          <a:blip r:embed="rId15"/>
          <a:srcRect b="66364"/>
          <a:stretch>
            <a:fillRect/>
          </a:stretch>
        </p:blipFill>
        <p:spPr>
          <a:xfrm flipH="1">
            <a:off x="320040" y="897890"/>
            <a:ext cx="2502535" cy="1028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36" y="4962379"/>
            <a:ext cx="1432257" cy="6257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  <p:sp>
        <p:nvSpPr>
          <p:cNvPr id="25" name="L 形 24"/>
          <p:cNvSpPr/>
          <p:nvPr/>
        </p:nvSpPr>
        <p:spPr>
          <a:xfrm rot="16200000">
            <a:off x="10278683" y="4899319"/>
            <a:ext cx="368991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32" name="L 形 31"/>
          <p:cNvSpPr/>
          <p:nvPr/>
        </p:nvSpPr>
        <p:spPr>
          <a:xfrm rot="5400000">
            <a:off x="1746243" y="2017487"/>
            <a:ext cx="387698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7964" y="2181929"/>
            <a:ext cx="873099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气温降得快是寒露节气的一个特点。一场较强的冷空气带来的秋风、秋雨过后，温度下降8℃、10℃已较常见。不过，风雨天气大多维持时间不长（华西地区除外），受冷高压的控制，昼暖夜凉，白天往往秋高气爽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901994" y="1304316"/>
            <a:ext cx="3376403" cy="733671"/>
            <a:chOff x="8011712" y="1513952"/>
            <a:chExt cx="902723" cy="733671"/>
          </a:xfrm>
        </p:grpSpPr>
        <p:sp>
          <p:nvSpPr>
            <p:cNvPr id="23" name="矩形 22"/>
            <p:cNvSpPr/>
            <p:nvPr/>
          </p:nvSpPr>
          <p:spPr>
            <a:xfrm>
              <a:off x="8011712" y="1513952"/>
              <a:ext cx="855969" cy="626752"/>
            </a:xfrm>
            <a:prstGeom prst="rect">
              <a:avLst/>
            </a:prstGeom>
            <a:noFill/>
            <a:ln>
              <a:solidFill>
                <a:srgbClr val="DDB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052661" y="1601292"/>
              <a:ext cx="861774" cy="646331"/>
            </a:xfrm>
            <a:prstGeom prst="rect">
              <a:avLst/>
            </a:prstGeom>
            <a:solidFill>
              <a:srgbClr val="DDB287"/>
            </a:solidFill>
            <a:ln>
              <a:noFill/>
            </a:ln>
          </p:spPr>
          <p:txBody>
            <a:bodyPr vert="horz"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气候特征</a:t>
              </a:r>
            </a:p>
          </p:txBody>
        </p:sp>
      </p:grpSp>
      <p:pic>
        <p:nvPicPr>
          <p:cNvPr id="3" name="图片 2" descr="C:\Users\Administrator\Desktop\201710041055011144025.png2017100410550111440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31695" y="3837305"/>
            <a:ext cx="2240280" cy="1211580"/>
          </a:xfrm>
          <a:prstGeom prst="rect">
            <a:avLst/>
          </a:prstGeom>
        </p:spPr>
      </p:pic>
      <p:pic>
        <p:nvPicPr>
          <p:cNvPr id="4" name="图片 3" descr="C:\Users\Administrator\Desktop\20091100d4rr9r9qdqxvq4.jpg20091100d4rr9r9qdqxvq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1880" y="3836670"/>
            <a:ext cx="2440305" cy="1212215"/>
          </a:xfrm>
          <a:prstGeom prst="rect">
            <a:avLst/>
          </a:prstGeom>
        </p:spPr>
      </p:pic>
      <p:pic>
        <p:nvPicPr>
          <p:cNvPr id="5" name="图片 4" descr="C:\Users\Administrator\Desktop\wKhTlVf4WBSEDV7vAAAAAAjtZJY285.jpgwKhTlVf4WBSEDV7vAAAAAAjtZJY285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7769225" y="3837305"/>
            <a:ext cx="2502535" cy="1211580"/>
          </a:xfrm>
          <a:prstGeom prst="rect">
            <a:avLst/>
          </a:prstGeom>
        </p:spPr>
      </p:pic>
      <p:pic>
        <p:nvPicPr>
          <p:cNvPr id="7" name="图片 6" descr="p"/>
          <p:cNvPicPr>
            <a:picLocks noChangeAspect="1"/>
          </p:cNvPicPr>
          <p:nvPr/>
        </p:nvPicPr>
        <p:blipFill>
          <a:blip r:embed="rId8"/>
          <a:srcRect b="65759"/>
          <a:stretch>
            <a:fillRect/>
          </a:stretch>
        </p:blipFill>
        <p:spPr>
          <a:xfrm>
            <a:off x="-159385" y="5634990"/>
            <a:ext cx="12522200" cy="1395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32" grpId="0" bldLvl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7180" y="1055370"/>
            <a:ext cx="3977640" cy="437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32111" y="4253488"/>
            <a:ext cx="3336925" cy="460375"/>
          </a:xfrm>
          <a:prstGeom prst="rect">
            <a:avLst/>
          </a:prstGeom>
          <a:solidFill>
            <a:srgbClr val="DDB287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en-US" altLang="zh-CN" sz="2400" b="1" spc="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</a:t>
            </a:r>
            <a:r>
              <a:rPr lang="zh-CN" altLang="en-US" sz="2400" b="1" spc="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寒露节气民俗</a:t>
            </a:r>
          </a:p>
        </p:txBody>
      </p:sp>
      <p:pic>
        <p:nvPicPr>
          <p:cNvPr id="4" name="图片 3" descr="p"/>
          <p:cNvPicPr>
            <a:picLocks noChangeAspect="1"/>
          </p:cNvPicPr>
          <p:nvPr/>
        </p:nvPicPr>
        <p:blipFill>
          <a:blip r:embed="rId3"/>
          <a:srcRect b="65759"/>
          <a:stretch>
            <a:fillRect/>
          </a:stretch>
        </p:blipFill>
        <p:spPr>
          <a:xfrm>
            <a:off x="0" y="5452110"/>
            <a:ext cx="12192000" cy="1607185"/>
          </a:xfrm>
          <a:prstGeom prst="rect">
            <a:avLst/>
          </a:prstGeom>
        </p:spPr>
      </p:pic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4756785" y="1543685"/>
            <a:ext cx="2571746" cy="2282190"/>
            <a:chOff x="16483" y="199"/>
            <a:chExt cx="2700" cy="2396"/>
          </a:xfrm>
        </p:grpSpPr>
        <p:pic>
          <p:nvPicPr>
            <p:cNvPr id="34" name="图片 33" descr="k"/>
            <p:cNvPicPr>
              <a:picLocks noChangeAspect="1"/>
            </p:cNvPicPr>
            <p:nvPr/>
          </p:nvPicPr>
          <p:blipFill>
            <a:blip r:embed="rId4"/>
            <a:srcRect b="37815"/>
            <a:stretch>
              <a:fillRect/>
            </a:stretch>
          </p:blipFill>
          <p:spPr>
            <a:xfrm>
              <a:off x="16483" y="199"/>
              <a:ext cx="2700" cy="2397"/>
            </a:xfrm>
            <a:prstGeom prst="rect">
              <a:avLst/>
            </a:prstGeom>
          </p:spPr>
        </p:pic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17195" y="345"/>
              <a:ext cx="1558" cy="2234"/>
              <a:chOff x="12225" y="393"/>
              <a:chExt cx="5026" cy="7206"/>
            </a:xfrm>
          </p:grpSpPr>
          <p:pic>
            <p:nvPicPr>
              <p:cNvPr id="2" name="图片 1" descr="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01" y="3935"/>
                <a:ext cx="2760" cy="3664"/>
              </a:xfrm>
              <a:prstGeom prst="rect">
                <a:avLst/>
              </a:prstGeom>
            </p:spPr>
          </p:pic>
          <p:pic>
            <p:nvPicPr>
              <p:cNvPr id="3" name="图片 2" descr="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10" y="393"/>
                <a:ext cx="2739" cy="3542"/>
              </a:xfrm>
              <a:prstGeom prst="rect">
                <a:avLst/>
              </a:prstGeom>
            </p:spPr>
          </p:pic>
          <p:pic>
            <p:nvPicPr>
              <p:cNvPr id="22" name="图片 21" descr="c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91" y="3361"/>
                <a:ext cx="1461" cy="283"/>
              </a:xfrm>
              <a:prstGeom prst="rect">
                <a:avLst/>
              </a:prstGeom>
            </p:spPr>
          </p:pic>
          <p:pic>
            <p:nvPicPr>
              <p:cNvPr id="23" name="图片 22" descr="b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81" y="5810"/>
                <a:ext cx="481" cy="780"/>
              </a:xfrm>
              <a:prstGeom prst="rect">
                <a:avLst/>
              </a:prstGeom>
            </p:spPr>
          </p:pic>
          <p:pic>
            <p:nvPicPr>
              <p:cNvPr id="27" name="图片 26" descr="d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25" y="5332"/>
                <a:ext cx="885" cy="870"/>
              </a:xfrm>
              <a:prstGeom prst="rect">
                <a:avLst/>
              </a:prstGeom>
            </p:spPr>
          </p:pic>
          <p:pic>
            <p:nvPicPr>
              <p:cNvPr id="31" name="图片 30" descr="h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74" y="1748"/>
                <a:ext cx="439" cy="3192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l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328535" y="2832735"/>
            <a:ext cx="2745740" cy="33007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  <p:pic>
        <p:nvPicPr>
          <p:cNvPr id="7" name="图片 6" descr="32e7dee0e399c2fc396d7229a08d8d0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344035"/>
            <a:ext cx="2146300" cy="581025"/>
          </a:xfrm>
          <a:prstGeom prst="rect">
            <a:avLst/>
          </a:prstGeom>
        </p:spPr>
      </p:pic>
      <p:pic>
        <p:nvPicPr>
          <p:cNvPr id="8" name="图片 7" descr="k"/>
          <p:cNvPicPr>
            <a:picLocks noChangeAspect="1"/>
          </p:cNvPicPr>
          <p:nvPr/>
        </p:nvPicPr>
        <p:blipFill>
          <a:blip r:embed="rId4"/>
          <a:srcRect l="33630" t="89786" r="33814" b="2257"/>
          <a:stretch>
            <a:fillRect/>
          </a:stretch>
        </p:blipFill>
        <p:spPr>
          <a:xfrm>
            <a:off x="320040" y="251460"/>
            <a:ext cx="1630680" cy="568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36" y="4962379"/>
            <a:ext cx="1432257" cy="6257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903211" y="1476357"/>
            <a:ext cx="125539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吃母蟹</a:t>
            </a:r>
          </a:p>
        </p:txBody>
      </p:sp>
      <p:sp>
        <p:nvSpPr>
          <p:cNvPr id="21" name="矩形 20"/>
          <p:cNvSpPr/>
          <p:nvPr/>
        </p:nvSpPr>
        <p:spPr>
          <a:xfrm>
            <a:off x="1576705" y="1998345"/>
            <a:ext cx="7016750" cy="2861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俗话说“西风响，蟹脚痒”，天一冷螃蟹的味道就要“正”了。“九月团脐，十月尖”，寒露时节雌蟹卵满、黄膏丰腴，正是吃母蟹的最佳季节，等农历十月以后，最好吃的则要轮到公蟹了。但过敏体质、胃寒者及孕妇、高血脂者不宜吃蟹黄，另外要注意螃蟹忌与柿子同吃，以免生成胃石。</a:t>
            </a:r>
          </a:p>
        </p:txBody>
      </p:sp>
      <p:sp>
        <p:nvSpPr>
          <p:cNvPr id="23" name="L 形 22"/>
          <p:cNvSpPr/>
          <p:nvPr/>
        </p:nvSpPr>
        <p:spPr>
          <a:xfrm rot="16200000">
            <a:off x="10940377" y="4955677"/>
            <a:ext cx="368991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24" name="L 形 23"/>
          <p:cNvSpPr/>
          <p:nvPr/>
        </p:nvSpPr>
        <p:spPr>
          <a:xfrm rot="5400000">
            <a:off x="1191702" y="1407906"/>
            <a:ext cx="387698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2" name="图片 1" descr="p"/>
          <p:cNvPicPr>
            <a:picLocks noChangeAspect="1"/>
          </p:cNvPicPr>
          <p:nvPr/>
        </p:nvPicPr>
        <p:blipFill>
          <a:blip r:embed="rId5"/>
          <a:srcRect b="65759"/>
          <a:stretch>
            <a:fillRect/>
          </a:stretch>
        </p:blipFill>
        <p:spPr>
          <a:xfrm>
            <a:off x="-159385" y="5634990"/>
            <a:ext cx="12522200" cy="1395095"/>
          </a:xfrm>
          <a:prstGeom prst="rect">
            <a:avLst/>
          </a:prstGeom>
        </p:spPr>
      </p:pic>
      <p:pic>
        <p:nvPicPr>
          <p:cNvPr id="3" name="图片 2" descr="A9B6B8ED5E48685933BC878C1BCBCFD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3455" y="2523490"/>
            <a:ext cx="2722880" cy="18110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/>
      <p:bldP spid="23" grpId="0" bldLvl="0" animBg="1"/>
      <p:bldP spid="2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36" y="4962379"/>
            <a:ext cx="1432257" cy="6257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948931" y="1151237"/>
            <a:ext cx="1612900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喝寒露茶</a:t>
            </a:r>
          </a:p>
        </p:txBody>
      </p:sp>
      <p:sp>
        <p:nvSpPr>
          <p:cNvPr id="21" name="矩形 20"/>
          <p:cNvSpPr/>
          <p:nvPr/>
        </p:nvSpPr>
        <p:spPr>
          <a:xfrm>
            <a:off x="1205230" y="1918970"/>
            <a:ext cx="7522845" cy="2861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老南京有喝“寒露茶”的习惯。寒露前后正是茶树生长的极好时期。每年寒露的前三天和后四天所采之茶，谓之“正秋茶”，秋茶中以正秋茶为最佳。寒露茶既不像春茶那样鲜嫩，不经泡，也不像夏茶那样干涩味苦，而是有一种独特甘醇清香味，尤受老茶客喜爱。</a:t>
            </a:r>
          </a:p>
        </p:txBody>
      </p:sp>
      <p:sp>
        <p:nvSpPr>
          <p:cNvPr id="23" name="L 形 22"/>
          <p:cNvSpPr/>
          <p:nvPr/>
        </p:nvSpPr>
        <p:spPr>
          <a:xfrm rot="16200000">
            <a:off x="11186122" y="4955677"/>
            <a:ext cx="368991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24" name="L 形 23"/>
          <p:cNvSpPr/>
          <p:nvPr/>
        </p:nvSpPr>
        <p:spPr>
          <a:xfrm rot="5400000">
            <a:off x="1065337" y="1153906"/>
            <a:ext cx="387698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7" name="图片 6" descr="p"/>
          <p:cNvPicPr>
            <a:picLocks noChangeAspect="1"/>
          </p:cNvPicPr>
          <p:nvPr/>
        </p:nvPicPr>
        <p:blipFill>
          <a:blip r:embed="rId5"/>
          <a:srcRect b="65759"/>
          <a:stretch>
            <a:fillRect/>
          </a:stretch>
        </p:blipFill>
        <p:spPr>
          <a:xfrm>
            <a:off x="-159385" y="5634990"/>
            <a:ext cx="12522200" cy="1395095"/>
          </a:xfrm>
          <a:prstGeom prst="rect">
            <a:avLst/>
          </a:prstGeom>
        </p:spPr>
      </p:pic>
      <p:pic>
        <p:nvPicPr>
          <p:cNvPr id="5" name="图片 4" descr="20161008100810_fd8181fac30c1be607cc6bb786f0d8f7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85" y="2459990"/>
            <a:ext cx="2703195" cy="17786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/>
      <p:bldP spid="23" grpId="0" bldLvl="0" animBg="1"/>
      <p:bldP spid="2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36" y="4962379"/>
            <a:ext cx="1432257" cy="6257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720331" y="1271252"/>
            <a:ext cx="1612900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等高习俗</a:t>
            </a:r>
          </a:p>
        </p:txBody>
      </p:sp>
      <p:sp>
        <p:nvSpPr>
          <p:cNvPr id="21" name="矩形 20"/>
          <p:cNvSpPr/>
          <p:nvPr/>
        </p:nvSpPr>
        <p:spPr>
          <a:xfrm>
            <a:off x="923925" y="2101215"/>
            <a:ext cx="6868160" cy="2861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    如果说白露时节天气转凉，开始出现露水，那么到了寒露，则露水增多，且气温更低。此时我国有些地区会出现霜冻，北方已呈深秋景象，白云红叶，偶见早霜，南方也秋意渐浓，蝉噤荷残。北京人登高习俗更盛，景山公园、八大处、香山等都是登高的好地方，重九登高节，更会吸引众多的游人。肥瘦。</a:t>
            </a:r>
          </a:p>
        </p:txBody>
      </p:sp>
      <p:sp>
        <p:nvSpPr>
          <p:cNvPr id="23" name="L 形 22"/>
          <p:cNvSpPr/>
          <p:nvPr/>
        </p:nvSpPr>
        <p:spPr>
          <a:xfrm rot="16200000">
            <a:off x="11213495" y="4861854"/>
            <a:ext cx="368991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24" name="L 形 23"/>
          <p:cNvSpPr/>
          <p:nvPr/>
        </p:nvSpPr>
        <p:spPr>
          <a:xfrm rot="5400000">
            <a:off x="1111057" y="1153906"/>
            <a:ext cx="387698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4" name="图片 3" descr="C:\Users\Administrator\Desktop\16c68e98277f423e938d.jpg16c68e98277f423e938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59688" y="2469313"/>
            <a:ext cx="3410585" cy="1918591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图片 1" descr="p"/>
          <p:cNvPicPr>
            <a:picLocks noChangeAspect="1"/>
          </p:cNvPicPr>
          <p:nvPr/>
        </p:nvPicPr>
        <p:blipFill>
          <a:blip r:embed="rId6"/>
          <a:srcRect b="65759"/>
          <a:stretch>
            <a:fillRect/>
          </a:stretch>
        </p:blipFill>
        <p:spPr>
          <a:xfrm>
            <a:off x="-182245" y="5587365"/>
            <a:ext cx="12543790" cy="142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/>
      <p:bldP spid="23" grpId="0" bldLvl="0" animBg="1"/>
      <p:bldP spid="2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7180" y="1055370"/>
            <a:ext cx="3977640" cy="437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32111" y="4253488"/>
            <a:ext cx="3336925" cy="460375"/>
          </a:xfrm>
          <a:prstGeom prst="rect">
            <a:avLst/>
          </a:prstGeom>
          <a:solidFill>
            <a:srgbClr val="DDB287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en-US" altLang="zh-CN" sz="2400" b="1" spc="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 </a:t>
            </a:r>
            <a:r>
              <a:rPr lang="zh-CN" altLang="en-US" sz="2400" b="1" spc="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寒露节气养生</a:t>
            </a:r>
          </a:p>
        </p:txBody>
      </p:sp>
      <p:pic>
        <p:nvPicPr>
          <p:cNvPr id="4" name="图片 3" descr="p"/>
          <p:cNvPicPr>
            <a:picLocks noChangeAspect="1"/>
          </p:cNvPicPr>
          <p:nvPr/>
        </p:nvPicPr>
        <p:blipFill>
          <a:blip r:embed="rId3"/>
          <a:srcRect b="65759"/>
          <a:stretch>
            <a:fillRect/>
          </a:stretch>
        </p:blipFill>
        <p:spPr>
          <a:xfrm>
            <a:off x="0" y="5452110"/>
            <a:ext cx="12192000" cy="1607185"/>
          </a:xfrm>
          <a:prstGeom prst="rect">
            <a:avLst/>
          </a:prstGeom>
        </p:spPr>
      </p:pic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4756785" y="1543685"/>
            <a:ext cx="2571746" cy="2282190"/>
            <a:chOff x="16483" y="199"/>
            <a:chExt cx="2700" cy="2396"/>
          </a:xfrm>
        </p:grpSpPr>
        <p:pic>
          <p:nvPicPr>
            <p:cNvPr id="34" name="图片 33" descr="k"/>
            <p:cNvPicPr>
              <a:picLocks noChangeAspect="1"/>
            </p:cNvPicPr>
            <p:nvPr/>
          </p:nvPicPr>
          <p:blipFill>
            <a:blip r:embed="rId4"/>
            <a:srcRect b="37815"/>
            <a:stretch>
              <a:fillRect/>
            </a:stretch>
          </p:blipFill>
          <p:spPr>
            <a:xfrm>
              <a:off x="16483" y="199"/>
              <a:ext cx="2700" cy="2397"/>
            </a:xfrm>
            <a:prstGeom prst="rect">
              <a:avLst/>
            </a:prstGeom>
          </p:spPr>
        </p:pic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17195" y="345"/>
              <a:ext cx="1558" cy="2234"/>
              <a:chOff x="12225" y="393"/>
              <a:chExt cx="5026" cy="7206"/>
            </a:xfrm>
          </p:grpSpPr>
          <p:pic>
            <p:nvPicPr>
              <p:cNvPr id="2" name="图片 1" descr="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01" y="3935"/>
                <a:ext cx="2760" cy="3664"/>
              </a:xfrm>
              <a:prstGeom prst="rect">
                <a:avLst/>
              </a:prstGeom>
            </p:spPr>
          </p:pic>
          <p:pic>
            <p:nvPicPr>
              <p:cNvPr id="3" name="图片 2" descr="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10" y="393"/>
                <a:ext cx="2739" cy="3542"/>
              </a:xfrm>
              <a:prstGeom prst="rect">
                <a:avLst/>
              </a:prstGeom>
            </p:spPr>
          </p:pic>
          <p:pic>
            <p:nvPicPr>
              <p:cNvPr id="22" name="图片 21" descr="c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91" y="3361"/>
                <a:ext cx="1461" cy="283"/>
              </a:xfrm>
              <a:prstGeom prst="rect">
                <a:avLst/>
              </a:prstGeom>
            </p:spPr>
          </p:pic>
          <p:pic>
            <p:nvPicPr>
              <p:cNvPr id="23" name="图片 22" descr="b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81" y="5810"/>
                <a:ext cx="481" cy="780"/>
              </a:xfrm>
              <a:prstGeom prst="rect">
                <a:avLst/>
              </a:prstGeom>
            </p:spPr>
          </p:pic>
          <p:pic>
            <p:nvPicPr>
              <p:cNvPr id="27" name="图片 26" descr="d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25" y="5332"/>
                <a:ext cx="885" cy="870"/>
              </a:xfrm>
              <a:prstGeom prst="rect">
                <a:avLst/>
              </a:prstGeom>
            </p:spPr>
          </p:pic>
          <p:pic>
            <p:nvPicPr>
              <p:cNvPr id="31" name="图片 30" descr="h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74" y="1748"/>
                <a:ext cx="439" cy="3192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l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328535" y="2832735"/>
            <a:ext cx="2745740" cy="3300730"/>
          </a:xfrm>
          <a:prstGeom prst="rect">
            <a:avLst/>
          </a:prstGeom>
        </p:spPr>
      </p:pic>
      <p:pic>
        <p:nvPicPr>
          <p:cNvPr id="7" name="图片 6" descr="32e7dee0e399c2fc396d7229a08d8d0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344035"/>
            <a:ext cx="2146300" cy="581025"/>
          </a:xfrm>
          <a:prstGeom prst="rect">
            <a:avLst/>
          </a:prstGeom>
        </p:spPr>
      </p:pic>
      <p:pic>
        <p:nvPicPr>
          <p:cNvPr id="8" name="图片 7" descr="k"/>
          <p:cNvPicPr>
            <a:picLocks noChangeAspect="1"/>
          </p:cNvPicPr>
          <p:nvPr/>
        </p:nvPicPr>
        <p:blipFill>
          <a:blip r:embed="rId4"/>
          <a:srcRect l="33630" t="89786" r="33814" b="2257"/>
          <a:stretch>
            <a:fillRect/>
          </a:stretch>
        </p:blipFill>
        <p:spPr>
          <a:xfrm>
            <a:off x="320040" y="251460"/>
            <a:ext cx="1630680" cy="5689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36" y="4962379"/>
            <a:ext cx="1432257" cy="6257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  <p:sp>
        <p:nvSpPr>
          <p:cNvPr id="23" name="L 形 22"/>
          <p:cNvSpPr/>
          <p:nvPr/>
        </p:nvSpPr>
        <p:spPr>
          <a:xfrm rot="16200000">
            <a:off x="10661729" y="5083542"/>
            <a:ext cx="368991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24" name="L 形 23"/>
          <p:cNvSpPr/>
          <p:nvPr/>
        </p:nvSpPr>
        <p:spPr>
          <a:xfrm rot="5400000">
            <a:off x="887588" y="1010584"/>
            <a:ext cx="387698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40863" y="1804058"/>
            <a:ext cx="8123555" cy="3533108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衣</a:t>
            </a:r>
            <a:r>
              <a:rPr lang="en-US" altLang="zh-CN" b="1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| </a:t>
            </a:r>
            <a:r>
              <a:rPr lang="zh-CN" altLang="en-US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寒露秋分夜，一夜冷一夜”，寒露是一年中昼夜温差最大的一个节气，早晚及时添加衣服，注意腹部保暖，以护肾气。</a:t>
            </a:r>
            <a:endParaRPr lang="en-US" altLang="zh-CN" dirty="0">
              <a:solidFill>
                <a:srgbClr val="191919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食</a:t>
            </a:r>
            <a:r>
              <a:rPr lang="en-US" altLang="zh-CN" b="1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| </a:t>
            </a:r>
            <a:r>
              <a:rPr lang="zh-CN" altLang="en-US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寒露以后，天气转凉，寒露时节的饮食应当以健脾润燥为主，宜吃性平味甘或甘温之物，如梨、红薯、栗子、大枣等食品。</a:t>
            </a:r>
            <a:endParaRPr lang="en-US" altLang="zh-CN" dirty="0">
              <a:solidFill>
                <a:srgbClr val="191919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住</a:t>
            </a:r>
            <a:r>
              <a:rPr lang="en-US" altLang="zh-CN" b="1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|  </a:t>
            </a:r>
            <a:r>
              <a:rPr lang="zh-CN" altLang="en-US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寒露是一个表征天气转凉的节气，虽然白天的气温仍可达三十多度，但夜晚仍会较凉，日夜气温差较大，夜晚睡卧不可贪凉。</a:t>
            </a:r>
            <a:endParaRPr lang="en-US" altLang="zh-CN" dirty="0">
              <a:solidFill>
                <a:srgbClr val="191919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行</a:t>
            </a:r>
            <a:r>
              <a:rPr lang="en-US" altLang="zh-CN" b="1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| </a:t>
            </a:r>
            <a:r>
              <a:rPr lang="zh-CN" altLang="en-US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秋天气候宜人，是一年中难得锻炼身体的好季节。而寒露节气的养生重点是加强身体锻炼，但外出锻炼要注意动静结合。</a:t>
            </a:r>
            <a:endParaRPr lang="zh-CN" altLang="en-US" b="0" i="0" dirty="0">
              <a:solidFill>
                <a:srgbClr val="191919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4" name="图片 3" descr="p"/>
          <p:cNvPicPr>
            <a:picLocks noChangeAspect="1"/>
          </p:cNvPicPr>
          <p:nvPr/>
        </p:nvPicPr>
        <p:blipFill>
          <a:blip r:embed="rId5"/>
          <a:srcRect b="65759"/>
          <a:stretch>
            <a:fillRect/>
          </a:stretch>
        </p:blipFill>
        <p:spPr>
          <a:xfrm>
            <a:off x="-152400" y="5572760"/>
            <a:ext cx="12496800" cy="1440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7180" y="1055370"/>
            <a:ext cx="3977640" cy="437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32111" y="4253488"/>
            <a:ext cx="3336925" cy="460375"/>
          </a:xfrm>
          <a:prstGeom prst="rect">
            <a:avLst/>
          </a:prstGeom>
          <a:solidFill>
            <a:srgbClr val="DDB287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en-US" altLang="zh-CN" sz="2400" b="1" spc="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</a:t>
            </a:r>
            <a:r>
              <a:rPr lang="zh-CN" altLang="en-US" sz="2400" b="1" spc="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寒露诗词欣赏</a:t>
            </a:r>
          </a:p>
        </p:txBody>
      </p:sp>
      <p:pic>
        <p:nvPicPr>
          <p:cNvPr id="4" name="图片 3" descr="p"/>
          <p:cNvPicPr>
            <a:picLocks noChangeAspect="1"/>
          </p:cNvPicPr>
          <p:nvPr/>
        </p:nvPicPr>
        <p:blipFill>
          <a:blip r:embed="rId3"/>
          <a:srcRect b="65759"/>
          <a:stretch>
            <a:fillRect/>
          </a:stretch>
        </p:blipFill>
        <p:spPr>
          <a:xfrm>
            <a:off x="0" y="5452110"/>
            <a:ext cx="12192000" cy="1607185"/>
          </a:xfrm>
          <a:prstGeom prst="rect">
            <a:avLst/>
          </a:prstGeom>
        </p:spPr>
      </p:pic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4756785" y="1543685"/>
            <a:ext cx="2571746" cy="2282190"/>
            <a:chOff x="16483" y="199"/>
            <a:chExt cx="2700" cy="2396"/>
          </a:xfrm>
        </p:grpSpPr>
        <p:pic>
          <p:nvPicPr>
            <p:cNvPr id="34" name="图片 33" descr="k"/>
            <p:cNvPicPr>
              <a:picLocks noChangeAspect="1"/>
            </p:cNvPicPr>
            <p:nvPr/>
          </p:nvPicPr>
          <p:blipFill>
            <a:blip r:embed="rId4"/>
            <a:srcRect b="37815"/>
            <a:stretch>
              <a:fillRect/>
            </a:stretch>
          </p:blipFill>
          <p:spPr>
            <a:xfrm>
              <a:off x="16483" y="199"/>
              <a:ext cx="2700" cy="2397"/>
            </a:xfrm>
            <a:prstGeom prst="rect">
              <a:avLst/>
            </a:prstGeom>
          </p:spPr>
        </p:pic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17195" y="345"/>
              <a:ext cx="1558" cy="2234"/>
              <a:chOff x="12225" y="393"/>
              <a:chExt cx="5026" cy="7206"/>
            </a:xfrm>
          </p:grpSpPr>
          <p:pic>
            <p:nvPicPr>
              <p:cNvPr id="2" name="图片 1" descr="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01" y="3935"/>
                <a:ext cx="2760" cy="3664"/>
              </a:xfrm>
              <a:prstGeom prst="rect">
                <a:avLst/>
              </a:prstGeom>
            </p:spPr>
          </p:pic>
          <p:pic>
            <p:nvPicPr>
              <p:cNvPr id="3" name="图片 2" descr="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10" y="393"/>
                <a:ext cx="2739" cy="3542"/>
              </a:xfrm>
              <a:prstGeom prst="rect">
                <a:avLst/>
              </a:prstGeom>
            </p:spPr>
          </p:pic>
          <p:pic>
            <p:nvPicPr>
              <p:cNvPr id="22" name="图片 21" descr="c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91" y="3361"/>
                <a:ext cx="1461" cy="283"/>
              </a:xfrm>
              <a:prstGeom prst="rect">
                <a:avLst/>
              </a:prstGeom>
            </p:spPr>
          </p:pic>
          <p:pic>
            <p:nvPicPr>
              <p:cNvPr id="23" name="图片 22" descr="b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81" y="5810"/>
                <a:ext cx="481" cy="780"/>
              </a:xfrm>
              <a:prstGeom prst="rect">
                <a:avLst/>
              </a:prstGeom>
            </p:spPr>
          </p:pic>
          <p:pic>
            <p:nvPicPr>
              <p:cNvPr id="27" name="图片 26" descr="d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25" y="5332"/>
                <a:ext cx="885" cy="870"/>
              </a:xfrm>
              <a:prstGeom prst="rect">
                <a:avLst/>
              </a:prstGeom>
            </p:spPr>
          </p:pic>
          <p:pic>
            <p:nvPicPr>
              <p:cNvPr id="31" name="图片 30" descr="h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74" y="1748"/>
                <a:ext cx="439" cy="3192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l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328535" y="2832735"/>
            <a:ext cx="2745740" cy="3300730"/>
          </a:xfrm>
          <a:prstGeom prst="rect">
            <a:avLst/>
          </a:prstGeom>
        </p:spPr>
      </p:pic>
      <p:pic>
        <p:nvPicPr>
          <p:cNvPr id="7" name="图片 6" descr="k"/>
          <p:cNvPicPr>
            <a:picLocks noChangeAspect="1"/>
          </p:cNvPicPr>
          <p:nvPr/>
        </p:nvPicPr>
        <p:blipFill>
          <a:blip r:embed="rId4"/>
          <a:srcRect l="33630" t="89786" r="33814" b="2257"/>
          <a:stretch>
            <a:fillRect/>
          </a:stretch>
        </p:blipFill>
        <p:spPr>
          <a:xfrm>
            <a:off x="320040" y="251460"/>
            <a:ext cx="1630680" cy="568960"/>
          </a:xfrm>
          <a:prstGeom prst="rect">
            <a:avLst/>
          </a:prstGeom>
        </p:spPr>
      </p:pic>
      <p:pic>
        <p:nvPicPr>
          <p:cNvPr id="8" name="图片 7" descr="32e7dee0e399c2fc396d7229a08d8d0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344035"/>
            <a:ext cx="2146300" cy="5810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36" y="4962379"/>
            <a:ext cx="1432257" cy="625786"/>
          </a:xfrm>
          <a:prstGeom prst="rect">
            <a:avLst/>
          </a:prstGeom>
        </p:spPr>
      </p:pic>
      <p:sp>
        <p:nvSpPr>
          <p:cNvPr id="23" name="L 形 22"/>
          <p:cNvSpPr/>
          <p:nvPr/>
        </p:nvSpPr>
        <p:spPr>
          <a:xfrm rot="16200000">
            <a:off x="10278998" y="4803472"/>
            <a:ext cx="368991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24" name="L 形 23"/>
          <p:cNvSpPr/>
          <p:nvPr/>
        </p:nvSpPr>
        <p:spPr>
          <a:xfrm rot="5400000">
            <a:off x="1436014" y="1308808"/>
            <a:ext cx="387698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2" name="图片 1" descr="p"/>
          <p:cNvPicPr>
            <a:picLocks noChangeAspect="1"/>
          </p:cNvPicPr>
          <p:nvPr/>
        </p:nvPicPr>
        <p:blipFill>
          <a:blip r:embed="rId4"/>
          <a:srcRect b="65759"/>
          <a:stretch>
            <a:fillRect/>
          </a:stretch>
        </p:blipFill>
        <p:spPr>
          <a:xfrm>
            <a:off x="0" y="5452110"/>
            <a:ext cx="12192000" cy="13950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05150" y="1132840"/>
            <a:ext cx="6217285" cy="427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月夜梧桐叶上见寒露</a:t>
            </a:r>
          </a:p>
          <a:p>
            <a:pPr algn="ctr">
              <a:lnSpc>
                <a:spcPct val="200000"/>
              </a:lnSpc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唐·戴察</a:t>
            </a:r>
          </a:p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萧疏桐叶上，月白露初团。滴沥清光满，荧煌素彩寒。</a:t>
            </a:r>
          </a:p>
          <a:p>
            <a:pPr algn="ctr">
              <a:lnSpc>
                <a:spcPct val="200000"/>
              </a:lnSpc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风摇愁玉坠，枝动惜珠干。气冷疑秋晚，声微觉夜阑。</a:t>
            </a:r>
          </a:p>
          <a:p>
            <a:pPr algn="ctr">
              <a:lnSpc>
                <a:spcPct val="200000"/>
              </a:lnSpc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凝空流欲遍，润物净宜看。莫厌窥临倦，将晞聚更难。</a:t>
            </a:r>
          </a:p>
        </p:txBody>
      </p:sp>
      <p:pic>
        <p:nvPicPr>
          <p:cNvPr id="8" name="图片 7" descr="9bf943228841a2981f26d6461944c9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860" y="-189230"/>
            <a:ext cx="3316605" cy="2487295"/>
          </a:xfrm>
          <a:prstGeom prst="rect">
            <a:avLst/>
          </a:prstGeom>
        </p:spPr>
      </p:pic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678180" y="2534285"/>
            <a:ext cx="2296044" cy="1977898"/>
            <a:chOff x="16483" y="199"/>
            <a:chExt cx="2700" cy="2396"/>
          </a:xfrm>
        </p:grpSpPr>
        <p:pic>
          <p:nvPicPr>
            <p:cNvPr id="34" name="图片 33" descr="k"/>
            <p:cNvPicPr>
              <a:picLocks noChangeAspect="1"/>
            </p:cNvPicPr>
            <p:nvPr/>
          </p:nvPicPr>
          <p:blipFill>
            <a:blip r:embed="rId6"/>
            <a:srcRect b="37815"/>
            <a:stretch>
              <a:fillRect/>
            </a:stretch>
          </p:blipFill>
          <p:spPr>
            <a:xfrm>
              <a:off x="16483" y="199"/>
              <a:ext cx="2700" cy="2397"/>
            </a:xfrm>
            <a:prstGeom prst="rect">
              <a:avLst/>
            </a:prstGeom>
          </p:spPr>
        </p:pic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17195" y="345"/>
              <a:ext cx="1558" cy="2234"/>
              <a:chOff x="12225" y="393"/>
              <a:chExt cx="5026" cy="7206"/>
            </a:xfrm>
          </p:grpSpPr>
          <p:pic>
            <p:nvPicPr>
              <p:cNvPr id="10" name="图片 9" descr="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01" y="3935"/>
                <a:ext cx="2760" cy="3664"/>
              </a:xfrm>
              <a:prstGeom prst="rect">
                <a:avLst/>
              </a:prstGeom>
            </p:spPr>
          </p:pic>
          <p:pic>
            <p:nvPicPr>
              <p:cNvPr id="13" name="图片 12" descr="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10" y="393"/>
                <a:ext cx="2739" cy="3542"/>
              </a:xfrm>
              <a:prstGeom prst="rect">
                <a:avLst/>
              </a:prstGeom>
            </p:spPr>
          </p:pic>
          <p:pic>
            <p:nvPicPr>
              <p:cNvPr id="22" name="图片 21" descr="c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91" y="3361"/>
                <a:ext cx="1461" cy="283"/>
              </a:xfrm>
              <a:prstGeom prst="rect">
                <a:avLst/>
              </a:prstGeom>
            </p:spPr>
          </p:pic>
          <p:pic>
            <p:nvPicPr>
              <p:cNvPr id="21" name="图片 20" descr="b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281" y="5810"/>
                <a:ext cx="481" cy="780"/>
              </a:xfrm>
              <a:prstGeom prst="rect">
                <a:avLst/>
              </a:prstGeom>
            </p:spPr>
          </p:pic>
          <p:pic>
            <p:nvPicPr>
              <p:cNvPr id="27" name="图片 26" descr="d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225" y="5332"/>
                <a:ext cx="885" cy="870"/>
              </a:xfrm>
              <a:prstGeom prst="rect">
                <a:avLst/>
              </a:prstGeom>
            </p:spPr>
          </p:pic>
          <p:pic>
            <p:nvPicPr>
              <p:cNvPr id="31" name="图片 30" descr="h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374" y="1748"/>
                <a:ext cx="439" cy="31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36" y="4962379"/>
            <a:ext cx="1432257" cy="6257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  <p:sp>
        <p:nvSpPr>
          <p:cNvPr id="23" name="L 形 22"/>
          <p:cNvSpPr/>
          <p:nvPr/>
        </p:nvSpPr>
        <p:spPr>
          <a:xfrm rot="16200000">
            <a:off x="10358095" y="4725858"/>
            <a:ext cx="368991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24" name="L 形 23"/>
          <p:cNvSpPr/>
          <p:nvPr/>
        </p:nvSpPr>
        <p:spPr>
          <a:xfrm rot="5400000">
            <a:off x="2051016" y="1447793"/>
            <a:ext cx="387698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4" name="图片 3" descr="p"/>
          <p:cNvPicPr>
            <a:picLocks noChangeAspect="1"/>
          </p:cNvPicPr>
          <p:nvPr/>
        </p:nvPicPr>
        <p:blipFill>
          <a:blip r:embed="rId5"/>
          <a:srcRect b="65759"/>
          <a:stretch>
            <a:fillRect/>
          </a:stretch>
        </p:blipFill>
        <p:spPr>
          <a:xfrm>
            <a:off x="-182245" y="5587365"/>
            <a:ext cx="12543790" cy="1426210"/>
          </a:xfrm>
          <a:prstGeom prst="rect">
            <a:avLst/>
          </a:prstGeom>
        </p:spPr>
      </p:pic>
      <p:pic>
        <p:nvPicPr>
          <p:cNvPr id="3" name="图片 2" descr="5cc042b998291c4b7aba7e086e1fc9b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70" y="2317115"/>
            <a:ext cx="3466465" cy="5200015"/>
          </a:xfrm>
          <a:prstGeom prst="rect">
            <a:avLst/>
          </a:prstGeom>
        </p:spPr>
      </p:pic>
      <p:pic>
        <p:nvPicPr>
          <p:cNvPr id="5" name="图片 4" descr="69a5aed42e079e4ea3e6b64c8ec7a8d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8025" y="2388235"/>
            <a:ext cx="2713355" cy="27133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86835" y="1605915"/>
            <a:ext cx="4743450" cy="26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败荷鹡鸰图</a:t>
            </a:r>
          </a:p>
          <a:p>
            <a:pPr algn="ctr">
              <a:lnSpc>
                <a:spcPct val="200000"/>
              </a:lnSpc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唐寅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飞唤行摇类急难，野田寒露欲成团。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莫言四海皆兄长，骨肉而今冷眼看。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"/>
          <p:cNvPicPr>
            <a:picLocks noChangeAspect="1"/>
          </p:cNvPicPr>
          <p:nvPr/>
        </p:nvPicPr>
        <p:blipFill>
          <a:blip r:embed="rId3"/>
          <a:srcRect b="65759"/>
          <a:stretch>
            <a:fillRect/>
          </a:stretch>
        </p:blipFill>
        <p:spPr>
          <a:xfrm>
            <a:off x="0" y="5452110"/>
            <a:ext cx="12192000" cy="1562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4" y="2932514"/>
            <a:ext cx="6267450" cy="626745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4505770" y="1266927"/>
            <a:ext cx="741422" cy="3721932"/>
            <a:chOff x="3980685" y="1842181"/>
            <a:chExt cx="492443" cy="2472060"/>
          </a:xfrm>
        </p:grpSpPr>
        <p:sp>
          <p:nvSpPr>
            <p:cNvPr id="10" name="矩形 9"/>
            <p:cNvSpPr/>
            <p:nvPr/>
          </p:nvSpPr>
          <p:spPr>
            <a:xfrm>
              <a:off x="4020693" y="2321140"/>
              <a:ext cx="407419" cy="1993101"/>
            </a:xfrm>
            <a:prstGeom prst="rect">
              <a:avLst/>
            </a:prstGeom>
            <a:noFill/>
            <a:ln>
              <a:solidFill>
                <a:srgbClr val="DDB287"/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262F38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寒露节气的由来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80685" y="1842181"/>
              <a:ext cx="492443" cy="347516"/>
            </a:xfrm>
            <a:prstGeom prst="rect">
              <a:avLst/>
            </a:prstGeom>
            <a:solidFill>
              <a:srgbClr val="DDB28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73385" y="1270592"/>
            <a:ext cx="741422" cy="3718267"/>
            <a:chOff x="5156354" y="1842181"/>
            <a:chExt cx="492443" cy="2469624"/>
          </a:xfrm>
        </p:grpSpPr>
        <p:sp>
          <p:nvSpPr>
            <p:cNvPr id="13" name="矩形 12"/>
            <p:cNvSpPr/>
            <p:nvPr/>
          </p:nvSpPr>
          <p:spPr>
            <a:xfrm>
              <a:off x="5205933" y="2318705"/>
              <a:ext cx="407419" cy="1993100"/>
            </a:xfrm>
            <a:prstGeom prst="rect">
              <a:avLst/>
            </a:prstGeom>
            <a:noFill/>
            <a:ln>
              <a:solidFill>
                <a:srgbClr val="DDB287"/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262F38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寒露节气气候特征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56354" y="1842181"/>
              <a:ext cx="492443" cy="347516"/>
            </a:xfrm>
            <a:prstGeom prst="rect">
              <a:avLst/>
            </a:prstGeom>
            <a:solidFill>
              <a:srgbClr val="DDB28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贰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41000" y="1266923"/>
            <a:ext cx="756864" cy="3721937"/>
            <a:chOff x="6315545" y="1722080"/>
            <a:chExt cx="502377" cy="2889534"/>
          </a:xfrm>
        </p:grpSpPr>
        <p:sp>
          <p:nvSpPr>
            <p:cNvPr id="11" name="矩形 10"/>
            <p:cNvSpPr/>
            <p:nvPr/>
          </p:nvSpPr>
          <p:spPr>
            <a:xfrm>
              <a:off x="6410764" y="2281927"/>
              <a:ext cx="407158" cy="2329687"/>
            </a:xfrm>
            <a:prstGeom prst="rect">
              <a:avLst/>
            </a:prstGeom>
            <a:noFill/>
            <a:ln>
              <a:solidFill>
                <a:srgbClr val="DDB287"/>
              </a:solidFill>
            </a:ln>
          </p:spPr>
          <p:txBody>
            <a:bodyPr vert="eaVert"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262F38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寒露节气节令民俗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15545" y="1722080"/>
              <a:ext cx="492443" cy="406203"/>
            </a:xfrm>
            <a:prstGeom prst="rect">
              <a:avLst/>
            </a:prstGeom>
            <a:solidFill>
              <a:srgbClr val="DDB28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叁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101" y="5352697"/>
            <a:ext cx="1740792" cy="246237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52" y="5187461"/>
            <a:ext cx="1623778" cy="11717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56" y="2907636"/>
            <a:ext cx="1817728" cy="90886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449940" y="1480694"/>
            <a:ext cx="1747913" cy="3405648"/>
            <a:chOff x="2449940" y="1480694"/>
            <a:chExt cx="1747913" cy="3405648"/>
          </a:xfrm>
        </p:grpSpPr>
        <p:sp>
          <p:nvSpPr>
            <p:cNvPr id="33" name="矩形 32"/>
            <p:cNvSpPr/>
            <p:nvPr/>
          </p:nvSpPr>
          <p:spPr>
            <a:xfrm>
              <a:off x="2449940" y="1480694"/>
              <a:ext cx="1747913" cy="3405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745882" y="1677992"/>
              <a:ext cx="1200329" cy="3188333"/>
              <a:chOff x="3852753" y="1680713"/>
              <a:chExt cx="892801" cy="2371473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852753" y="1680713"/>
                <a:ext cx="892801" cy="22247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DDB287"/>
                </a:solidFill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endParaRPr lang="zh-CN" altLang="en-US" sz="6600" b="1" spc="-3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962228" y="1895598"/>
                <a:ext cx="652431" cy="1304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5400" b="1" dirty="0">
                    <a:solidFill>
                      <a:srgbClr val="262F38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楷体" panose="02010609060101010101" pitchFamily="49" charset="-122"/>
                  </a:rPr>
                  <a:t>目</a:t>
                </a:r>
                <a:endParaRPr lang="en-US" altLang="zh-CN" sz="5400" b="1" dirty="0">
                  <a:solidFill>
                    <a:srgbClr val="262F38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endParaRPr>
              </a:p>
              <a:p>
                <a:r>
                  <a:rPr lang="zh-CN" altLang="en-US" sz="5400" b="1" dirty="0">
                    <a:solidFill>
                      <a:srgbClr val="262F38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楷体" panose="02010609060101010101" pitchFamily="49" charset="-122"/>
                  </a:rPr>
                  <a:t>录</a:t>
                </a: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800" y="3217065"/>
                <a:ext cx="459317" cy="835121"/>
              </a:xfrm>
              <a:prstGeom prst="rect">
                <a:avLst/>
              </a:prstGeom>
            </p:spPr>
          </p:pic>
        </p:grpSp>
      </p:grpSp>
      <p:grpSp>
        <p:nvGrpSpPr>
          <p:cNvPr id="35" name="组合 34"/>
          <p:cNvGrpSpPr/>
          <p:nvPr/>
        </p:nvGrpSpPr>
        <p:grpSpPr>
          <a:xfrm>
            <a:off x="10466705" y="126365"/>
            <a:ext cx="1714500" cy="1521460"/>
            <a:chOff x="16483" y="199"/>
            <a:chExt cx="2700" cy="2396"/>
          </a:xfrm>
        </p:grpSpPr>
        <p:pic>
          <p:nvPicPr>
            <p:cNvPr id="34" name="图片 33" descr="k"/>
            <p:cNvPicPr>
              <a:picLocks noChangeAspect="1"/>
            </p:cNvPicPr>
            <p:nvPr/>
          </p:nvPicPr>
          <p:blipFill>
            <a:blip r:embed="rId9"/>
            <a:srcRect b="37815"/>
            <a:stretch>
              <a:fillRect/>
            </a:stretch>
          </p:blipFill>
          <p:spPr>
            <a:xfrm>
              <a:off x="16483" y="199"/>
              <a:ext cx="2700" cy="2397"/>
            </a:xfrm>
            <a:prstGeom prst="rect">
              <a:avLst/>
            </a:prstGeom>
          </p:spPr>
        </p:pic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17195" y="345"/>
              <a:ext cx="1558" cy="2234"/>
              <a:chOff x="12225" y="393"/>
              <a:chExt cx="5026" cy="7206"/>
            </a:xfrm>
          </p:grpSpPr>
          <p:pic>
            <p:nvPicPr>
              <p:cNvPr id="12" name="图片 11" descr="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01" y="3935"/>
                <a:ext cx="2760" cy="3664"/>
              </a:xfrm>
              <a:prstGeom prst="rect">
                <a:avLst/>
              </a:prstGeom>
            </p:spPr>
          </p:pic>
          <p:pic>
            <p:nvPicPr>
              <p:cNvPr id="16" name="图片 15" descr="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110" y="393"/>
                <a:ext cx="2739" cy="3542"/>
              </a:xfrm>
              <a:prstGeom prst="rect">
                <a:avLst/>
              </a:prstGeom>
            </p:spPr>
          </p:pic>
          <p:pic>
            <p:nvPicPr>
              <p:cNvPr id="22" name="图片 21" descr="c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791" y="3361"/>
                <a:ext cx="1461" cy="283"/>
              </a:xfrm>
              <a:prstGeom prst="rect">
                <a:avLst/>
              </a:prstGeom>
            </p:spPr>
          </p:pic>
          <p:pic>
            <p:nvPicPr>
              <p:cNvPr id="23" name="图片 22" descr="b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281" y="5810"/>
                <a:ext cx="481" cy="780"/>
              </a:xfrm>
              <a:prstGeom prst="rect">
                <a:avLst/>
              </a:prstGeom>
            </p:spPr>
          </p:pic>
          <p:pic>
            <p:nvPicPr>
              <p:cNvPr id="27" name="图片 26" descr="d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225" y="5332"/>
                <a:ext cx="885" cy="870"/>
              </a:xfrm>
              <a:prstGeom prst="rect">
                <a:avLst/>
              </a:prstGeom>
            </p:spPr>
          </p:pic>
          <p:pic>
            <p:nvPicPr>
              <p:cNvPr id="31" name="图片 30" descr="h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374" y="1748"/>
                <a:ext cx="439" cy="3192"/>
              </a:xfrm>
              <a:prstGeom prst="rect">
                <a:avLst/>
              </a:prstGeom>
            </p:spPr>
          </p:pic>
        </p:grpSp>
      </p:grpSp>
      <p:pic>
        <p:nvPicPr>
          <p:cNvPr id="36" name="图片 35" descr="k"/>
          <p:cNvPicPr>
            <a:picLocks noChangeAspect="1"/>
          </p:cNvPicPr>
          <p:nvPr/>
        </p:nvPicPr>
        <p:blipFill>
          <a:blip r:embed="rId9"/>
          <a:srcRect l="33630" t="89786" r="33814" b="2257"/>
          <a:stretch>
            <a:fillRect/>
          </a:stretch>
        </p:blipFill>
        <p:spPr>
          <a:xfrm>
            <a:off x="320040" y="251460"/>
            <a:ext cx="1630680" cy="568960"/>
          </a:xfrm>
          <a:prstGeom prst="rect">
            <a:avLst/>
          </a:prstGeom>
        </p:spPr>
      </p:pic>
      <p:pic>
        <p:nvPicPr>
          <p:cNvPr id="37" name="图片 36" descr="32e7dee0e399c2fc396d7229a08d8d0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344035"/>
            <a:ext cx="2146300" cy="581025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8024057" y="1253662"/>
            <a:ext cx="741422" cy="3718267"/>
            <a:chOff x="5156354" y="1842181"/>
            <a:chExt cx="492443" cy="2469624"/>
          </a:xfrm>
        </p:grpSpPr>
        <p:sp>
          <p:nvSpPr>
            <p:cNvPr id="39" name="矩形 38"/>
            <p:cNvSpPr/>
            <p:nvPr/>
          </p:nvSpPr>
          <p:spPr>
            <a:xfrm>
              <a:off x="5204510" y="2318705"/>
              <a:ext cx="408842" cy="1993100"/>
            </a:xfrm>
            <a:prstGeom prst="rect">
              <a:avLst/>
            </a:prstGeom>
            <a:noFill/>
            <a:ln>
              <a:solidFill>
                <a:srgbClr val="DDB287"/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262F38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寒露节气养生</a:t>
              </a:r>
            </a:p>
          </p:txBody>
        </p:sp>
        <p:sp>
          <p:nvSpPr>
            <p:cNvPr id="40" name="文本框 24"/>
            <p:cNvSpPr txBox="1"/>
            <p:nvPr/>
          </p:nvSpPr>
          <p:spPr>
            <a:xfrm>
              <a:off x="5156354" y="1842181"/>
              <a:ext cx="492443" cy="347516"/>
            </a:xfrm>
            <a:prstGeom prst="rect">
              <a:avLst/>
            </a:prstGeom>
            <a:solidFill>
              <a:srgbClr val="DDB28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肆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191673" y="1249993"/>
            <a:ext cx="756864" cy="3721937"/>
            <a:chOff x="6315545" y="1722080"/>
            <a:chExt cx="502377" cy="2889534"/>
          </a:xfrm>
        </p:grpSpPr>
        <p:sp>
          <p:nvSpPr>
            <p:cNvPr id="42" name="矩形 41"/>
            <p:cNvSpPr/>
            <p:nvPr/>
          </p:nvSpPr>
          <p:spPr>
            <a:xfrm>
              <a:off x="6409342" y="2281927"/>
              <a:ext cx="408580" cy="2329687"/>
            </a:xfrm>
            <a:prstGeom prst="rect">
              <a:avLst/>
            </a:prstGeom>
            <a:noFill/>
            <a:ln>
              <a:solidFill>
                <a:srgbClr val="DDB287"/>
              </a:solidFill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262F38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寒露诗词欣赏</a:t>
              </a:r>
            </a:p>
          </p:txBody>
        </p:sp>
        <p:sp>
          <p:nvSpPr>
            <p:cNvPr id="43" name="文本框 25"/>
            <p:cNvSpPr txBox="1"/>
            <p:nvPr/>
          </p:nvSpPr>
          <p:spPr>
            <a:xfrm>
              <a:off x="6315545" y="1722080"/>
              <a:ext cx="492443" cy="406203"/>
            </a:xfrm>
            <a:prstGeom prst="rect">
              <a:avLst/>
            </a:prstGeom>
            <a:solidFill>
              <a:srgbClr val="DDB28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135" y="2740660"/>
            <a:ext cx="2745740" cy="3300730"/>
          </a:xfrm>
          <a:prstGeom prst="rect">
            <a:avLst/>
          </a:prstGeom>
        </p:spPr>
      </p:pic>
      <p:pic>
        <p:nvPicPr>
          <p:cNvPr id="4" name="图片 3" descr="p"/>
          <p:cNvPicPr>
            <a:picLocks noChangeAspect="1"/>
          </p:cNvPicPr>
          <p:nvPr/>
        </p:nvPicPr>
        <p:blipFill>
          <a:blip r:embed="rId6"/>
          <a:srcRect b="65759"/>
          <a:stretch>
            <a:fillRect/>
          </a:stretch>
        </p:blipFill>
        <p:spPr>
          <a:xfrm>
            <a:off x="0" y="5452110"/>
            <a:ext cx="12192000" cy="1395095"/>
          </a:xfrm>
          <a:prstGeom prst="rect">
            <a:avLst/>
          </a:prstGeom>
        </p:spPr>
      </p:pic>
      <p:pic>
        <p:nvPicPr>
          <p:cNvPr id="6" name="图片 5" descr="k"/>
          <p:cNvPicPr>
            <a:picLocks noChangeAspect="1"/>
          </p:cNvPicPr>
          <p:nvPr/>
        </p:nvPicPr>
        <p:blipFill>
          <a:blip r:embed="rId7"/>
          <a:srcRect b="37815"/>
          <a:stretch>
            <a:fillRect/>
          </a:stretch>
        </p:blipFill>
        <p:spPr>
          <a:xfrm>
            <a:off x="6656705" y="157480"/>
            <a:ext cx="5102860" cy="4530090"/>
          </a:xfrm>
          <a:prstGeom prst="rect">
            <a:avLst/>
          </a:prstGeom>
        </p:spPr>
      </p:pic>
      <p:pic>
        <p:nvPicPr>
          <p:cNvPr id="7" name="图片 6" descr="k"/>
          <p:cNvPicPr>
            <a:picLocks noChangeAspect="1"/>
          </p:cNvPicPr>
          <p:nvPr/>
        </p:nvPicPr>
        <p:blipFill>
          <a:blip r:embed="rId7"/>
          <a:srcRect l="33630" t="89786" r="33814" b="2257"/>
          <a:stretch>
            <a:fillRect/>
          </a:stretch>
        </p:blipFill>
        <p:spPr>
          <a:xfrm>
            <a:off x="320040" y="251460"/>
            <a:ext cx="1630680" cy="5689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762875" y="249555"/>
            <a:ext cx="3191510" cy="4575810"/>
            <a:chOff x="12225" y="393"/>
            <a:chExt cx="5026" cy="7206"/>
          </a:xfrm>
        </p:grpSpPr>
        <p:pic>
          <p:nvPicPr>
            <p:cNvPr id="8" name="图片 7" descr="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301" y="3935"/>
              <a:ext cx="2760" cy="3664"/>
            </a:xfrm>
            <a:prstGeom prst="rect">
              <a:avLst/>
            </a:prstGeom>
          </p:spPr>
        </p:pic>
        <p:pic>
          <p:nvPicPr>
            <p:cNvPr id="9" name="图片 8" descr="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10" y="393"/>
              <a:ext cx="2739" cy="3542"/>
            </a:xfrm>
            <a:prstGeom prst="rect">
              <a:avLst/>
            </a:prstGeom>
          </p:spPr>
        </p:pic>
        <p:pic>
          <p:nvPicPr>
            <p:cNvPr id="10" name="图片 9" descr="c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791" y="3361"/>
              <a:ext cx="1461" cy="283"/>
            </a:xfrm>
            <a:prstGeom prst="rect">
              <a:avLst/>
            </a:prstGeom>
          </p:spPr>
        </p:pic>
        <p:pic>
          <p:nvPicPr>
            <p:cNvPr id="11" name="图片 10" descr="b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281" y="5810"/>
              <a:ext cx="481" cy="780"/>
            </a:xfrm>
            <a:prstGeom prst="rect">
              <a:avLst/>
            </a:prstGeom>
          </p:spPr>
        </p:pic>
        <p:pic>
          <p:nvPicPr>
            <p:cNvPr id="12" name="图片 11" descr="d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225" y="5332"/>
              <a:ext cx="885" cy="870"/>
            </a:xfrm>
            <a:prstGeom prst="rect">
              <a:avLst/>
            </a:prstGeom>
          </p:spPr>
        </p:pic>
        <p:pic>
          <p:nvPicPr>
            <p:cNvPr id="14" name="图片 13" descr="h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374" y="1748"/>
              <a:ext cx="439" cy="319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425700" y="2134235"/>
            <a:ext cx="2644775" cy="2209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飞唤行摇类急难，</a:t>
            </a:r>
          </a:p>
          <a:p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野田寒露欲成团。</a:t>
            </a:r>
          </a:p>
          <a:p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莫言四海皆兄长，</a:t>
            </a:r>
          </a:p>
          <a:p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骨肉而今冷眼看。</a:t>
            </a:r>
          </a:p>
        </p:txBody>
      </p:sp>
      <p:pic>
        <p:nvPicPr>
          <p:cNvPr id="3" name="图片 2" descr="32e7dee0e399c2fc396d7229a08d8d0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344035"/>
            <a:ext cx="2146300" cy="581025"/>
          </a:xfrm>
          <a:prstGeom prst="rect">
            <a:avLst/>
          </a:prstGeom>
        </p:spPr>
      </p:pic>
      <p:pic>
        <p:nvPicPr>
          <p:cNvPr id="13" name="图片 12" descr="7ab237a859d33f530767034e3498d234"/>
          <p:cNvPicPr>
            <a:picLocks noChangeAspect="1"/>
          </p:cNvPicPr>
          <p:nvPr/>
        </p:nvPicPr>
        <p:blipFill>
          <a:blip r:embed="rId15"/>
          <a:srcRect b="66364"/>
          <a:stretch>
            <a:fillRect/>
          </a:stretch>
        </p:blipFill>
        <p:spPr>
          <a:xfrm flipH="1">
            <a:off x="320040" y="897890"/>
            <a:ext cx="2502535" cy="1028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7180" y="1055370"/>
            <a:ext cx="3977640" cy="437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32111" y="4253488"/>
            <a:ext cx="3336925" cy="460375"/>
          </a:xfrm>
          <a:prstGeom prst="rect">
            <a:avLst/>
          </a:prstGeom>
          <a:solidFill>
            <a:srgbClr val="DDB287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en-US" altLang="zh-CN" sz="2400" b="1" spc="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</a:t>
            </a:r>
            <a:r>
              <a:rPr lang="zh-CN" altLang="en-US" sz="2400" b="1" spc="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寒露节气的由来</a:t>
            </a:r>
          </a:p>
        </p:txBody>
      </p:sp>
      <p:pic>
        <p:nvPicPr>
          <p:cNvPr id="4" name="图片 3" descr="p"/>
          <p:cNvPicPr>
            <a:picLocks noChangeAspect="1"/>
          </p:cNvPicPr>
          <p:nvPr/>
        </p:nvPicPr>
        <p:blipFill>
          <a:blip r:embed="rId3"/>
          <a:srcRect b="65759"/>
          <a:stretch>
            <a:fillRect/>
          </a:stretch>
        </p:blipFill>
        <p:spPr>
          <a:xfrm>
            <a:off x="0" y="5452110"/>
            <a:ext cx="12192000" cy="1607185"/>
          </a:xfrm>
          <a:prstGeom prst="rect">
            <a:avLst/>
          </a:prstGeom>
        </p:spPr>
      </p:pic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4756785" y="1543685"/>
            <a:ext cx="2571746" cy="2282190"/>
            <a:chOff x="16483" y="199"/>
            <a:chExt cx="2700" cy="2396"/>
          </a:xfrm>
        </p:grpSpPr>
        <p:pic>
          <p:nvPicPr>
            <p:cNvPr id="34" name="图片 33" descr="k"/>
            <p:cNvPicPr>
              <a:picLocks noChangeAspect="1"/>
            </p:cNvPicPr>
            <p:nvPr/>
          </p:nvPicPr>
          <p:blipFill>
            <a:blip r:embed="rId4"/>
            <a:srcRect b="37815"/>
            <a:stretch>
              <a:fillRect/>
            </a:stretch>
          </p:blipFill>
          <p:spPr>
            <a:xfrm>
              <a:off x="16483" y="199"/>
              <a:ext cx="2700" cy="2397"/>
            </a:xfrm>
            <a:prstGeom prst="rect">
              <a:avLst/>
            </a:prstGeom>
          </p:spPr>
        </p:pic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17195" y="345"/>
              <a:ext cx="1558" cy="2234"/>
              <a:chOff x="12225" y="393"/>
              <a:chExt cx="5026" cy="7206"/>
            </a:xfrm>
          </p:grpSpPr>
          <p:pic>
            <p:nvPicPr>
              <p:cNvPr id="2" name="图片 1" descr="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01" y="3935"/>
                <a:ext cx="2760" cy="3664"/>
              </a:xfrm>
              <a:prstGeom prst="rect">
                <a:avLst/>
              </a:prstGeom>
            </p:spPr>
          </p:pic>
          <p:pic>
            <p:nvPicPr>
              <p:cNvPr id="3" name="图片 2" descr="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10" y="393"/>
                <a:ext cx="2739" cy="3542"/>
              </a:xfrm>
              <a:prstGeom prst="rect">
                <a:avLst/>
              </a:prstGeom>
            </p:spPr>
          </p:pic>
          <p:pic>
            <p:nvPicPr>
              <p:cNvPr id="22" name="图片 21" descr="c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91" y="3361"/>
                <a:ext cx="1461" cy="283"/>
              </a:xfrm>
              <a:prstGeom prst="rect">
                <a:avLst/>
              </a:prstGeom>
            </p:spPr>
          </p:pic>
          <p:pic>
            <p:nvPicPr>
              <p:cNvPr id="23" name="图片 22" descr="b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81" y="5810"/>
                <a:ext cx="481" cy="780"/>
              </a:xfrm>
              <a:prstGeom prst="rect">
                <a:avLst/>
              </a:prstGeom>
            </p:spPr>
          </p:pic>
          <p:pic>
            <p:nvPicPr>
              <p:cNvPr id="27" name="图片 26" descr="d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25" y="5332"/>
                <a:ext cx="885" cy="870"/>
              </a:xfrm>
              <a:prstGeom prst="rect">
                <a:avLst/>
              </a:prstGeom>
            </p:spPr>
          </p:pic>
          <p:pic>
            <p:nvPicPr>
              <p:cNvPr id="31" name="图片 30" descr="h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74" y="1748"/>
                <a:ext cx="439" cy="3192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l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328535" y="2832735"/>
            <a:ext cx="2745740" cy="3300730"/>
          </a:xfrm>
          <a:prstGeom prst="rect">
            <a:avLst/>
          </a:prstGeom>
        </p:spPr>
      </p:pic>
      <p:pic>
        <p:nvPicPr>
          <p:cNvPr id="10" name="图片 9" descr="32e7dee0e399c2fc396d7229a08d8d0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344035"/>
            <a:ext cx="2146300" cy="581025"/>
          </a:xfrm>
          <a:prstGeom prst="rect">
            <a:avLst/>
          </a:prstGeom>
        </p:spPr>
      </p:pic>
      <p:pic>
        <p:nvPicPr>
          <p:cNvPr id="21" name="图片 20" descr="k"/>
          <p:cNvPicPr>
            <a:picLocks noChangeAspect="1"/>
          </p:cNvPicPr>
          <p:nvPr/>
        </p:nvPicPr>
        <p:blipFill>
          <a:blip r:embed="rId4"/>
          <a:srcRect l="33630" t="89786" r="33814" b="2257"/>
          <a:stretch>
            <a:fillRect/>
          </a:stretch>
        </p:blipFill>
        <p:spPr>
          <a:xfrm>
            <a:off x="320040" y="251460"/>
            <a:ext cx="1630680" cy="568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634941" y="1513627"/>
            <a:ext cx="3260725" cy="364299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寒露是二十四节气中的第17个节气，是干支历酉月的结束以及戌月的起始;时间点在公历每年10月8日或9日视太阳到达黄经195°(处于室女座)时。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537646" y="1159754"/>
            <a:ext cx="1086242" cy="2745890"/>
            <a:chOff x="8049066" y="1341120"/>
            <a:chExt cx="1086242" cy="2745890"/>
          </a:xfrm>
        </p:grpSpPr>
        <p:sp>
          <p:nvSpPr>
            <p:cNvPr id="2" name="矩形 1"/>
            <p:cNvSpPr/>
            <p:nvPr/>
          </p:nvSpPr>
          <p:spPr>
            <a:xfrm>
              <a:off x="8458200" y="1341120"/>
              <a:ext cx="677108" cy="2584877"/>
            </a:xfrm>
            <a:prstGeom prst="rect">
              <a:avLst/>
            </a:prstGeom>
            <a:noFill/>
            <a:ln>
              <a:solidFill>
                <a:srgbClr val="DDB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049066" y="1506501"/>
              <a:ext cx="861774" cy="2580509"/>
            </a:xfrm>
            <a:prstGeom prst="rect">
              <a:avLst/>
            </a:prstGeom>
            <a:solidFill>
              <a:srgbClr val="DDB287"/>
            </a:solidFill>
            <a:ln>
              <a:noFill/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节气由来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36" y="4962379"/>
            <a:ext cx="1432257" cy="6257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02" y="2980602"/>
            <a:ext cx="1729888" cy="1729888"/>
          </a:xfrm>
          <a:prstGeom prst="rect">
            <a:avLst/>
          </a:prstGeom>
        </p:spPr>
      </p:pic>
      <p:sp>
        <p:nvSpPr>
          <p:cNvPr id="27" name="L 形 26"/>
          <p:cNvSpPr/>
          <p:nvPr/>
        </p:nvSpPr>
        <p:spPr>
          <a:xfrm rot="16200000">
            <a:off x="9389134" y="4739765"/>
            <a:ext cx="450560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28" name="L 形 27"/>
          <p:cNvSpPr/>
          <p:nvPr/>
        </p:nvSpPr>
        <p:spPr>
          <a:xfrm rot="5400000">
            <a:off x="2684459" y="1217839"/>
            <a:ext cx="387698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7" name="图片 6" descr="p"/>
          <p:cNvPicPr>
            <a:picLocks noChangeAspect="1"/>
          </p:cNvPicPr>
          <p:nvPr/>
        </p:nvPicPr>
        <p:blipFill>
          <a:blip r:embed="rId6"/>
          <a:srcRect b="65759"/>
          <a:stretch>
            <a:fillRect/>
          </a:stretch>
        </p:blipFill>
        <p:spPr>
          <a:xfrm>
            <a:off x="-159385" y="5634990"/>
            <a:ext cx="12522200" cy="1395095"/>
          </a:xfrm>
          <a:prstGeom prst="rect">
            <a:avLst/>
          </a:prstGeom>
        </p:spPr>
      </p:pic>
      <p:pic>
        <p:nvPicPr>
          <p:cNvPr id="8" name="图片 7" descr="32e7dee0e399c2fc396d7229a08d8d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44035"/>
            <a:ext cx="2146300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659658" y="2759529"/>
            <a:ext cx="9268193" cy="230832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此时的天气，正如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《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礼记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》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中所云的：“凉风至，白露降，寒蝉鸣。”据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《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月令七十二候集解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》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对“白露”的诠释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——“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水土湿气凝而为露，秋属金，金色白，白者露之色，而气始寒也”。古人在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《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孝纬经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》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中也云：“处暑后十五日为白露”，阴气渐重，露凝而白也。”其实，气象学表明：节气至此，由于天气逐渐转凉，白昼阳光尚热，然太阳一归山，气温便很快下降，至夜间空气中的水汽便遇冷凝结成细小的水滴，非常密集地附着在花草树木的绿色茎叶或花瓣上，呈白色，尤其是经早晨的太阳光照射，看上去更加晶莹剔透、洁白无瑕，煞是惹人喜爱，因而得“白露”美名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996859" y="1175362"/>
            <a:ext cx="3397999" cy="780324"/>
            <a:chOff x="8049066" y="1372508"/>
            <a:chExt cx="908497" cy="780324"/>
          </a:xfrm>
        </p:grpSpPr>
        <p:sp>
          <p:nvSpPr>
            <p:cNvPr id="2" name="矩形 1"/>
            <p:cNvSpPr/>
            <p:nvPr/>
          </p:nvSpPr>
          <p:spPr>
            <a:xfrm>
              <a:off x="8101594" y="1372508"/>
              <a:ext cx="855969" cy="754749"/>
            </a:xfrm>
            <a:prstGeom prst="rect">
              <a:avLst/>
            </a:prstGeom>
            <a:noFill/>
            <a:ln>
              <a:solidFill>
                <a:srgbClr val="DDB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049066" y="1506501"/>
              <a:ext cx="861774" cy="646331"/>
            </a:xfrm>
            <a:prstGeom prst="rect">
              <a:avLst/>
            </a:prstGeom>
            <a:solidFill>
              <a:srgbClr val="DDB287"/>
            </a:solidFill>
            <a:ln>
              <a:noFill/>
            </a:ln>
          </p:spPr>
          <p:txBody>
            <a:bodyPr vert="horz"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节气由来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36" y="4962379"/>
            <a:ext cx="1432257" cy="6257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15" y="387784"/>
            <a:ext cx="1729888" cy="1729888"/>
          </a:xfrm>
          <a:prstGeom prst="rect">
            <a:avLst/>
          </a:prstGeom>
        </p:spPr>
      </p:pic>
      <p:sp>
        <p:nvSpPr>
          <p:cNvPr id="22" name="L 形 21"/>
          <p:cNvSpPr/>
          <p:nvPr/>
        </p:nvSpPr>
        <p:spPr>
          <a:xfrm rot="16200000">
            <a:off x="10591865" y="4539724"/>
            <a:ext cx="450560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23" name="L 形 22"/>
          <p:cNvSpPr/>
          <p:nvPr/>
        </p:nvSpPr>
        <p:spPr>
          <a:xfrm rot="5400000">
            <a:off x="1417938" y="2541426"/>
            <a:ext cx="387698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7" name="图片 6" descr="p"/>
          <p:cNvPicPr>
            <a:picLocks noChangeAspect="1"/>
          </p:cNvPicPr>
          <p:nvPr/>
        </p:nvPicPr>
        <p:blipFill>
          <a:blip r:embed="rId6"/>
          <a:srcRect b="65759"/>
          <a:stretch>
            <a:fillRect/>
          </a:stretch>
        </p:blipFill>
        <p:spPr>
          <a:xfrm>
            <a:off x="-159385" y="5634990"/>
            <a:ext cx="12522200" cy="1395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36" y="4962379"/>
            <a:ext cx="1432257" cy="6257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166320" y="2963188"/>
            <a:ext cx="9065623" cy="1845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我国古代将寒露分为三候：</a:t>
            </a:r>
          </a:p>
          <a:p>
            <a:r>
              <a:rPr sz="20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“一候鸿雁来宾；二候雀入大水为蛤；三候菊有黄华。”</a:t>
            </a:r>
          </a:p>
          <a:p>
            <a:endParaRPr sz="2000" b="1" dirty="0">
              <a:solidFill>
                <a:srgbClr val="1186CD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r>
              <a:rPr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此节气中鸿雁排成一字或人字形的队列大举南迁；深秋天寒，雀鸟都不见了，古人看到海边突然出现很多蛤蜊，并且贝壳的条纹及颜色与雀鸟很相似，所以便以为是雀鸟变成的；第三候的“菊始黄华”是说在此时菊花已普遍开放。</a:t>
            </a:r>
          </a:p>
        </p:txBody>
      </p:sp>
      <p:sp>
        <p:nvSpPr>
          <p:cNvPr id="24" name="矩形 23"/>
          <p:cNvSpPr/>
          <p:nvPr/>
        </p:nvSpPr>
        <p:spPr>
          <a:xfrm>
            <a:off x="2593040" y="230422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所谓三候，指节气，一候为五天，三候十五天为一个节气。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597707" y="844759"/>
            <a:ext cx="3462719" cy="749134"/>
            <a:chOff x="8049066" y="1403698"/>
            <a:chExt cx="899151" cy="749134"/>
          </a:xfrm>
        </p:grpSpPr>
        <p:sp>
          <p:nvSpPr>
            <p:cNvPr id="28" name="矩形 27"/>
            <p:cNvSpPr/>
            <p:nvPr/>
          </p:nvSpPr>
          <p:spPr>
            <a:xfrm>
              <a:off x="8073941" y="1403698"/>
              <a:ext cx="874276" cy="702218"/>
            </a:xfrm>
            <a:prstGeom prst="rect">
              <a:avLst/>
            </a:prstGeom>
            <a:noFill/>
            <a:ln>
              <a:solidFill>
                <a:srgbClr val="118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049066" y="1506501"/>
              <a:ext cx="861774" cy="646331"/>
            </a:xfrm>
            <a:prstGeom prst="rect">
              <a:avLst/>
            </a:prstGeom>
            <a:solidFill>
              <a:srgbClr val="DDB287"/>
            </a:solidFill>
            <a:ln>
              <a:noFill/>
            </a:ln>
          </p:spPr>
          <p:txBody>
            <a:bodyPr vert="horz"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白露三侯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33" y="0"/>
            <a:ext cx="1729888" cy="1729888"/>
          </a:xfrm>
          <a:prstGeom prst="rect">
            <a:avLst/>
          </a:prstGeom>
        </p:spPr>
      </p:pic>
      <p:pic>
        <p:nvPicPr>
          <p:cNvPr id="7" name="图片 6" descr="p"/>
          <p:cNvPicPr>
            <a:picLocks noChangeAspect="1"/>
          </p:cNvPicPr>
          <p:nvPr/>
        </p:nvPicPr>
        <p:blipFill>
          <a:blip r:embed="rId6"/>
          <a:srcRect b="65759"/>
          <a:stretch>
            <a:fillRect/>
          </a:stretch>
        </p:blipFill>
        <p:spPr>
          <a:xfrm>
            <a:off x="-159385" y="5634990"/>
            <a:ext cx="12522200" cy="1395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7180" y="1055370"/>
            <a:ext cx="3977640" cy="437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32111" y="4253488"/>
            <a:ext cx="3336925" cy="460375"/>
          </a:xfrm>
          <a:prstGeom prst="rect">
            <a:avLst/>
          </a:prstGeom>
          <a:solidFill>
            <a:srgbClr val="DDB287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en-US" altLang="zh-CN" sz="2400" b="1" spc="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</a:t>
            </a:r>
            <a:r>
              <a:rPr lang="zh-CN" altLang="en-US" sz="2400" b="1" spc="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寒露的气候特征</a:t>
            </a:r>
          </a:p>
        </p:txBody>
      </p:sp>
      <p:pic>
        <p:nvPicPr>
          <p:cNvPr id="4" name="图片 3" descr="p"/>
          <p:cNvPicPr>
            <a:picLocks noChangeAspect="1"/>
          </p:cNvPicPr>
          <p:nvPr/>
        </p:nvPicPr>
        <p:blipFill>
          <a:blip r:embed="rId3"/>
          <a:srcRect b="65759"/>
          <a:stretch>
            <a:fillRect/>
          </a:stretch>
        </p:blipFill>
        <p:spPr>
          <a:xfrm>
            <a:off x="0" y="5452110"/>
            <a:ext cx="12192000" cy="1607185"/>
          </a:xfrm>
          <a:prstGeom prst="rect">
            <a:avLst/>
          </a:prstGeom>
        </p:spPr>
      </p:pic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4756785" y="1543685"/>
            <a:ext cx="2571746" cy="2282190"/>
            <a:chOff x="16483" y="199"/>
            <a:chExt cx="2700" cy="2396"/>
          </a:xfrm>
        </p:grpSpPr>
        <p:pic>
          <p:nvPicPr>
            <p:cNvPr id="34" name="图片 33" descr="k"/>
            <p:cNvPicPr>
              <a:picLocks noChangeAspect="1"/>
            </p:cNvPicPr>
            <p:nvPr/>
          </p:nvPicPr>
          <p:blipFill>
            <a:blip r:embed="rId4"/>
            <a:srcRect b="37815"/>
            <a:stretch>
              <a:fillRect/>
            </a:stretch>
          </p:blipFill>
          <p:spPr>
            <a:xfrm>
              <a:off x="16483" y="199"/>
              <a:ext cx="2700" cy="2397"/>
            </a:xfrm>
            <a:prstGeom prst="rect">
              <a:avLst/>
            </a:prstGeom>
          </p:spPr>
        </p:pic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17195" y="345"/>
              <a:ext cx="1558" cy="2234"/>
              <a:chOff x="12225" y="393"/>
              <a:chExt cx="5026" cy="7206"/>
            </a:xfrm>
          </p:grpSpPr>
          <p:pic>
            <p:nvPicPr>
              <p:cNvPr id="2" name="图片 1" descr="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01" y="3935"/>
                <a:ext cx="2760" cy="3664"/>
              </a:xfrm>
              <a:prstGeom prst="rect">
                <a:avLst/>
              </a:prstGeom>
            </p:spPr>
          </p:pic>
          <p:pic>
            <p:nvPicPr>
              <p:cNvPr id="3" name="图片 2" descr="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10" y="393"/>
                <a:ext cx="2739" cy="3542"/>
              </a:xfrm>
              <a:prstGeom prst="rect">
                <a:avLst/>
              </a:prstGeom>
            </p:spPr>
          </p:pic>
          <p:pic>
            <p:nvPicPr>
              <p:cNvPr id="22" name="图片 21" descr="c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91" y="3361"/>
                <a:ext cx="1461" cy="283"/>
              </a:xfrm>
              <a:prstGeom prst="rect">
                <a:avLst/>
              </a:prstGeom>
            </p:spPr>
          </p:pic>
          <p:pic>
            <p:nvPicPr>
              <p:cNvPr id="23" name="图片 22" descr="b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81" y="5810"/>
                <a:ext cx="481" cy="780"/>
              </a:xfrm>
              <a:prstGeom prst="rect">
                <a:avLst/>
              </a:prstGeom>
            </p:spPr>
          </p:pic>
          <p:pic>
            <p:nvPicPr>
              <p:cNvPr id="27" name="图片 26" descr="d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25" y="5332"/>
                <a:ext cx="885" cy="870"/>
              </a:xfrm>
              <a:prstGeom prst="rect">
                <a:avLst/>
              </a:prstGeom>
            </p:spPr>
          </p:pic>
          <p:pic>
            <p:nvPicPr>
              <p:cNvPr id="31" name="图片 30" descr="h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74" y="1748"/>
                <a:ext cx="439" cy="3192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l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328535" y="2832735"/>
            <a:ext cx="2745740" cy="33007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  <p:pic>
        <p:nvPicPr>
          <p:cNvPr id="7" name="图片 6" descr="k"/>
          <p:cNvPicPr>
            <a:picLocks noChangeAspect="1"/>
          </p:cNvPicPr>
          <p:nvPr/>
        </p:nvPicPr>
        <p:blipFill>
          <a:blip r:embed="rId4"/>
          <a:srcRect l="33630" t="89786" r="33814" b="2257"/>
          <a:stretch>
            <a:fillRect/>
          </a:stretch>
        </p:blipFill>
        <p:spPr>
          <a:xfrm>
            <a:off x="320040" y="251460"/>
            <a:ext cx="1630680" cy="568960"/>
          </a:xfrm>
          <a:prstGeom prst="rect">
            <a:avLst/>
          </a:prstGeom>
        </p:spPr>
      </p:pic>
      <p:pic>
        <p:nvPicPr>
          <p:cNvPr id="8" name="图片 7" descr="32e7dee0e399c2fc396d7229a08d8d0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344035"/>
            <a:ext cx="2146300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36" y="4962379"/>
            <a:ext cx="1432257" cy="6257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9700546" y="1737208"/>
            <a:ext cx="986094" cy="3482785"/>
            <a:chOff x="8174373" y="1481879"/>
            <a:chExt cx="736466" cy="670953"/>
          </a:xfrm>
        </p:grpSpPr>
        <p:sp>
          <p:nvSpPr>
            <p:cNvPr id="28" name="矩形 27"/>
            <p:cNvSpPr/>
            <p:nvPr/>
          </p:nvSpPr>
          <p:spPr>
            <a:xfrm>
              <a:off x="8174373" y="1481879"/>
              <a:ext cx="632706" cy="629219"/>
            </a:xfrm>
            <a:prstGeom prst="rect">
              <a:avLst/>
            </a:prstGeom>
            <a:noFill/>
            <a:ln>
              <a:solidFill>
                <a:srgbClr val="DDB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360708" y="1506501"/>
              <a:ext cx="550131" cy="646331"/>
            </a:xfrm>
            <a:prstGeom prst="rect">
              <a:avLst/>
            </a:prstGeom>
            <a:solidFill>
              <a:srgbClr val="DDB287"/>
            </a:solidFill>
            <a:ln>
              <a:noFill/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寒露气候特征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2730921" y="1734447"/>
            <a:ext cx="6830695" cy="3183466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寒露节气始于10月上旬末，10月下旬结束。太阳的直射点在南半球继续南移，北半球阳光照射的角度开始明显倾斜，地面所接收的太阳热量比夏季显著减少，冷空气的势力范围所造成的影响，有时可以扩展到华南。在广东一带流传着这样的谚语：“寒露过三朝，过水要寻桥”，指的就是天气变凉了，可不能像以前那样赤脚趟水过河或下田了。可见，寒露期间，人们可以明显感觉到季节的变化。更多的地区，更多的人们，开始用"寒"字来表达自己对天气的感受了。</a:t>
            </a:r>
          </a:p>
        </p:txBody>
      </p:sp>
      <p:sp>
        <p:nvSpPr>
          <p:cNvPr id="25" name="L 形 24"/>
          <p:cNvSpPr/>
          <p:nvPr/>
        </p:nvSpPr>
        <p:spPr>
          <a:xfrm rot="16200000">
            <a:off x="10707619" y="5127274"/>
            <a:ext cx="368991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32" name="L 形 31"/>
          <p:cNvSpPr/>
          <p:nvPr/>
        </p:nvSpPr>
        <p:spPr>
          <a:xfrm rot="5400000">
            <a:off x="2227672" y="1407573"/>
            <a:ext cx="387698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7" name="图片 6" descr="p"/>
          <p:cNvPicPr>
            <a:picLocks noChangeAspect="1"/>
          </p:cNvPicPr>
          <p:nvPr/>
        </p:nvPicPr>
        <p:blipFill>
          <a:blip r:embed="rId5"/>
          <a:srcRect b="65759"/>
          <a:stretch>
            <a:fillRect/>
          </a:stretch>
        </p:blipFill>
        <p:spPr>
          <a:xfrm>
            <a:off x="-159385" y="5634990"/>
            <a:ext cx="12522200" cy="1395095"/>
          </a:xfrm>
          <a:prstGeom prst="rect">
            <a:avLst/>
          </a:prstGeom>
        </p:spPr>
      </p:pic>
      <p:pic>
        <p:nvPicPr>
          <p:cNvPr id="2" name="图片 1" descr="ee75c2c45c8e80a28b13b268c424346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" y="3076575"/>
            <a:ext cx="2426335" cy="242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bldLvl="0" animBg="1"/>
      <p:bldP spid="3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36" y="4962379"/>
            <a:ext cx="1432257" cy="6257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67" y="292606"/>
            <a:ext cx="2079037" cy="15002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48645" y="2293402"/>
            <a:ext cx="5168900" cy="29406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对于寒露时节的一些讲究和说法，可以追溯到古代。古时候人们把寒露分为三个阶段：第一个阶段是，随着节气的变化，南来的大雁排成一字形或人字形列队向南迁移；第二个阶段是，各种鸟儿和雀儿都不见了，只有海边的蛤蜊形似雀儿鸟儿一样存留在沙滩上；第三个阶段是，各种各样的菊花相继开放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52299" y="1796813"/>
            <a:ext cx="2378690" cy="3631635"/>
            <a:chOff x="2450710" y="1643637"/>
            <a:chExt cx="2378690" cy="3631635"/>
          </a:xfrm>
        </p:grpSpPr>
        <p:sp>
          <p:nvSpPr>
            <p:cNvPr id="29" name="矩形 28"/>
            <p:cNvSpPr/>
            <p:nvPr/>
          </p:nvSpPr>
          <p:spPr>
            <a:xfrm>
              <a:off x="3332279" y="3196288"/>
              <a:ext cx="615553" cy="2078984"/>
            </a:xfrm>
            <a:prstGeom prst="rect">
              <a:avLst/>
            </a:prstGeom>
            <a:solidFill>
              <a:srgbClr val="DDB287"/>
            </a:solidFill>
            <a:ln>
              <a:noFill/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气候特征</a:t>
              </a:r>
            </a:p>
          </p:txBody>
        </p:sp>
        <p:pic>
          <p:nvPicPr>
            <p:cNvPr id="3" name="图片 2" descr="C:\Users\Administrator\Desktop\wKhTlVf4WBSEDV7vAAAAAAjtZJY285.jpgwKhTlVf4WBSEDV7vAAAAAAjtZJY28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450710" y="1643637"/>
              <a:ext cx="2378690" cy="1427480"/>
            </a:xfrm>
            <a:prstGeom prst="ellipse">
              <a:avLst/>
            </a:prstGeom>
          </p:spPr>
        </p:pic>
      </p:grpSp>
      <p:sp>
        <p:nvSpPr>
          <p:cNvPr id="6" name="L 形 5"/>
          <p:cNvSpPr/>
          <p:nvPr/>
        </p:nvSpPr>
        <p:spPr>
          <a:xfrm rot="10800000">
            <a:off x="9830253" y="1929066"/>
            <a:ext cx="450560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22" name="L 形 21"/>
          <p:cNvSpPr/>
          <p:nvPr/>
        </p:nvSpPr>
        <p:spPr>
          <a:xfrm>
            <a:off x="1864601" y="5106535"/>
            <a:ext cx="387698" cy="382915"/>
          </a:xfrm>
          <a:prstGeom prst="corner">
            <a:avLst>
              <a:gd name="adj1" fmla="val 26123"/>
              <a:gd name="adj2" fmla="val 29108"/>
            </a:avLst>
          </a:prstGeom>
          <a:solidFill>
            <a:srgbClr val="DDB287"/>
          </a:solidFill>
          <a:ln>
            <a:solidFill>
              <a:srgbClr val="DD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7" name="图片 6" descr="p"/>
          <p:cNvPicPr>
            <a:picLocks noChangeAspect="1"/>
          </p:cNvPicPr>
          <p:nvPr/>
        </p:nvPicPr>
        <p:blipFill>
          <a:blip r:embed="rId6"/>
          <a:srcRect b="65759"/>
          <a:stretch>
            <a:fillRect/>
          </a:stretch>
        </p:blipFill>
        <p:spPr>
          <a:xfrm>
            <a:off x="-159385" y="5634990"/>
            <a:ext cx="12522200" cy="1395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2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复古风中国二十四节气之寒露介绍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1031</Words>
  <Application>Microsoft Office PowerPoint</Application>
  <PresentationFormat>宽屏</PresentationFormat>
  <Paragraphs>82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楷体</vt:lpstr>
      <vt:lpstr>宋体</vt:lpstr>
      <vt:lpstr>微软雅黑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2022-03-08T03:48:55Z</dcterms:created>
  <dcterms:modified xsi:type="dcterms:W3CDTF">2023-01-10T07:11:16Z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C1F7F999623543B9BD6D1556C8F26640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