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96" r:id="rId3"/>
    <p:sldId id="284" r:id="rId4"/>
    <p:sldId id="285" r:id="rId5"/>
    <p:sldId id="289" r:id="rId6"/>
    <p:sldId id="286" r:id="rId7"/>
    <p:sldId id="295" r:id="rId8"/>
    <p:sldId id="287" r:id="rId9"/>
    <p:sldId id="290" r:id="rId10"/>
    <p:sldId id="277" r:id="rId11"/>
    <p:sldId id="278" r:id="rId12"/>
    <p:sldId id="291" r:id="rId13"/>
    <p:sldId id="261" r:id="rId14"/>
    <p:sldId id="279" r:id="rId15"/>
    <p:sldId id="292" r:id="rId16"/>
    <p:sldId id="263" r:id="rId17"/>
    <p:sldId id="267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5FECA"/>
    <a:srgbClr val="006600"/>
    <a:srgbClr val="00CC00"/>
    <a:srgbClr val="FF0066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7AA4D-1F89-4CF1-B0AD-BAC4839EA5C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506A6-D69C-48C4-BC6D-5C12BDBFB96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2506A6-D69C-48C4-BC6D-5C12BDBFB96E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CF301-2643-4F5E-AEA4-4E456A411AE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31DB1-CC53-4E30-B31F-46DE8869CAF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FEA94-324A-4CE1-B76A-CE3B40C09F8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B10C8-34B0-4BB8-9D50-53E483B2D34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5370D-C83E-4090-B8BB-8EB475B7EE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0463B-3F11-4391-AF55-5B1FC09FB84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E4FED-5D07-4271-A5E2-65C68F462B5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29CF5-5BDD-434E-9F4E-E14121D7DBE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B8BA4-638A-443F-AD93-6F3A511A24D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272C1-EBB5-4318-A04B-0CA2C488F06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85A32-7753-4FEA-A600-34C8AAEDFB2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1C7196E-3C58-4EFF-9A4D-7DE3C6195B4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hyperlink" Target="U6&#35838;&#26412;&#24405;&#38899;/U6L35/U6L35text.mp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7140" y="1556792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5400" b="1" kern="10" dirty="0" smtClean="0">
                <a:ln w="44450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Lesson 35</a:t>
            </a:r>
          </a:p>
          <a:p>
            <a:pPr algn="ctr"/>
            <a:r>
              <a:rPr lang="en-US" altLang="zh-CN" sz="5400" b="1" kern="10" dirty="0" smtClean="0">
                <a:ln w="44450">
                  <a:noFill/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Future Transportation</a:t>
            </a:r>
            <a:endParaRPr lang="zh-CN" altLang="en-US" sz="5400" b="1" kern="10" dirty="0">
              <a:ln w="44450">
                <a:noFill/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907614" y="5445224"/>
            <a:ext cx="3294492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179388" y="908050"/>
            <a:ext cx="8139112" cy="257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3. But with a transporter, it would take just a  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few seconds.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    但有了这种交通工具，将只用几秒钟。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3224213" y="1982788"/>
            <a:ext cx="5218112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3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zh-CN" altLang="en-US" sz="2800" b="1">
                <a:solidFill>
                  <a:srgbClr val="3366FF"/>
                </a:solidFill>
                <a:latin typeface="Times New Roman" panose="02020603050405020304" pitchFamily="18" charset="0"/>
              </a:rPr>
              <a:t>此句中表示“假想，猜测，推断”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087938" y="1163638"/>
            <a:ext cx="1168400" cy="503237"/>
          </a:xfrm>
          <a:prstGeom prst="rect">
            <a:avLst/>
          </a:prstGeom>
          <a:noFill/>
          <a:ln w="38100">
            <a:solidFill>
              <a:srgbClr val="3366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0066"/>
              </a:solidFill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5715000" y="1708150"/>
            <a:ext cx="9525" cy="425450"/>
          </a:xfrm>
          <a:prstGeom prst="line">
            <a:avLst/>
          </a:prstGeom>
          <a:noFill/>
          <a:ln w="38100">
            <a:solidFill>
              <a:srgbClr val="3366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611188" y="3500438"/>
            <a:ext cx="5354637" cy="170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I know you 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wouldn’t</a:t>
            </a:r>
            <a:r>
              <a:rPr lang="en-US" altLang="zh-CN" sz="3200" b="1" dirty="0">
                <a:latin typeface="Times New Roman" panose="02020603050405020304" pitchFamily="18" charset="0"/>
              </a:rPr>
              <a:t> get lost.</a:t>
            </a:r>
          </a:p>
          <a:p>
            <a:pPr>
              <a:lnSpc>
                <a:spcPct val="15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我知道你不会迷路的。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38915" grpId="0"/>
      <p:bldP spid="7177" grpId="0" animBg="1"/>
      <p:bldP spid="7178" grpId="0" animBg="1"/>
      <p:bldP spid="71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536575" y="104775"/>
            <a:ext cx="2192338" cy="696913"/>
          </a:xfrm>
          <a:prstGeom prst="rect">
            <a:avLst/>
          </a:prstGeom>
          <a:solidFill>
            <a:srgbClr val="B3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allow 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动词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2757488" y="485775"/>
            <a:ext cx="936625" cy="1746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3556000" y="93663"/>
            <a:ext cx="1055688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3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678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2275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042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允许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20638" y="190500"/>
            <a:ext cx="498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</a:pPr>
            <a:r>
              <a:rPr kumimoji="1"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  </a:t>
            </a:r>
            <a:endParaRPr kumimoji="1" lang="zh-CN" altLang="en-US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 rot="5400000">
            <a:off x="1065213" y="742950"/>
            <a:ext cx="577850" cy="765175"/>
          </a:xfrm>
          <a:custGeom>
            <a:avLst/>
            <a:gdLst>
              <a:gd name="G0" fmla="+- 7837 0 0"/>
              <a:gd name="G1" fmla="+- 17910 0 0"/>
              <a:gd name="G2" fmla="+- 7675 0 0"/>
              <a:gd name="G3" fmla="*/ 7837 1 2"/>
              <a:gd name="G4" fmla="+- G3 10800 0"/>
              <a:gd name="G5" fmla="+- 21600 7837 17910"/>
              <a:gd name="G6" fmla="+- 17910 7675 0"/>
              <a:gd name="G7" fmla="*/ G6 1 2"/>
              <a:gd name="G8" fmla="*/ 17910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7910 1 2"/>
              <a:gd name="G15" fmla="+- G5 0 G4"/>
              <a:gd name="G16" fmla="+- G0 0 G4"/>
              <a:gd name="G17" fmla="*/ G2 G15 G16"/>
              <a:gd name="T0" fmla="*/ 14719 w 21600"/>
              <a:gd name="T1" fmla="*/ 0 h 21600"/>
              <a:gd name="T2" fmla="*/ 7837 w 21600"/>
              <a:gd name="T3" fmla="*/ 7675 h 21600"/>
              <a:gd name="T4" fmla="*/ 0 w 21600"/>
              <a:gd name="T5" fmla="*/ 17752 h 21600"/>
              <a:gd name="T6" fmla="*/ 8955 w 21600"/>
              <a:gd name="T7" fmla="*/ 21600 h 21600"/>
              <a:gd name="T8" fmla="*/ 17910 w 21600"/>
              <a:gd name="T9" fmla="*/ 15429 h 21600"/>
              <a:gd name="T10" fmla="*/ 21600 w 21600"/>
              <a:gd name="T11" fmla="*/ 767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4719" y="0"/>
                </a:moveTo>
                <a:lnTo>
                  <a:pt x="7837" y="7675"/>
                </a:lnTo>
                <a:lnTo>
                  <a:pt x="11527" y="7675"/>
                </a:lnTo>
                <a:lnTo>
                  <a:pt x="11527" y="13902"/>
                </a:lnTo>
                <a:lnTo>
                  <a:pt x="0" y="13902"/>
                </a:lnTo>
                <a:lnTo>
                  <a:pt x="0" y="21600"/>
                </a:lnTo>
                <a:lnTo>
                  <a:pt x="17910" y="21600"/>
                </a:lnTo>
                <a:lnTo>
                  <a:pt x="17910" y="7675"/>
                </a:lnTo>
                <a:lnTo>
                  <a:pt x="21600" y="7675"/>
                </a:lnTo>
                <a:close/>
              </a:path>
            </a:pathLst>
          </a:custGeom>
          <a:solidFill>
            <a:srgbClr val="0000CC"/>
          </a:solidFill>
          <a:ln w="9525">
            <a:solidFill>
              <a:srgbClr val="0000CC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639888" y="839788"/>
            <a:ext cx="7475537" cy="2136775"/>
          </a:xfrm>
          <a:prstGeom prst="rect">
            <a:avLst/>
          </a:prstGeom>
          <a:solidFill>
            <a:srgbClr val="F5FE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678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2275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042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常用结构：</a:t>
            </a:r>
            <a:r>
              <a:rPr lang="en-US" altLang="zh-CN" sz="3200" b="1">
                <a:latin typeface="Times New Roman" panose="02020603050405020304" pitchFamily="18" charset="0"/>
              </a:rPr>
              <a:t>allow doing sth. </a:t>
            </a:r>
            <a:r>
              <a:rPr lang="zh-CN" altLang="en-US" sz="3200" b="1">
                <a:latin typeface="Times New Roman" panose="02020603050405020304" pitchFamily="18" charset="0"/>
              </a:rPr>
              <a:t>允许做某事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                    </a:t>
            </a:r>
            <a:r>
              <a:rPr lang="en-US" altLang="zh-CN" sz="3200" b="1">
                <a:latin typeface="Times New Roman" panose="02020603050405020304" pitchFamily="18" charset="0"/>
              </a:rPr>
              <a:t>allow sb. to do sth.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                    允许某人做某事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525463" y="2944813"/>
            <a:ext cx="8586787" cy="286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We don’t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allow </a:t>
            </a:r>
            <a:r>
              <a:rPr lang="en-US" altLang="zh-CN" sz="3200" b="1">
                <a:latin typeface="Times New Roman" panose="02020603050405020304" pitchFamily="18" charset="0"/>
              </a:rPr>
              <a:t>smoking here.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在这里不允许抽烟。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My mother doesn’t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allow</a:t>
            </a:r>
            <a:r>
              <a:rPr lang="en-US" altLang="zh-CN" sz="3200" b="1">
                <a:latin typeface="Times New Roman" panose="02020603050405020304" pitchFamily="18" charset="0"/>
              </a:rPr>
              <a:t> me to go out alone in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the evening. </a:t>
            </a:r>
            <a:r>
              <a:rPr lang="zh-CN" altLang="en-US" sz="3200" b="1">
                <a:latin typeface="Times New Roman" panose="02020603050405020304" pitchFamily="18" charset="0"/>
              </a:rPr>
              <a:t>妈妈不允许我晚上单独出门。</a:t>
            </a: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611188" y="5910263"/>
            <a:ext cx="775017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at the speed of light </a:t>
            </a:r>
            <a:r>
              <a:rPr lang="zh-CN" altLang="en-US" sz="3200" b="1">
                <a:solidFill>
                  <a:srgbClr val="FF0066"/>
                </a:solidFill>
                <a:latin typeface="Times New Roman" panose="02020603050405020304" pitchFamily="18" charset="0"/>
              </a:rPr>
              <a:t>以光的（传播）速度。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/>
      <p:bldP spid="9221" grpId="0" animBg="1"/>
      <p:bldP spid="176130" grpId="0"/>
      <p:bldP spid="9223" grpId="0"/>
      <p:bldP spid="9224" grpId="0" animBg="1"/>
      <p:bldP spid="2" grpId="0" animBg="1"/>
      <p:bldP spid="9226" grpId="0"/>
      <p:bldP spid="92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3846513" y="611188"/>
            <a:ext cx="2255837" cy="67627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0678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31445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2275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30425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876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448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020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959225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总是，一直</a:t>
            </a:r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 flipV="1">
            <a:off x="2741613" y="1000125"/>
            <a:ext cx="1035050" cy="1588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61913" y="598488"/>
            <a:ext cx="2613025" cy="69691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5. all the time.</a:t>
            </a:r>
            <a:endParaRPr lang="zh-CN" altLang="en-US" sz="3200" b="1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0325" y="1382713"/>
            <a:ext cx="9047163" cy="462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7823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54305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5135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5902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162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734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306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878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Follow that man and keep him in sight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all the time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跟着那个人，要一直盯着他。</a:t>
            </a:r>
          </a:p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I’ve kept on thinking about that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all the time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我一直想着那件事。</a:t>
            </a:r>
          </a:p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I have a dog and a cat, but they fight </a:t>
            </a:r>
            <a:r>
              <a:rPr lang="en-US" altLang="zh-CN" sz="3200" b="1">
                <a:solidFill>
                  <a:srgbClr val="FF0066"/>
                </a:solidFill>
                <a:latin typeface="Times New Roman" panose="02020603050405020304" pitchFamily="18" charset="0"/>
              </a:rPr>
              <a:t>all the time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我养了一只猫和一只狗，但它们总是打架。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animBg="1"/>
      <p:bldP spid="61444" grpId="0" animBg="1"/>
      <p:bldP spid="38915" grpId="0" animBg="1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52388" y="1449388"/>
            <a:ext cx="9047162" cy="306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07823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54305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95135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359025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8162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2734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7306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187825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zh-CN" altLang="en-US" sz="3200" b="1">
                <a:latin typeface="Times New Roman" panose="02020603050405020304" pitchFamily="18" charset="0"/>
              </a:rPr>
              <a:t>常见的关于</a:t>
            </a:r>
            <a:r>
              <a:rPr lang="en-US" altLang="zh-CN" sz="3200" b="1">
                <a:latin typeface="Times New Roman" panose="02020603050405020304" pitchFamily="18" charset="0"/>
              </a:rPr>
              <a:t>time</a:t>
            </a:r>
            <a:r>
              <a:rPr lang="zh-CN" altLang="en-US" sz="3200" b="1">
                <a:latin typeface="Times New Roman" panose="02020603050405020304" pitchFamily="18" charset="0"/>
              </a:rPr>
              <a:t>的词组还有：</a:t>
            </a:r>
          </a:p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at that time</a:t>
            </a:r>
            <a:r>
              <a:rPr lang="zh-CN" altLang="en-US" sz="3200" b="1">
                <a:latin typeface="Times New Roman" panose="02020603050405020304" pitchFamily="18" charset="0"/>
              </a:rPr>
              <a:t>（在那时）  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at the same time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（同时）</a:t>
            </a:r>
          </a:p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at times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（时常）           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in time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（及时）</a:t>
            </a:r>
          </a:p>
          <a:p>
            <a:pPr eaLnBrk="1" hangingPunct="1">
              <a:lnSpc>
                <a:spcPct val="130000"/>
              </a:lnSpc>
              <a:spcBef>
                <a:spcPct val="3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on time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（准时）            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in no time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（立刻）</a:t>
            </a:r>
            <a:r>
              <a:rPr lang="en-US" altLang="zh-CN" sz="3200" b="1">
                <a:latin typeface="Times New Roman" panose="02020603050405020304" pitchFamily="18" charset="0"/>
              </a:rPr>
              <a:t>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-7938" y="415925"/>
            <a:ext cx="82788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9933FF"/>
                </a:solidFill>
                <a:latin typeface="Times New Roman" panose="02020603050405020304" pitchFamily="18" charset="0"/>
              </a:rPr>
              <a:t>Match the words with the correct descriptions.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1113" y="1308100"/>
            <a:ext cx="2052637" cy="538163"/>
          </a:xfrm>
          <a:prstGeom prst="rect">
            <a:avLst/>
          </a:prstGeom>
          <a:noFill/>
          <a:ln w="19050">
            <a:solidFill>
              <a:srgbClr val="FF99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     wheel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0638" y="2859088"/>
            <a:ext cx="2033587" cy="538162"/>
          </a:xfrm>
          <a:prstGeom prst="rect">
            <a:avLst/>
          </a:prstGeom>
          <a:noFill/>
          <a:ln w="19050">
            <a:solidFill>
              <a:srgbClr val="FF99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      space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9050" y="3797300"/>
            <a:ext cx="2044700" cy="538163"/>
          </a:xfrm>
          <a:prstGeom prst="rect">
            <a:avLst/>
          </a:prstGeom>
          <a:noFill/>
          <a:ln w="19050">
            <a:solidFill>
              <a:srgbClr val="FF99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transporter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1750" y="4724400"/>
            <a:ext cx="2038350" cy="538163"/>
          </a:xfrm>
          <a:prstGeom prst="rect">
            <a:avLst/>
          </a:prstGeom>
          <a:noFill/>
          <a:ln w="19050">
            <a:solidFill>
              <a:srgbClr val="FF99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      speed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741613" y="1292225"/>
            <a:ext cx="6056312" cy="1179513"/>
          </a:xfrm>
          <a:prstGeom prst="rect">
            <a:avLst/>
          </a:prstGeom>
          <a:noFill/>
          <a:ln w="19050">
            <a:solidFill>
              <a:srgbClr val="FF99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It would send you from one place to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another very quickly.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747963" y="2860675"/>
            <a:ext cx="6051550" cy="538163"/>
          </a:xfrm>
          <a:prstGeom prst="rect">
            <a:avLst/>
          </a:prstGeom>
          <a:noFill/>
          <a:ln w="19050">
            <a:solidFill>
              <a:srgbClr val="FF99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It is how fast or slow something moves.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752725" y="3795713"/>
            <a:ext cx="6048375" cy="538162"/>
          </a:xfrm>
          <a:prstGeom prst="rect">
            <a:avLst/>
          </a:prstGeom>
          <a:noFill/>
          <a:ln w="19050">
            <a:solidFill>
              <a:srgbClr val="FF99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It has no air to breathe.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736850" y="4721225"/>
            <a:ext cx="6069013" cy="1179513"/>
          </a:xfrm>
          <a:prstGeom prst="rect">
            <a:avLst/>
          </a:prstGeom>
          <a:noFill/>
          <a:ln w="19050">
            <a:solidFill>
              <a:srgbClr val="FF99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It is the part of a car that allows it to 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Times New Roman" panose="02020603050405020304" pitchFamily="18" charset="0"/>
              </a:rPr>
              <a:t>move smoothly.</a:t>
            </a:r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2051050" y="1557338"/>
            <a:ext cx="649288" cy="388778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2051050" y="3141663"/>
            <a:ext cx="720725" cy="935037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>
            <a:off x="2051050" y="1860550"/>
            <a:ext cx="671513" cy="228917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H="1">
            <a:off x="2060575" y="3068638"/>
            <a:ext cx="639763" cy="1955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 animBg="1"/>
      <p:bldP spid="12295" grpId="0" animBg="1"/>
      <p:bldP spid="12296" grpId="0" animBg="1"/>
      <p:bldP spid="12297" grpId="0" animBg="1"/>
      <p:bldP spid="12299" grpId="0" animBg="1"/>
      <p:bldP spid="12300" grpId="0" animBg="1"/>
      <p:bldP spid="12301" grpId="0" animBg="1"/>
      <p:bldP spid="12302" grpId="0" animBg="1"/>
      <p:bldP spid="12304" grpId="0" animBg="1"/>
      <p:bldP spid="12305" grpId="0" animBg="1"/>
      <p:bldP spid="12306" grpId="0" animBg="1"/>
      <p:bldP spid="1230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219075" y="1768475"/>
            <a:ext cx="8693150" cy="792163"/>
          </a:xfrm>
          <a:prstGeom prst="roundRect">
            <a:avLst>
              <a:gd name="adj" fmla="val 16667"/>
            </a:avLst>
          </a:prstGeom>
          <a:solidFill>
            <a:srgbClr val="FBFDA1"/>
          </a:solidFill>
          <a:ln w="38100">
            <a:solidFill>
              <a:srgbClr val="99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93663" y="263525"/>
            <a:ext cx="8947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Complete the dialogue with the correct forms of 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the words in the box.</a:t>
            </a:r>
          </a:p>
        </p:txBody>
      </p:sp>
      <p:sp>
        <p:nvSpPr>
          <p:cNvPr id="80900" name="Text Box 4"/>
          <p:cNvSpPr txBox="1">
            <a:spLocks noChangeArrowheads="1"/>
          </p:cNvSpPr>
          <p:nvPr/>
        </p:nvSpPr>
        <p:spPr bwMode="auto">
          <a:xfrm>
            <a:off x="96838" y="2786063"/>
            <a:ext cx="8915400" cy="350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620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12192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6764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1336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590800" indent="-7620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048000" indent="-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05200" indent="-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962400" indent="-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19600" indent="-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Paul: Hi Jack! My Canadian pen pal, Frank, 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      wrote me an e-mail about a new __________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      of transportation.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Jack: Oh, really! What’s it like?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Paul: It’s a bit like a ship.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249238" y="1857375"/>
            <a:ext cx="8569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     smooth         form          float         send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7308850" y="3500438"/>
            <a:ext cx="11890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nimBg="1"/>
      <p:bldP spid="62470" grpId="0"/>
      <p:bldP spid="80900" grpId="0"/>
      <p:bldP spid="62472" grpId="0"/>
      <p:bldP spid="624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1268413"/>
            <a:ext cx="8893175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Jack: Can </a:t>
            </a:r>
            <a:r>
              <a:rPr kumimoji="1" lang="en-US" altLang="zh-CN" sz="3200" b="1" dirty="0" err="1">
                <a:latin typeface="Times New Roman" panose="02020603050405020304" pitchFamily="18" charset="0"/>
              </a:rPr>
              <a:t>it___________on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 the sea?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Paul: Of course. It gets energy from water. It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       ____________people to different places 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      very fast</a:t>
            </a:r>
            <a:r>
              <a:rPr kumimoji="1" lang="en-US" altLang="zh-CN" sz="3200" b="1" dirty="0" smtClean="0">
                <a:latin typeface="Times New Roman" panose="02020603050405020304" pitchFamily="18" charset="0"/>
              </a:rPr>
              <a:t>. </a:t>
            </a:r>
            <a:endParaRPr kumimoji="1" lang="en-US" altLang="zh-CN" sz="32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Jack: Sounds cool! Does it move___________?</a:t>
            </a:r>
          </a:p>
          <a:p>
            <a:pPr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Paul: I have no idea. I’ll ask Frank more about it.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921375" y="4173538"/>
            <a:ext cx="17764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smoothly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2843213" y="1241425"/>
            <a:ext cx="10080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float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1895475" y="2720975"/>
            <a:ext cx="1223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sends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/>
      <p:bldP spid="13321" grpId="0"/>
      <p:bldP spid="13322" grpId="0"/>
      <p:bldP spid="133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5563" y="315913"/>
            <a:ext cx="8829675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Work in groups. Talk about some inventions you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know. Then fill in the table.</a:t>
            </a:r>
          </a:p>
        </p:txBody>
      </p:sp>
      <p:graphicFrame>
        <p:nvGraphicFramePr>
          <p:cNvPr id="18485" name="Group 53"/>
          <p:cNvGraphicFramePr>
            <a:graphicFrameLocks noGrp="1"/>
          </p:cNvGraphicFramePr>
          <p:nvPr/>
        </p:nvGraphicFramePr>
        <p:xfrm>
          <a:off x="117475" y="1708150"/>
          <a:ext cx="8883650" cy="4076700"/>
        </p:xfrm>
        <a:graphic>
          <a:graphicData uri="http://schemas.openxmlformats.org/drawingml/2006/table">
            <a:tbl>
              <a:tblPr/>
              <a:tblGrid>
                <a:gridCol w="1658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6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3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5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Invention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Who invented it?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When was it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invented?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How does it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work?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E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5" name="Picture 5" descr="9467743_100245428175_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52388" y="6350"/>
            <a:ext cx="9126538" cy="684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2265363" y="800100"/>
            <a:ext cx="49196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6600"/>
                </a:solidFill>
                <a:latin typeface="Times New Roman" panose="02020603050405020304" pitchFamily="18" charset="0"/>
              </a:rPr>
              <a:t>THINK ABOUT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6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989138"/>
            <a:ext cx="8267700" cy="2170112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zh-CN" b="1" dirty="0" smtClean="0">
                <a:latin typeface="Times New Roman" panose="02020603050405020304" pitchFamily="18" charset="0"/>
              </a:rPr>
              <a:t> Have you ever used a skateboard?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zh-CN" b="1" dirty="0" smtClean="0">
                <a:latin typeface="Times New Roman" panose="02020603050405020304" pitchFamily="18" charset="0"/>
              </a:rPr>
              <a:t> What type of transportation do you think is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amazing?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492125"/>
            <a:ext cx="9093200" cy="5889625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    Hello everyone! My name is Sam.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      What type of transportation would I like to see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in the future? I would like to see </a:t>
            </a:r>
            <a:r>
              <a:rPr lang="en-US" altLang="zh-CN" b="1" dirty="0" err="1" smtClean="0">
                <a:latin typeface="Times New Roman" panose="02020603050405020304" pitchFamily="18" charset="0"/>
              </a:rPr>
              <a:t>hoverboards</a:t>
            </a:r>
            <a:r>
              <a:rPr lang="en-US" altLang="zh-CN" b="1" dirty="0" smtClean="0">
                <a:latin typeface="Times New Roman" panose="02020603050405020304" pitchFamily="18" charset="0"/>
              </a:rPr>
              <a:t>. A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err="1" smtClean="0">
                <a:latin typeface="Times New Roman" panose="02020603050405020304" pitchFamily="18" charset="0"/>
              </a:rPr>
              <a:t>hoverboard</a:t>
            </a:r>
            <a:r>
              <a:rPr lang="en-US" altLang="zh-CN" b="1" dirty="0" smtClean="0">
                <a:latin typeface="Times New Roman" panose="02020603050405020304" pitchFamily="18" charset="0"/>
              </a:rPr>
              <a:t> would be like a skateboard, but it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wouldn’t have any wheels. It would go really fast,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and the ride would be very smooth. How would a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err="1" smtClean="0">
                <a:latin typeface="Times New Roman" panose="02020603050405020304" pitchFamily="18" charset="0"/>
              </a:rPr>
              <a:t>hoverboard</a:t>
            </a:r>
            <a:r>
              <a:rPr lang="en-US" altLang="zh-CN" b="1" dirty="0" smtClean="0">
                <a:latin typeface="Times New Roman" panose="02020603050405020304" pitchFamily="18" charset="0"/>
              </a:rPr>
              <a:t> float? I have no idea. But it would be </a:t>
            </a:r>
          </a:p>
          <a:p>
            <a:pPr marL="0" indent="0" eaLnBrk="1" hangingPunct="1">
              <a:lnSpc>
                <a:spcPct val="120000"/>
              </a:lnSpc>
              <a:spcBef>
                <a:spcPct val="30000"/>
              </a:spcBef>
              <a:buFontTx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great! I hope someone will invent one in the future.</a:t>
            </a:r>
          </a:p>
        </p:txBody>
      </p:sp>
      <p:pic>
        <p:nvPicPr>
          <p:cNvPr id="55299" name="Picture 3" descr="图片96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12088" y="620713"/>
            <a:ext cx="801687" cy="77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5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5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2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52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52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52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52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2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2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52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52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146050" y="776288"/>
            <a:ext cx="9020175" cy="5097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Maybe someone will invent a transporter, too.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A transporter would send you from one place to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another very, very quickly. Today, it takes eleven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hours to fly from Canada to China. But with a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transporter, it would take just a few seconds. A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transporter would allow you to travel at the speed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of light.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71438" y="439738"/>
            <a:ext cx="899795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      I like to watch TV shows about space and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spaceships. The shows are about the future, not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about today! In these shows, people use new forms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of transportation all the time.</a:t>
            </a:r>
          </a:p>
        </p:txBody>
      </p:sp>
      <p:pic>
        <p:nvPicPr>
          <p:cNvPr id="56327" name="Picture 7" descr="003003007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0413" y="2560638"/>
            <a:ext cx="2303462" cy="400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0" y="114300"/>
            <a:ext cx="9467850" cy="655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Read the lesson and write true (T) or false (F).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FontTx/>
              <a:buAutoNum type="arabicPeriod"/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A </a:t>
            </a:r>
            <a:r>
              <a:rPr kumimoji="1" lang="en-US" altLang="zh-CN" sz="3200" b="1" dirty="0" err="1">
                <a:latin typeface="Times New Roman" panose="02020603050405020304" pitchFamily="18" charset="0"/>
              </a:rPr>
              <a:t>hoverboard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 would be like a skateboard with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wheels.                                                             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（    ）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2. A </a:t>
            </a:r>
            <a:r>
              <a:rPr kumimoji="1" lang="en-US" altLang="zh-CN" sz="3200" b="1" dirty="0" err="1">
                <a:latin typeface="Times New Roman" panose="02020603050405020304" pitchFamily="18" charset="0"/>
              </a:rPr>
              <a:t>hoverboard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 would float in the air.            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（    ）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3. Riding the train from Canada to China takes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eleven hours.                                                   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（    ）</a:t>
            </a:r>
            <a:endParaRPr kumimoji="1" lang="en-US" altLang="zh-CN" sz="32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4. TV shows about space and spaceships are about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</a:pPr>
            <a:r>
              <a:rPr kumimoji="1" lang="en-US" altLang="zh-CN" sz="3200" b="1" dirty="0">
                <a:latin typeface="Times New Roman" panose="02020603050405020304" pitchFamily="18" charset="0"/>
              </a:rPr>
              <a:t>    the future.                                                       </a:t>
            </a:r>
            <a:r>
              <a:rPr kumimoji="1" lang="zh-CN" altLang="en-US" sz="3200" b="1" dirty="0">
                <a:latin typeface="Times New Roman" panose="02020603050405020304" pitchFamily="18" charset="0"/>
              </a:rPr>
              <a:t>（    ）</a:t>
            </a:r>
            <a:r>
              <a:rPr kumimoji="1" lang="en-US" altLang="zh-CN" sz="3200" b="1" dirty="0">
                <a:latin typeface="Times New Roman" panose="02020603050405020304" pitchFamily="18" charset="0"/>
              </a:rPr>
              <a:t> </a:t>
            </a:r>
            <a:endParaRPr kumimoji="1" lang="zh-CN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8358188" y="1876425"/>
            <a:ext cx="46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F</a:t>
            </a:r>
            <a:endParaRPr kumimoji="1" lang="zh-CN" altLang="en-US" sz="36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8359775" y="2708275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T</a:t>
            </a:r>
            <a:endParaRPr kumimoji="1" lang="zh-CN" altLang="en-US" sz="36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8369300" y="4356100"/>
            <a:ext cx="46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F</a:t>
            </a:r>
            <a:endParaRPr kumimoji="1" lang="zh-CN" altLang="en-US" sz="36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48" name="Rectangle 12"/>
          <p:cNvSpPr>
            <a:spLocks noChangeArrowheads="1"/>
          </p:cNvSpPr>
          <p:nvPr/>
        </p:nvSpPr>
        <p:spPr bwMode="auto">
          <a:xfrm>
            <a:off x="8285163" y="6011863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T</a:t>
            </a:r>
            <a:endParaRPr kumimoji="1" lang="zh-CN" altLang="en-US" sz="36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65542" grpId="0"/>
      <p:bldP spid="65544" grpId="0"/>
      <p:bldP spid="65546" grpId="0"/>
      <p:bldP spid="655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981200" y="2133600"/>
            <a:ext cx="353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31750" y="168275"/>
            <a:ext cx="498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1.  </a:t>
            </a:r>
            <a:endParaRPr kumimoji="1" lang="zh-CN" alt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519113" y="2365375"/>
            <a:ext cx="8248650" cy="432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He went for a 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ride</a:t>
            </a:r>
            <a:r>
              <a:rPr lang="en-US" altLang="zh-CN" sz="3200" b="1" dirty="0">
                <a:latin typeface="Times New Roman" panose="02020603050405020304" pitchFamily="18" charset="0"/>
              </a:rPr>
              <a:t> in his car.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他坐汽车转了一圈。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a 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smooth</a:t>
            </a:r>
            <a:r>
              <a:rPr lang="en-US" altLang="zh-CN" sz="3200" b="1" dirty="0">
                <a:latin typeface="Times New Roman" panose="02020603050405020304" pitchFamily="18" charset="0"/>
              </a:rPr>
              <a:t> ride in a good car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坐着性能好的汽车平稳的行驶。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a </a:t>
            </a: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smooth</a:t>
            </a:r>
            <a:r>
              <a:rPr lang="en-US" altLang="zh-CN" sz="3200" b="1" dirty="0">
                <a:latin typeface="Times New Roman" panose="02020603050405020304" pitchFamily="18" charset="0"/>
              </a:rPr>
              <a:t> landing in a plane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乘飞机平稳地着陆</a:t>
            </a:r>
          </a:p>
        </p:txBody>
      </p:sp>
      <p:sp>
        <p:nvSpPr>
          <p:cNvPr id="57354" name="Rectangle 10"/>
          <p:cNvSpPr>
            <a:spLocks noChangeArrowheads="1"/>
          </p:cNvSpPr>
          <p:nvPr/>
        </p:nvSpPr>
        <p:spPr bwMode="auto">
          <a:xfrm>
            <a:off x="454025" y="117475"/>
            <a:ext cx="8248650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It would go really fast, and the ride would be 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very smooth.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latin typeface="Times New Roman" panose="02020603050405020304" pitchFamily="18" charset="0"/>
              </a:rPr>
              <a:t>它跑得快且平稳。</a:t>
            </a:r>
          </a:p>
        </p:txBody>
      </p:sp>
      <p:sp>
        <p:nvSpPr>
          <p:cNvPr id="57355" name="Oval 11"/>
          <p:cNvSpPr>
            <a:spLocks noChangeArrowheads="1"/>
          </p:cNvSpPr>
          <p:nvPr/>
        </p:nvSpPr>
        <p:spPr bwMode="auto">
          <a:xfrm>
            <a:off x="5800725" y="239713"/>
            <a:ext cx="903288" cy="550862"/>
          </a:xfrm>
          <a:prstGeom prst="ellipse">
            <a:avLst/>
          </a:prstGeom>
          <a:noFill/>
          <a:ln w="57150">
            <a:solidFill>
              <a:srgbClr val="0099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>
            <a:off x="6423025" y="812800"/>
            <a:ext cx="454025" cy="239713"/>
          </a:xfrm>
          <a:prstGeom prst="line">
            <a:avLst/>
          </a:prstGeom>
          <a:noFill/>
          <a:ln w="57150">
            <a:solidFill>
              <a:srgbClr val="0099FF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7357" name="Rectangle 13"/>
          <p:cNvSpPr>
            <a:spLocks noChangeArrowheads="1"/>
          </p:cNvSpPr>
          <p:nvPr/>
        </p:nvSpPr>
        <p:spPr bwMode="auto">
          <a:xfrm>
            <a:off x="6818313" y="871538"/>
            <a:ext cx="2346325" cy="244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just">
              <a:spcBef>
                <a:spcPct val="50000"/>
              </a:spcBef>
            </a:pPr>
            <a:r>
              <a:rPr kumimoji="1"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在这里作名</a:t>
            </a:r>
          </a:p>
          <a:p>
            <a:pPr marL="457200" indent="-457200" algn="just">
              <a:spcBef>
                <a:spcPct val="50000"/>
              </a:spcBef>
            </a:pPr>
            <a:r>
              <a:rPr kumimoji="1"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词，表示“骑</a:t>
            </a:r>
          </a:p>
          <a:p>
            <a:pPr marL="457200" indent="-457200" algn="just">
              <a:spcBef>
                <a:spcPct val="50000"/>
              </a:spcBef>
            </a:pPr>
            <a:r>
              <a:rPr kumimoji="1"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马旅行或坐车</a:t>
            </a:r>
          </a:p>
          <a:p>
            <a:pPr marL="457200" indent="-457200" algn="just">
              <a:spcBef>
                <a:spcPct val="50000"/>
              </a:spcBef>
            </a:pPr>
            <a:r>
              <a:rPr kumimoji="1" lang="zh-CN" altLang="en-US" sz="2800" b="1">
                <a:solidFill>
                  <a:srgbClr val="3333FF"/>
                </a:solidFill>
                <a:latin typeface="Times New Roman" panose="02020603050405020304" pitchFamily="18" charset="0"/>
              </a:rPr>
              <a:t>旅行”</a:t>
            </a:r>
            <a:endParaRPr kumimoji="1" lang="en-US" altLang="zh-CN" sz="2800" b="1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58" name="Oval 14"/>
          <p:cNvSpPr>
            <a:spLocks noChangeArrowheads="1"/>
          </p:cNvSpPr>
          <p:nvPr/>
        </p:nvSpPr>
        <p:spPr bwMode="auto">
          <a:xfrm>
            <a:off x="1331913" y="987425"/>
            <a:ext cx="1584325" cy="538163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endParaRPr lang="zh-CN" altLang="en-US">
              <a:solidFill>
                <a:schemeClr val="hlink"/>
              </a:solidFill>
            </a:endParaRPr>
          </a:p>
        </p:txBody>
      </p:sp>
      <p:sp>
        <p:nvSpPr>
          <p:cNvPr id="57360" name="Rectangle 16"/>
          <p:cNvSpPr>
            <a:spLocks noChangeArrowheads="1"/>
          </p:cNvSpPr>
          <p:nvPr/>
        </p:nvSpPr>
        <p:spPr bwMode="auto">
          <a:xfrm>
            <a:off x="3794125" y="874713"/>
            <a:ext cx="2865438" cy="154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457200" indent="-457200" algn="just">
              <a:lnSpc>
                <a:spcPct val="80000"/>
              </a:lnSpc>
              <a:spcBef>
                <a:spcPct val="50000"/>
              </a:spcBef>
            </a:pPr>
            <a:r>
              <a:rPr kumimoji="1" lang="zh-CN" altLang="en-US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形容词 平稳</a:t>
            </a:r>
          </a:p>
          <a:p>
            <a:pPr marL="457200" indent="-457200" algn="just">
              <a:lnSpc>
                <a:spcPct val="80000"/>
              </a:lnSpc>
              <a:spcBef>
                <a:spcPct val="50000"/>
              </a:spcBef>
            </a:pPr>
            <a:r>
              <a:rPr kumimoji="1" lang="zh-CN" altLang="en-US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的，无颠簸的，</a:t>
            </a:r>
          </a:p>
          <a:p>
            <a:pPr marL="457200" indent="-457200" algn="just">
              <a:lnSpc>
                <a:spcPct val="80000"/>
              </a:lnSpc>
              <a:spcBef>
                <a:spcPct val="50000"/>
              </a:spcBef>
            </a:pPr>
            <a:r>
              <a:rPr kumimoji="1" lang="zh-CN" altLang="en-US" sz="2800" b="1">
                <a:solidFill>
                  <a:schemeClr val="hlink"/>
                </a:solidFill>
                <a:latin typeface="Times New Roman" panose="02020603050405020304" pitchFamily="18" charset="0"/>
              </a:rPr>
              <a:t>无摇晃的</a:t>
            </a:r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2987675" y="1268413"/>
            <a:ext cx="863600" cy="144462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57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57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10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2" grpId="0"/>
      <p:bldP spid="57353" grpId="0"/>
      <p:bldP spid="57354" grpId="0"/>
      <p:bldP spid="57355" grpId="0" animBg="1"/>
      <p:bldP spid="57356" grpId="0" animBg="1"/>
      <p:bldP spid="57357" grpId="0"/>
      <p:bldP spid="57358" grpId="0" animBg="1"/>
      <p:bldP spid="57360" grpId="0"/>
      <p:bldP spid="573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441325" y="374650"/>
            <a:ext cx="2212975" cy="1368425"/>
          </a:xfrm>
          <a:prstGeom prst="rect">
            <a:avLst/>
          </a:prstGeom>
          <a:solidFill>
            <a:srgbClr val="B3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invent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动词 </a:t>
            </a:r>
          </a:p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发明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39688" y="138113"/>
            <a:ext cx="498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609600" indent="-609600">
              <a:spcBef>
                <a:spcPct val="50000"/>
              </a:spcBef>
            </a:pPr>
            <a:r>
              <a:rPr kumimoji="1"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2.  </a:t>
            </a:r>
            <a:endParaRPr kumimoji="1" lang="zh-CN" altLang="en-US" sz="3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0421" name="AutoShape 5"/>
          <p:cNvSpPr/>
          <p:nvPr/>
        </p:nvSpPr>
        <p:spPr bwMode="auto">
          <a:xfrm rot="10800000">
            <a:off x="2701925" y="422275"/>
            <a:ext cx="244475" cy="1271588"/>
          </a:xfrm>
          <a:prstGeom prst="rightBrace">
            <a:avLst>
              <a:gd name="adj1" fmla="val 43344"/>
              <a:gd name="adj2" fmla="val 50000"/>
            </a:avLst>
          </a:prstGeom>
          <a:noFill/>
          <a:ln w="57150">
            <a:solidFill>
              <a:srgbClr val="3366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/>
            <a:endParaRPr lang="zh-CN" altLang="en-US">
              <a:solidFill>
                <a:srgbClr val="3366FF"/>
              </a:solidFill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040063" y="319088"/>
            <a:ext cx="5327650" cy="696912"/>
          </a:xfrm>
          <a:prstGeom prst="rect">
            <a:avLst/>
          </a:prstGeom>
          <a:solidFill>
            <a:srgbClr val="B3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名词形式：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inventor 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发明家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17838" y="1082675"/>
            <a:ext cx="5327650" cy="696913"/>
          </a:xfrm>
          <a:prstGeom prst="rect">
            <a:avLst/>
          </a:prstGeom>
          <a:solidFill>
            <a:srgbClr val="B3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30000"/>
              </a:spcBef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名词形式：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invention  </a:t>
            </a: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发明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361950" y="1806575"/>
            <a:ext cx="8748713" cy="445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Who 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invented</a:t>
            </a:r>
            <a:r>
              <a:rPr lang="en-US" altLang="zh-CN" sz="2800" b="1" dirty="0">
                <a:latin typeface="Times New Roman" panose="02020603050405020304" pitchFamily="18" charset="0"/>
              </a:rPr>
              <a:t> the stream engine?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谁发明了蒸汽机？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Alexander Bell was a great 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inventor</a:t>
            </a:r>
            <a:r>
              <a:rPr lang="en-US" altLang="zh-CN" sz="2800" b="1" dirty="0">
                <a:latin typeface="Times New Roman" panose="02020603050405020304" pitchFamily="18" charset="0"/>
              </a:rPr>
              <a:t>, and he 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invented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many things. Of all the </a:t>
            </a: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inventions</a:t>
            </a:r>
            <a:r>
              <a:rPr lang="en-US" altLang="zh-CN" sz="2800" b="1" dirty="0">
                <a:latin typeface="Times New Roman" panose="02020603050405020304" pitchFamily="18" charset="0"/>
              </a:rPr>
              <a:t>, the telephone is the 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en-US" altLang="zh-CN" sz="2800" b="1" dirty="0">
                <a:latin typeface="Times New Roman" panose="02020603050405020304" pitchFamily="18" charset="0"/>
              </a:rPr>
              <a:t>most famous one.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亚历山大</a:t>
            </a:r>
            <a:r>
              <a:rPr lang="en-US" altLang="zh-CN" sz="2800" b="1" dirty="0">
                <a:latin typeface="Times New Roman" panose="02020603050405020304" pitchFamily="18" charset="0"/>
              </a:rPr>
              <a:t>·</a:t>
            </a:r>
            <a:r>
              <a:rPr lang="zh-CN" altLang="en-US" sz="2800" b="1" dirty="0">
                <a:latin typeface="Times New Roman" panose="02020603050405020304" pitchFamily="18" charset="0"/>
              </a:rPr>
              <a:t>贝尔是一个伟大的发明家，他发明了很多东</a:t>
            </a:r>
          </a:p>
          <a:p>
            <a:pPr>
              <a:lnSpc>
                <a:spcPct val="120000"/>
              </a:lnSpc>
              <a:spcBef>
                <a:spcPct val="30000"/>
              </a:spcBef>
            </a:pPr>
            <a:r>
              <a:rPr lang="zh-CN" altLang="en-US" sz="2800" b="1" dirty="0">
                <a:latin typeface="Times New Roman" panose="02020603050405020304" pitchFamily="18" charset="0"/>
              </a:rPr>
              <a:t>西。 其中，电话是他所有发明中最有名的一个。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nimBg="1"/>
      <p:bldP spid="60420" grpId="0"/>
      <p:bldP spid="60421" grpId="0" animBg="1"/>
      <p:bldP spid="2" grpId="0" animBg="1"/>
      <p:bldP spid="3" grpId="0" animBg="1"/>
      <p:bldP spid="60424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930</Words>
  <Application>Microsoft Office PowerPoint</Application>
  <PresentationFormat>全屏显示(4:3)</PresentationFormat>
  <Paragraphs>135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3" baseType="lpstr"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2005-10-26T07:20:00Z</dcterms:created>
  <dcterms:modified xsi:type="dcterms:W3CDTF">2023-01-17T01:44:14Z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96DE4E7518E546E6B6C00E9757C3DCF2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