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370" r:id="rId4"/>
    <p:sldId id="371" r:id="rId5"/>
    <p:sldId id="385" r:id="rId6"/>
    <p:sldId id="383" r:id="rId7"/>
    <p:sldId id="353" r:id="rId8"/>
    <p:sldId id="372" r:id="rId9"/>
    <p:sldId id="373" r:id="rId10"/>
    <p:sldId id="374" r:id="rId11"/>
    <p:sldId id="375" r:id="rId12"/>
    <p:sldId id="378" r:id="rId13"/>
    <p:sldId id="384" r:id="rId14"/>
    <p:sldId id="379" r:id="rId15"/>
    <p:sldId id="380" r:id="rId16"/>
    <p:sldId id="381" r:id="rId17"/>
    <p:sldId id="290" r:id="rId18"/>
  </p:sldIdLst>
  <p:sldSz cx="12192000" cy="6858000"/>
  <p:notesSz cx="7104063" cy="102346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楷体" panose="02010609060101010101" pitchFamily="49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02020"/>
    <a:srgbClr val="82A337"/>
    <a:srgbClr val="A1C450"/>
    <a:srgbClr val="00923F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1636C-B82B-4EA1-82A4-44D18CBFC37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42EA-8533-4FF3-AD87-4DC6A42C69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96856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正比例  反比例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233403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</a:rPr>
              <a:t>正比例、反比例的字母表达式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768761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442720" y="666750"/>
            <a:ext cx="10348595" cy="848360"/>
          </a:xfrm>
          <a:prstGeom prst="wedgeRoundRectCallout">
            <a:avLst>
              <a:gd name="adj1" fmla="val 52091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时间、路程和速度这三种量，在什么情况下成正比例，什么情况下成反比例？说明理由。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4889" y="2383002"/>
            <a:ext cx="431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速度＝路程（一定）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6223" y="1689241"/>
            <a:ext cx="62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当路程一定时，时间和速度成反比例。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6223" y="3220065"/>
            <a:ext cx="62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当时间一定时，路程和速度成正比例。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61492" y="3709111"/>
            <a:ext cx="3372574" cy="941612"/>
            <a:chOff x="1458734" y="3586282"/>
            <a:chExt cx="3372574" cy="941612"/>
          </a:xfrm>
        </p:grpSpPr>
        <p:sp>
          <p:nvSpPr>
            <p:cNvPr id="9" name="TextBox 8"/>
            <p:cNvSpPr txBox="1"/>
            <p:nvPr/>
          </p:nvSpPr>
          <p:spPr>
            <a:xfrm>
              <a:off x="2320818" y="3818292"/>
              <a:ext cx="251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＝时间（一定）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8734" y="3586282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路程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1008" y="4066229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速度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610435" y="4080679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886600" y="5335470"/>
            <a:ext cx="3304334" cy="941612"/>
            <a:chOff x="1474657" y="5158049"/>
            <a:chExt cx="3304334" cy="941612"/>
          </a:xfrm>
        </p:grpSpPr>
        <p:sp>
          <p:nvSpPr>
            <p:cNvPr id="14" name="TextBox 13"/>
            <p:cNvSpPr txBox="1"/>
            <p:nvPr/>
          </p:nvSpPr>
          <p:spPr>
            <a:xfrm>
              <a:off x="1474657" y="5158049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路程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6931" y="5637996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时间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626358" y="5652446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68501" y="5390059"/>
              <a:ext cx="251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＝速度（一定）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46223" y="4750888"/>
            <a:ext cx="62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当速度一定时，路程和时间成正比例。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07324" y="2266498"/>
            <a:ext cx="2286001" cy="325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415415" y="871220"/>
            <a:ext cx="10062210" cy="930275"/>
          </a:xfrm>
          <a:prstGeom prst="wedgeRoundRectCallout">
            <a:avLst>
              <a:gd name="adj1" fmla="val 52075"/>
              <a:gd name="adj2" fmla="val 498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如果用字母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两种相关联的量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，用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的量，成正比例、反比例的关系可以分别用下面的式子表示。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1369" y="2702256"/>
            <a:ext cx="22245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正比例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9599" y="4724398"/>
            <a:ext cx="17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• </a:t>
            </a:r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endParaRPr lang="zh-CN" alt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49599" y="2330684"/>
            <a:ext cx="1649523" cy="1262758"/>
            <a:chOff x="1458734" y="3463450"/>
            <a:chExt cx="2662192" cy="1262758"/>
          </a:xfrm>
        </p:grpSpPr>
        <p:sp>
          <p:nvSpPr>
            <p:cNvPr id="8" name="TextBox 7"/>
            <p:cNvSpPr txBox="1"/>
            <p:nvPr/>
          </p:nvSpPr>
          <p:spPr>
            <a:xfrm>
              <a:off x="1610436" y="3853049"/>
              <a:ext cx="2510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k</a:t>
              </a:r>
              <a:endParaRPr lang="zh-CN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58734" y="3463450"/>
              <a:ext cx="943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endParaRPr lang="zh-CN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1008" y="4079877"/>
              <a:ext cx="943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610435" y="4176215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821369" y="4724399"/>
            <a:ext cx="22245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反比例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080" y="2473409"/>
            <a:ext cx="2418837" cy="320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 flipH="1">
            <a:off x="1417320" y="989330"/>
            <a:ext cx="1926590" cy="580390"/>
          </a:xfrm>
          <a:prstGeom prst="wedgeRoundRectCallout">
            <a:avLst>
              <a:gd name="adj1" fmla="val 58216"/>
              <a:gd name="adj2" fmla="val 683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火眼金睛。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808" y="1784777"/>
            <a:ext cx="104132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）人的年龄和体重不成比例关系。                  （  ）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）订同一种杂志的份数和总钱数成正比例。          （  ）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）被除数一定，除数和商成反比例。                （  ）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）圆的半径和面积成正比例。                      （  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63995" y="1739851"/>
            <a:ext cx="56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0165" y="1871831"/>
            <a:ext cx="2506531" cy="387275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线形标注 2 2"/>
          <p:cNvSpPr/>
          <p:nvPr/>
        </p:nvSpPr>
        <p:spPr>
          <a:xfrm>
            <a:off x="4012602" y="1194099"/>
            <a:ext cx="2571077" cy="407798"/>
          </a:xfrm>
          <a:prstGeom prst="borderCallout2">
            <a:avLst>
              <a:gd name="adj1" fmla="val 18750"/>
              <a:gd name="adj2" fmla="val 454"/>
              <a:gd name="adj3" fmla="val 16112"/>
              <a:gd name="adj4" fmla="val -9972"/>
              <a:gd name="adj5" fmla="val 162622"/>
              <a:gd name="adj6" fmla="val -26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不是两种相关联的量。</a:t>
            </a:r>
            <a:endParaRPr lang="zh-CN" altLang="en-US" b="1" dirty="0"/>
          </a:p>
        </p:txBody>
      </p:sp>
      <p:sp>
        <p:nvSpPr>
          <p:cNvPr id="28" name="矩形 27"/>
          <p:cNvSpPr/>
          <p:nvPr/>
        </p:nvSpPr>
        <p:spPr>
          <a:xfrm>
            <a:off x="4417764" y="2715721"/>
            <a:ext cx="2165915" cy="387275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线形标注 2 28"/>
          <p:cNvSpPr/>
          <p:nvPr/>
        </p:nvSpPr>
        <p:spPr>
          <a:xfrm>
            <a:off x="6682831" y="2065468"/>
            <a:ext cx="2262866" cy="407798"/>
          </a:xfrm>
          <a:prstGeom prst="borderCallout2">
            <a:avLst>
              <a:gd name="adj1" fmla="val 18750"/>
              <a:gd name="adj2" fmla="val 454"/>
              <a:gd name="adj3" fmla="val 16112"/>
              <a:gd name="adj4" fmla="val -9972"/>
              <a:gd name="adj5" fmla="val 162622"/>
              <a:gd name="adj6" fmla="val -26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是两种相关联的量。</a:t>
            </a:r>
            <a:endParaRPr lang="zh-CN" alt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404174" y="2601810"/>
            <a:ext cx="56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20170" y="3545792"/>
            <a:ext cx="1580552" cy="387275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线形标注 2 31"/>
          <p:cNvSpPr/>
          <p:nvPr/>
        </p:nvSpPr>
        <p:spPr>
          <a:xfrm>
            <a:off x="7250567" y="4346370"/>
            <a:ext cx="2262866" cy="407798"/>
          </a:xfrm>
          <a:prstGeom prst="borderCallout2">
            <a:avLst>
              <a:gd name="adj1" fmla="val 18750"/>
              <a:gd name="adj2" fmla="val 454"/>
              <a:gd name="adj3" fmla="val 16112"/>
              <a:gd name="adj4" fmla="val -9972"/>
              <a:gd name="adj5" fmla="val -102130"/>
              <a:gd name="adj6" fmla="val -78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是两种相关联的量。</a:t>
            </a:r>
            <a:endParaRPr lang="zh-CN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404173" y="3477819"/>
            <a:ext cx="56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94901" y="4433638"/>
            <a:ext cx="2522863" cy="387275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线形标注 2 34"/>
          <p:cNvSpPr/>
          <p:nvPr/>
        </p:nvSpPr>
        <p:spPr>
          <a:xfrm>
            <a:off x="4496696" y="5203602"/>
            <a:ext cx="2262866" cy="407798"/>
          </a:xfrm>
          <a:prstGeom prst="borderCallout2">
            <a:avLst>
              <a:gd name="adj1" fmla="val 18750"/>
              <a:gd name="adj2" fmla="val 454"/>
              <a:gd name="adj3" fmla="val 16112"/>
              <a:gd name="adj4" fmla="val -9972"/>
              <a:gd name="adj5" fmla="val -94025"/>
              <a:gd name="adj6" fmla="val -32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是两种相关联的量。</a:t>
            </a:r>
            <a:endParaRPr lang="zh-CN" alt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407413" y="4383181"/>
            <a:ext cx="56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682831" y="3070904"/>
            <a:ext cx="3633692" cy="675781"/>
            <a:chOff x="1701693" y="3664609"/>
            <a:chExt cx="787573" cy="675781"/>
          </a:xfrm>
        </p:grpSpPr>
        <p:sp>
          <p:nvSpPr>
            <p:cNvPr id="39" name="TextBox 38"/>
            <p:cNvSpPr txBox="1"/>
            <p:nvPr/>
          </p:nvSpPr>
          <p:spPr>
            <a:xfrm>
              <a:off x="1911802" y="3783341"/>
              <a:ext cx="577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＝每本的钱数（一定）</a:t>
              </a:r>
              <a:endPara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01693" y="3664609"/>
              <a:ext cx="274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总钱数</a:t>
              </a:r>
              <a:endPara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56207" y="3940280"/>
              <a:ext cx="165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份数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757038" y="4033934"/>
              <a:ext cx="16349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3013517" y="3984987"/>
            <a:ext cx="228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被除数＝商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761" y="6084169"/>
            <a:ext cx="706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圆的面积＝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π×</a:t>
            </a:r>
            <a:r>
              <a:rPr lang="en-US" altLang="zh-C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²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，所以圆的半径和面积不成比例。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3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 flipH="1">
            <a:off x="1429385" y="720725"/>
            <a:ext cx="10062210" cy="930275"/>
          </a:xfrm>
          <a:prstGeom prst="wedgeRoundRectCallout">
            <a:avLst>
              <a:gd name="adj1" fmla="val 52075"/>
              <a:gd name="adj2" fmla="val 498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汽车每次运货的吨数、运货的次数和运货的总吨数这三种量，在什么情况下成正比例，什么情况下成反比例？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0303" y="2478538"/>
            <a:ext cx="8558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每次运货的吨数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运货的次数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运货的总吨数（一定）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538" y="1784777"/>
            <a:ext cx="1041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运货的总吨数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一定时，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每次运货的吨数和运货的次数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成反比例。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3399" y="3315601"/>
            <a:ext cx="1031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运货的次数一定时，运货的总吨数和每次运货的吨数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成正比例。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86779" y="3818295"/>
            <a:ext cx="6907345" cy="941612"/>
            <a:chOff x="1458734" y="3586282"/>
            <a:chExt cx="2261255" cy="941612"/>
          </a:xfrm>
        </p:grpSpPr>
        <p:sp>
          <p:nvSpPr>
            <p:cNvPr id="12" name="TextBox 11"/>
            <p:cNvSpPr txBox="1"/>
            <p:nvPr/>
          </p:nvSpPr>
          <p:spPr>
            <a:xfrm>
              <a:off x="2320818" y="3818292"/>
              <a:ext cx="1399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运货的次数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（一定）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8734" y="3586282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运货的总吨数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61008" y="4066229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每次运货的吨数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10435" y="4080679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394341" y="4832777"/>
            <a:ext cx="1038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每次运货的吨数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一定时，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运货的总吨数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运货的次数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成正比例。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361758" y="5362767"/>
            <a:ext cx="6907345" cy="941612"/>
            <a:chOff x="1458734" y="3586282"/>
            <a:chExt cx="2261255" cy="941612"/>
          </a:xfrm>
        </p:grpSpPr>
        <p:sp>
          <p:nvSpPr>
            <p:cNvPr id="24" name="TextBox 23"/>
            <p:cNvSpPr txBox="1"/>
            <p:nvPr/>
          </p:nvSpPr>
          <p:spPr>
            <a:xfrm>
              <a:off x="2320818" y="3818292"/>
              <a:ext cx="1399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＝每次运货的吨数（一定）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58734" y="3586282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运货的总吨数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1008" y="4066229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运货的次数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610435" y="4080679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标注 30"/>
          <p:cNvSpPr/>
          <p:nvPr/>
        </p:nvSpPr>
        <p:spPr>
          <a:xfrm flipH="1">
            <a:off x="1529080" y="1094740"/>
            <a:ext cx="7468870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一个榨油厂用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台同样的榨油机每天榨油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吨。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514" y="2148716"/>
            <a:ext cx="849276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）题中哪两种量是相关联的量？哪种量是一定的？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线形标注 2 5"/>
          <p:cNvSpPr/>
          <p:nvPr/>
        </p:nvSpPr>
        <p:spPr>
          <a:xfrm>
            <a:off x="1583140" y="3002507"/>
            <a:ext cx="6919416" cy="545909"/>
          </a:xfrm>
          <a:prstGeom prst="borderCallout2">
            <a:avLst>
              <a:gd name="adj1" fmla="val -1250"/>
              <a:gd name="adj2" fmla="val 5936"/>
              <a:gd name="adj3" fmla="val -63750"/>
              <a:gd name="adj4" fmla="val 5905"/>
              <a:gd name="adj5" fmla="val -240001"/>
              <a:gd name="adj6" fmla="val 39129"/>
            </a:avLst>
          </a:prstGeom>
          <a:solidFill>
            <a:srgbClr val="FF0000">
              <a:alpha val="43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说明每台榨油机每天榨油的吨数一样。</a:t>
            </a:r>
            <a:endParaRPr lang="zh-CN" altLang="en-US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58100" y="1050877"/>
            <a:ext cx="2183644" cy="659641"/>
          </a:xfrm>
          <a:prstGeom prst="rect">
            <a:avLst/>
          </a:prstGeom>
          <a:solidFill>
            <a:srgbClr val="FF0000">
              <a:alpha val="43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28867" y="4241371"/>
            <a:ext cx="8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也就是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每台榨油机每天榨油的吨数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3027" y="5294522"/>
            <a:ext cx="8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榨油机的台数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榨油的吨数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相关联的量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82415" y="3316405"/>
            <a:ext cx="2048133" cy="22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 flipH="1">
            <a:off x="1497330" y="1062355"/>
            <a:ext cx="7468870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一个榨油厂用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台同样的榨油机每天榨油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吨。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1616" y="2094124"/>
            <a:ext cx="96937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）榨油机的台数和每天榨油的吨数成正比例吗？为什么？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491" y="2876594"/>
            <a:ext cx="981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成正比例，因为每天榨油的吨数和榨油机的台数的比值是一定的，都是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86451" y="4214077"/>
            <a:ext cx="8732258" cy="1153295"/>
            <a:chOff x="1610435" y="3558986"/>
            <a:chExt cx="1892645" cy="1153295"/>
          </a:xfrm>
        </p:grpSpPr>
        <p:sp>
          <p:nvSpPr>
            <p:cNvPr id="11" name="TextBox 10"/>
            <p:cNvSpPr txBox="1"/>
            <p:nvPr/>
          </p:nvSpPr>
          <p:spPr>
            <a:xfrm>
              <a:off x="2184746" y="3872884"/>
              <a:ext cx="1318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＝每台榨油机每天榨油的吨数（一定）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7683" y="3558986"/>
              <a:ext cx="5856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每天榨油的吨数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63180" y="4189061"/>
              <a:ext cx="51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榨油机的台数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610435" y="4176215"/>
              <a:ext cx="591108" cy="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162652" y="4489304"/>
            <a:ext cx="15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也就是：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9129" y="5526536"/>
            <a:ext cx="910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，榨油机的台数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每天榨油的吨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数成正比例。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 flipH="1">
            <a:off x="1470025" y="612140"/>
            <a:ext cx="7468870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一个榨油厂用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台同样的榨油机每天榨油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吨。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9676" y="1343497"/>
            <a:ext cx="869747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）照这样计算，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台这样的榨油机每天榨油多少吨？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552" y="2060002"/>
            <a:ext cx="341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36÷ 4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（吨）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5155" y="2060002"/>
            <a:ext cx="341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 × 6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（吨）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9453" y="2676423"/>
            <a:ext cx="687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6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台这样的榨油机每天榨油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51" y="3283754"/>
            <a:ext cx="573206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）把榨油机的台数和每天榨油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的吨数在右面的方格纸上表示出来。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82686" y="3188189"/>
            <a:ext cx="4907545" cy="33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65012" y="4341452"/>
            <a:ext cx="425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台榨油机可榨油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5012" y="4926031"/>
            <a:ext cx="425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台榨油机可榨油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5012" y="5510610"/>
            <a:ext cx="425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台榨油机可榨油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5012" y="6095189"/>
            <a:ext cx="425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台榨油机可榨油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38281" y="5691117"/>
            <a:ext cx="177421" cy="1774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136341" y="5288508"/>
            <a:ext cx="177421" cy="1774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534401" y="4885899"/>
            <a:ext cx="177421" cy="1774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2460" y="4483290"/>
            <a:ext cx="177421" cy="1774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438030" y="4080681"/>
            <a:ext cx="2074460" cy="21017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374650"/>
            <a:ext cx="11431587" cy="600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737" y="2035788"/>
            <a:ext cx="840701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两种相关联的量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对应的两个数的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比值一定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时，那么这两种量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成正比例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它们的关系叫做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正比例关系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。用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字母表示为：         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45342" y="2980105"/>
            <a:ext cx="2139989" cy="1243252"/>
            <a:chOff x="1377546" y="3482956"/>
            <a:chExt cx="3453762" cy="1243252"/>
          </a:xfrm>
        </p:grpSpPr>
        <p:sp>
          <p:nvSpPr>
            <p:cNvPr id="10" name="TextBox 9"/>
            <p:cNvSpPr txBox="1"/>
            <p:nvPr/>
          </p:nvSpPr>
          <p:spPr>
            <a:xfrm>
              <a:off x="2320818" y="3818292"/>
              <a:ext cx="2510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k</a:t>
              </a:r>
              <a:endParaRPr lang="zh-CN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7546" y="3482956"/>
              <a:ext cx="94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y</a:t>
              </a:r>
              <a:endParaRPr lang="zh-CN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1008" y="4079877"/>
              <a:ext cx="943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610435" y="4176215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624085" y="4396850"/>
            <a:ext cx="846161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两种相关联的量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对应的两个数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积一定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时，那么这两种量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成反比例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它们的关系叫做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反比例关系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。用字母表示为：          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5429" y="5179493"/>
            <a:ext cx="17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• </a:t>
            </a:r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endParaRPr lang="zh-CN" alt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60434" y="4732655"/>
            <a:ext cx="10768582" cy="145859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60433" y="809663"/>
            <a:ext cx="10594340" cy="381642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结合具体事例，经历讨论和总结正、反比例关系式及字母表达式的过程。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在常见数量关系的三种量中，知道某一种量一定，另外两种量成什么比例关系；理解正、反比例的字母表达式和含义。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在讨论和判断正、反比例量的过程中，能进行有条理的思考，能清楚地表达判断和思考的过程与结果。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内容占位符 1"/>
          <p:cNvSpPr txBox="1">
            <a:spLocks noChangeArrowheads="1"/>
          </p:cNvSpPr>
          <p:nvPr/>
        </p:nvSpPr>
        <p:spPr bwMode="auto">
          <a:xfrm>
            <a:off x="616449" y="5021574"/>
            <a:ext cx="10515416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9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重点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加深对正、反比例知识的理解，掌握成正、反比例的字母表达式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6000"/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难点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加深对正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、反比例知识的理解，掌握成正、反比例的字母表达式</a:t>
            </a:r>
            <a:r>
              <a:rPr lang="zh-CN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 flipH="1">
            <a:off x="1360805" y="734695"/>
            <a:ext cx="6513830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我们先来回顾一下本单元学过的知识吧。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3960" y="2363334"/>
            <a:ext cx="940330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两种相关联的量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对应的两个数的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比值一定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时，那么这两种量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成正比例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它们的关系叫做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正比例关系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498" y="1542196"/>
            <a:ext cx="22245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正比例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982" y="3311153"/>
            <a:ext cx="4703561" cy="32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29615" y="4096602"/>
            <a:ext cx="534765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成正比例的两种量的图像是从横轴和纵轴的交点画出的一条射线。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 flipH="1">
            <a:off x="1360805" y="734695"/>
            <a:ext cx="6513830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我们先来回顾一下本单元学过的知识吧。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3960" y="2363334"/>
            <a:ext cx="940330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两种相关联的量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对应的两个数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积一定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时，那么这两种量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成反比例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它们的关系叫做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反比例关系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2498" y="1542196"/>
            <a:ext cx="22245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反比例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9615" y="4096602"/>
            <a:ext cx="534765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成反比例的两种量的图像是一条平滑的曲线。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683" y="3366944"/>
            <a:ext cx="4171602" cy="32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553845" y="734695"/>
            <a:ext cx="7610475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让我们总结一下正比例和反比例知识的异同吧。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77196" y="2086130"/>
          <a:ext cx="8127999" cy="378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77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  正比例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             </a:t>
                      </a:r>
                      <a:r>
                        <a:rPr lang="zh-CN" altLang="en-US" dirty="0" smtClean="0"/>
                        <a:t>反比例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12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相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同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点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）都有两种相关联的量；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）都是一种量随着另一种量的变化而变化；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）两种相关联的量变化后的结果（商或积）都是一定的。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相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同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点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>
                    <a:blipFill rotWithShape="0">
                      <a:blip r:embed="rId2"/>
                      <a:stretch>
                        <a:fillRect l="-20505" t="-66755" r="-90694" b="-53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 rotWithShape="0">
                      <a:blip r:embed="rId2"/>
                      <a:stretch>
                        <a:fillRect l="-133800" t="-66755" r="-701" b="-53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标注 23"/>
          <p:cNvSpPr/>
          <p:nvPr/>
        </p:nvSpPr>
        <p:spPr>
          <a:xfrm flipH="1">
            <a:off x="1360805" y="734695"/>
            <a:ext cx="8342630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观察下面两个关于购买方便面的统计表，回答问题。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772693" y="179784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数量（包）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总价（元）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7.5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22.5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30852" y="2828831"/>
            <a:ext cx="1078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上表中，购买方便面的数量和总价是怎样变化的？它们成什么比例？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75" y="1793876"/>
            <a:ext cx="104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0107" y="4457465"/>
            <a:ext cx="286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7.5÷5=1.5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 flipH="1">
            <a:off x="1417942" y="3725794"/>
            <a:ext cx="10169006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购买方便面的数量越多，总价也越多。说明数量和总价是两种相关联的量。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300249" y="3625298"/>
            <a:ext cx="859809" cy="11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92116" y="4457465"/>
            <a:ext cx="286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15÷10=1.5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4125" y="4457465"/>
            <a:ext cx="314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22.5÷15=1.5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11439" y="4410501"/>
            <a:ext cx="709683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93642" y="4410501"/>
            <a:ext cx="709683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571630" y="4410501"/>
            <a:ext cx="709683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91317" y="5032945"/>
            <a:ext cx="11270352" cy="1197472"/>
            <a:chOff x="491317" y="5032945"/>
            <a:chExt cx="11270352" cy="119747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027391" y="5254876"/>
              <a:ext cx="734278" cy="975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圆角矩形标注 21"/>
            <p:cNvSpPr/>
            <p:nvPr/>
          </p:nvSpPr>
          <p:spPr>
            <a:xfrm flipH="1">
              <a:off x="491317" y="5145206"/>
              <a:ext cx="10017457" cy="761017"/>
            </a:xfrm>
            <a:prstGeom prst="wedgeRoundRectCallout">
              <a:avLst>
                <a:gd name="adj1" fmla="val -53390"/>
                <a:gd name="adj2" fmla="val 16122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通过计算发现，每组对应数据的比值都是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1.5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，说明     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单价（一定）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18340" y="5032945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总价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20614" y="5512892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数量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670041" y="5527342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03390" y="6083823"/>
            <a:ext cx="68118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所以，购买方便面的数量和总价成正比例。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线形标注 2 36"/>
          <p:cNvSpPr/>
          <p:nvPr/>
        </p:nvSpPr>
        <p:spPr>
          <a:xfrm>
            <a:off x="8147714" y="6045959"/>
            <a:ext cx="2415654" cy="545909"/>
          </a:xfrm>
          <a:prstGeom prst="borderCallout2">
            <a:avLst>
              <a:gd name="adj1" fmla="val 18750"/>
              <a:gd name="adj2" fmla="val 707"/>
              <a:gd name="adj3" fmla="val 18750"/>
              <a:gd name="adj4" fmla="val -16667"/>
              <a:gd name="adj5" fmla="val -62500"/>
              <a:gd name="adj6" fmla="val -63616"/>
            </a:avLst>
          </a:prstGeom>
          <a:solidFill>
            <a:srgbClr val="FF0000">
              <a:alpha val="43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比值一定，成正比例。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33582" y="5231641"/>
            <a:ext cx="1799230" cy="600502"/>
          </a:xfrm>
          <a:prstGeom prst="rect">
            <a:avLst/>
          </a:prstGeom>
          <a:solidFill>
            <a:srgbClr val="FF0000">
              <a:alpha val="43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8" grpId="0" animBg="1"/>
      <p:bldP spid="19" grpId="0" animBg="1"/>
      <p:bldP spid="20" grpId="0" animBg="1"/>
      <p:bldP spid="35" grpId="0" animBg="1"/>
      <p:bldP spid="37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标注 23"/>
          <p:cNvSpPr/>
          <p:nvPr/>
        </p:nvSpPr>
        <p:spPr>
          <a:xfrm flipH="1">
            <a:off x="1360805" y="734695"/>
            <a:ext cx="8342630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观察下面两个关于购买方便面的统计表，回答问题。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1734025" y="182740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单价（元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包）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1.8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2.4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数量（包）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46777" y="2721923"/>
            <a:ext cx="1078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上表中，购买方便面的单价和数量是怎样变化的？它们成什么比例？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107" y="1727911"/>
            <a:ext cx="104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4573" y="4184510"/>
            <a:ext cx="286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30×1.2=36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圆角矩形标注 33"/>
          <p:cNvSpPr/>
          <p:nvPr/>
        </p:nvSpPr>
        <p:spPr>
          <a:xfrm flipH="1">
            <a:off x="1322408" y="3452839"/>
            <a:ext cx="10169006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购买方便面的单价越高，数量就越少。说明单价和数量是两种相关联的量。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04715" y="3352343"/>
            <a:ext cx="859809" cy="110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596582" y="4184510"/>
            <a:ext cx="286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20×1.8=36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8591" y="4184510"/>
            <a:ext cx="314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15×2.4=36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770497" y="4137546"/>
            <a:ext cx="709683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979996" y="4137546"/>
            <a:ext cx="709683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271376" y="4137546"/>
            <a:ext cx="514069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395781" y="4927329"/>
            <a:ext cx="11393186" cy="975541"/>
            <a:chOff x="491315" y="5254876"/>
            <a:chExt cx="11393186" cy="975541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150223" y="5254876"/>
              <a:ext cx="734278" cy="975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圆角矩形标注 51"/>
            <p:cNvSpPr/>
            <p:nvPr/>
          </p:nvSpPr>
          <p:spPr>
            <a:xfrm flipH="1">
              <a:off x="491315" y="5322627"/>
              <a:ext cx="10481483" cy="583596"/>
            </a:xfrm>
            <a:prstGeom prst="wedgeRoundRectCallout">
              <a:avLst>
                <a:gd name="adj1" fmla="val -51176"/>
                <a:gd name="adj2" fmla="val 1432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通过计算发现，每组对应数据的乘积都是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36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，说明单价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数量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总价（一定）。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94210" y="5851812"/>
            <a:ext cx="68118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所以，购买方便面的单价和数量成反比例。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线形标注 2 56"/>
          <p:cNvSpPr/>
          <p:nvPr/>
        </p:nvSpPr>
        <p:spPr>
          <a:xfrm>
            <a:off x="7997589" y="5827594"/>
            <a:ext cx="2415654" cy="545909"/>
          </a:xfrm>
          <a:prstGeom prst="borderCallout2">
            <a:avLst>
              <a:gd name="adj1" fmla="val 18750"/>
              <a:gd name="adj2" fmla="val 707"/>
              <a:gd name="adj3" fmla="val 18750"/>
              <a:gd name="adj4" fmla="val -16667"/>
              <a:gd name="adj5" fmla="val -62500"/>
              <a:gd name="adj6" fmla="val -63616"/>
            </a:avLst>
          </a:prstGeom>
          <a:solidFill>
            <a:srgbClr val="FF0000">
              <a:alpha val="43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乘积一定，成正比例。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763069" y="5013276"/>
            <a:ext cx="1719617" cy="600502"/>
          </a:xfrm>
          <a:prstGeom prst="rect">
            <a:avLst/>
          </a:prstGeom>
          <a:solidFill>
            <a:srgbClr val="FF0000">
              <a:alpha val="43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7" grpId="0"/>
      <p:bldP spid="40" grpId="0"/>
      <p:bldP spid="47" grpId="0" animBg="1"/>
      <p:bldP spid="48" grpId="0" animBg="1"/>
      <p:bldP spid="49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360805" y="734695"/>
            <a:ext cx="1341755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议一议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6458" y="1520919"/>
            <a:ext cx="64592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当总价一定时，单价和数量成什么比例？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458" y="3072214"/>
            <a:ext cx="64592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当数量一定时，总价和单价成什么比例？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458" y="4623510"/>
            <a:ext cx="645924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当单价一定时，总价和数量成什么比例？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8734" y="2287468"/>
            <a:ext cx="431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单价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数量＝总价（一定）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819" y="2276095"/>
            <a:ext cx="62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当总价一定时，单价和数量成反比例。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 flipH="1">
            <a:off x="8146290" y="1432970"/>
            <a:ext cx="3481604" cy="649605"/>
          </a:xfrm>
          <a:prstGeom prst="wedgeRoundRectCallout">
            <a:avLst>
              <a:gd name="adj1" fmla="val 54970"/>
              <a:gd name="adj2" fmla="val 308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乘积一定，成反比例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3203" y="3765975"/>
            <a:ext cx="62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当数量一定时，总价和单价成正比例。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 flipH="1">
            <a:off x="8146290" y="2997914"/>
            <a:ext cx="3481604" cy="649605"/>
          </a:xfrm>
          <a:prstGeom prst="wedgeRoundRectCallout">
            <a:avLst>
              <a:gd name="adj1" fmla="val 54970"/>
              <a:gd name="adj2" fmla="val 308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比值一定，成正比例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58734" y="3586282"/>
            <a:ext cx="3372574" cy="941612"/>
            <a:chOff x="1458734" y="3586282"/>
            <a:chExt cx="3372574" cy="941612"/>
          </a:xfrm>
        </p:grpSpPr>
        <p:sp>
          <p:nvSpPr>
            <p:cNvPr id="11" name="TextBox 10"/>
            <p:cNvSpPr txBox="1"/>
            <p:nvPr/>
          </p:nvSpPr>
          <p:spPr>
            <a:xfrm>
              <a:off x="2320818" y="3818292"/>
              <a:ext cx="251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＝数量（一定）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58734" y="3586282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总价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1008" y="4066229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单价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610435" y="4080679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圆角矩形标注 19"/>
          <p:cNvSpPr/>
          <p:nvPr/>
        </p:nvSpPr>
        <p:spPr>
          <a:xfrm flipH="1">
            <a:off x="8146290" y="4562857"/>
            <a:ext cx="3481604" cy="649605"/>
          </a:xfrm>
          <a:prstGeom prst="wedgeRoundRectCallout">
            <a:avLst>
              <a:gd name="adj1" fmla="val 54970"/>
              <a:gd name="adj2" fmla="val 308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比值一定，成正比例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74657" y="5158049"/>
            <a:ext cx="3304334" cy="941612"/>
            <a:chOff x="1474657" y="5158049"/>
            <a:chExt cx="3304334" cy="941612"/>
          </a:xfrm>
        </p:grpSpPr>
        <p:sp>
          <p:nvSpPr>
            <p:cNvPr id="17" name="TextBox 16"/>
            <p:cNvSpPr txBox="1"/>
            <p:nvPr/>
          </p:nvSpPr>
          <p:spPr>
            <a:xfrm>
              <a:off x="1474657" y="5158049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总价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6931" y="5637996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数量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626358" y="5652446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268501" y="5390059"/>
              <a:ext cx="251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＝单价（一定）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58181" y="5337742"/>
            <a:ext cx="622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当单价一定时，总价和数量成正比例。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13" grpId="0" animBg="1"/>
      <p:bldP spid="20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flipH="1">
            <a:off x="1360805" y="734695"/>
            <a:ext cx="9270365" cy="649605"/>
          </a:xfrm>
          <a:prstGeom prst="wedgeRoundRectCallout">
            <a:avLst>
              <a:gd name="adj1" fmla="val 52618"/>
              <a:gd name="adj2" fmla="val 351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在一次自行车越野赛中，小明骑车的时间与路程如下表。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44395" y="1934319"/>
          <a:ext cx="858595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63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时间（分）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40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60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3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路程（千米）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2.5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15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2888" y="1468770"/>
            <a:ext cx="16097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058" y="3240537"/>
            <a:ext cx="490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）路程和时间成什么比例？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6725" y="5046592"/>
            <a:ext cx="11270352" cy="1183824"/>
            <a:chOff x="491317" y="5046593"/>
            <a:chExt cx="11270352" cy="118382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027391" y="5254876"/>
              <a:ext cx="734278" cy="975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圆角矩形标注 14"/>
            <p:cNvSpPr/>
            <p:nvPr/>
          </p:nvSpPr>
          <p:spPr>
            <a:xfrm flipH="1">
              <a:off x="491317" y="5145206"/>
              <a:ext cx="10017457" cy="761017"/>
            </a:xfrm>
            <a:prstGeom prst="wedgeRoundRectCallout">
              <a:avLst>
                <a:gd name="adj1" fmla="val -53390"/>
                <a:gd name="adj2" fmla="val 16122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通过计算发现，每组对应数据的比值都是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400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，说明     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速度（一定）。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3620" y="5046593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路程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5894" y="5526540"/>
              <a:ext cx="943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时间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7465321" y="5540990"/>
              <a:ext cx="641445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36725" y="6070174"/>
            <a:ext cx="1019483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另外路程和时间是两种相关联的量。所以，路程和时间成正比例。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线形标注 2 19"/>
          <p:cNvSpPr/>
          <p:nvPr/>
        </p:nvSpPr>
        <p:spPr>
          <a:xfrm>
            <a:off x="7730664" y="4519686"/>
            <a:ext cx="2415654" cy="545909"/>
          </a:xfrm>
          <a:prstGeom prst="borderCallout2">
            <a:avLst>
              <a:gd name="adj1" fmla="val 18750"/>
              <a:gd name="adj2" fmla="val 707"/>
              <a:gd name="adj3" fmla="val 18750"/>
              <a:gd name="adj4" fmla="val -16667"/>
              <a:gd name="adj5" fmla="val 133942"/>
              <a:gd name="adj6" fmla="val -58837"/>
            </a:avLst>
          </a:prstGeom>
          <a:solidFill>
            <a:srgbClr val="FF0000">
              <a:alpha val="43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比值一定，成正比例。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36762" y="5252111"/>
            <a:ext cx="1666169" cy="600502"/>
          </a:xfrm>
          <a:prstGeom prst="rect">
            <a:avLst/>
          </a:prstGeom>
          <a:solidFill>
            <a:srgbClr val="FF0000">
              <a:alpha val="43000"/>
            </a:srgb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592936" y="3796352"/>
            <a:ext cx="221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8÷2= 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06725" y="3796352"/>
            <a:ext cx="423080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035654" y="4465093"/>
            <a:ext cx="271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10÷2.5= 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09002" y="4465093"/>
            <a:ext cx="423080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665957" y="3782705"/>
            <a:ext cx="2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20÷5= 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39055" y="3782705"/>
            <a:ext cx="423080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554500" y="4465093"/>
            <a:ext cx="265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40÷10= 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36779" y="4437796"/>
            <a:ext cx="423080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627521" y="3757685"/>
            <a:ext cx="265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60÷15= 4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37096" y="3757685"/>
            <a:ext cx="423080" cy="60050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5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0cd8bff-267c-4353-a0f3-c36f348881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</Words>
  <Application>Microsoft Office PowerPoint</Application>
  <PresentationFormat>宽屏</PresentationFormat>
  <Paragraphs>191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Calibri</vt:lpstr>
      <vt:lpstr>楷体</vt:lpstr>
      <vt:lpstr>Arial</vt:lpstr>
      <vt:lpstr>Wingdings</vt:lpstr>
      <vt:lpstr>宋体</vt:lpstr>
      <vt:lpstr>微软雅黑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3B54791B50D8465B8D471740B91A6514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