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5E5211-679E-465A-956A-E1221C3857F3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5094FD-DEB8-424A-8E25-0A87F7727B57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135DF9-7B42-49DD-A48E-E9E8D5C9CBB5}" type="slidenum">
              <a:rPr lang="zh-CN" altLang="en-US" smtClean="0">
                <a:solidFill>
                  <a:prstClr val="black"/>
                </a:solidFill>
              </a:rPr>
              <a:t>4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5094FD-DEB8-424A-8E25-0A87F7727B57}" type="slidenum">
              <a:rPr lang="zh-CN" altLang="en-US" smtClean="0"/>
              <a:t>6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EE5C5-7863-462C-A573-C2259C172423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D8EEB-A3EB-42C1-BC74-0764C4BDBE0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F16E27-D6D6-4685-86F9-430DD0BEA2E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38EBD0FD-3DB6-4FEC-91D7-B6318EB233A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3C705F-4033-4432-957F-33C7BC82447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1B4199-9861-4322-969C-82EED297BAC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4EB08-C1E1-4264-93A0-729BD401900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112D4E-1E0D-4FAA-9A4D-172BD1F608C7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95DDEB-1DE8-45BD-9A15-712D6A02D29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D64AF-E251-4E90-A6A5-29AB0A72C8E5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4FEB2-CFBB-4157-9BE0-72C994E5F4A2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1" name="chimes.wav"/>
      </p:stSnd>
    </p:sndAc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audio" Target="../media/audio1.wav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ct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/>
          <a:lstStyle>
            <a:lvl1pPr algn="r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1D32BE4-9D78-47B9-9143-B1E40421B9A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slow">
    <p:randomBar dir="vert"/>
    <p:sndAc>
      <p:stSnd>
        <p:snd r:embed="rId14" name="chimes.wav"/>
      </p:stSnd>
    </p:sndAc>
  </p:transition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12.xml"/><Relationship Id="rId1" Type="http://schemas.openxmlformats.org/officeDocument/2006/relationships/audio" Target="../media/audio5.wav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5" Type="http://schemas.openxmlformats.org/officeDocument/2006/relationships/image" Target="../media/image3.png"/><Relationship Id="rId4" Type="http://schemas.openxmlformats.org/officeDocument/2006/relationships/audio" Target="../media/audio1.wav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1.bin"/><Relationship Id="rId4" Type="http://schemas.openxmlformats.org/officeDocument/2006/relationships/audio" Target="../media/audio3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audio" Target="../media/audio4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2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Layout" Target="../slideLayouts/slideLayout7.xml"/><Relationship Id="rId1" Type="http://schemas.openxmlformats.org/officeDocument/2006/relationships/audio" Target="../media/audio2.wav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70781" y="1484784"/>
            <a:ext cx="8352927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6600" b="1" kern="10" dirty="0">
                <a:ln w="12700">
                  <a:solidFill>
                    <a:srgbClr val="000000">
                      <a:satMod val="155000"/>
                    </a:srgb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隶书" panose="02010509060101010101" charset="-122"/>
                <a:ea typeface="隶书" panose="02010509060101010101" charset="-122"/>
              </a:rPr>
              <a:t>二次根式的加减运算</a:t>
            </a:r>
          </a:p>
        </p:txBody>
      </p:sp>
      <p:sp>
        <p:nvSpPr>
          <p:cNvPr id="7" name="矩形 6"/>
          <p:cNvSpPr/>
          <p:nvPr/>
        </p:nvSpPr>
        <p:spPr>
          <a:xfrm>
            <a:off x="2665868" y="4962556"/>
            <a:ext cx="3812262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800" b="1" kern="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/>
          </p:cNvSpPr>
          <p:nvPr/>
        </p:nvSpPr>
        <p:spPr bwMode="auto">
          <a:xfrm>
            <a:off x="1331913" y="1557338"/>
            <a:ext cx="6696075" cy="2159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独立完成练习</a:t>
            </a:r>
          </a:p>
        </p:txBody>
      </p:sp>
      <p:sp>
        <p:nvSpPr>
          <p:cNvPr id="13315" name="WordArt 3"/>
          <p:cNvSpPr>
            <a:spLocks noChangeArrowheads="1" noChangeShapeType="1"/>
          </p:cNvSpPr>
          <p:nvPr/>
        </p:nvSpPr>
        <p:spPr bwMode="auto">
          <a:xfrm>
            <a:off x="6659563" y="5300663"/>
            <a:ext cx="1366837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3</a:t>
            </a:r>
            <a:r>
              <a:rPr lang="zh-CN" altLang="en-US" sz="36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分钟</a:t>
            </a:r>
          </a:p>
        </p:txBody>
      </p:sp>
      <p:pic>
        <p:nvPicPr>
          <p:cNvPr id="13316" name="MS90414.wav">
            <a:hlinkClick r:id="" action="ppaction://media"/>
          </p:cNvPr>
          <p:cNvPicPr>
            <a:picLocks noGrp="1" noRot="1" noChangeAspect="1" noChangeArrowheads="1"/>
          </p:cNvPicPr>
          <p:nvPr>
            <p:ph/>
            <a:wavAudioFile r:embed="rId1" name="MS900116615[1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32813" y="6553200"/>
            <a:ext cx="304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" fill="hold"/>
                                        <p:tgtEl>
                                          <p:spTgt spid="133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/>
          </p:cNvSpPr>
          <p:nvPr/>
        </p:nvSpPr>
        <p:spPr bwMode="auto">
          <a:xfrm>
            <a:off x="697533" y="1412776"/>
            <a:ext cx="7740650" cy="194416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dirty="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共同完成例题</a:t>
            </a:r>
          </a:p>
        </p:txBody>
      </p:sp>
      <p:sp>
        <p:nvSpPr>
          <p:cNvPr id="14339" name="WordArt 3"/>
          <p:cNvSpPr>
            <a:spLocks noChangeArrowheads="1" noChangeShapeType="1"/>
          </p:cNvSpPr>
          <p:nvPr/>
        </p:nvSpPr>
        <p:spPr bwMode="auto">
          <a:xfrm>
            <a:off x="4565551" y="3789040"/>
            <a:ext cx="2555875" cy="172819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5</a:t>
            </a:r>
            <a:r>
              <a:rPr lang="zh-CN" altLang="en-US" sz="36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分钟</a:t>
            </a:r>
          </a:p>
        </p:txBody>
      </p:sp>
      <p:pic>
        <p:nvPicPr>
          <p:cNvPr id="14340" name="MS9041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116607[2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9" fill="hold"/>
                                        <p:tgtEl>
                                          <p:spTgt spid="1434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/>
          </p:cNvSpPr>
          <p:nvPr/>
        </p:nvSpPr>
        <p:spPr bwMode="auto">
          <a:xfrm>
            <a:off x="1330325" y="1700808"/>
            <a:ext cx="6696075" cy="21590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4800" dirty="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独立完成练习</a:t>
            </a:r>
          </a:p>
        </p:txBody>
      </p:sp>
      <p:sp>
        <p:nvSpPr>
          <p:cNvPr id="15363" name="WordArt 3"/>
          <p:cNvSpPr>
            <a:spLocks noChangeArrowheads="1" noChangeShapeType="1"/>
          </p:cNvSpPr>
          <p:nvPr/>
        </p:nvSpPr>
        <p:spPr bwMode="auto">
          <a:xfrm>
            <a:off x="6659563" y="5300663"/>
            <a:ext cx="1366837" cy="576262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8</a:t>
            </a:r>
            <a:r>
              <a:rPr lang="zh-CN" altLang="en-US" sz="3600">
                <a:gradFill rotWithShape="0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l="50000" t="50000" r="50000" b="50000"/>
                  </a:path>
                </a:gra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分钟</a:t>
            </a:r>
          </a:p>
        </p:txBody>
      </p:sp>
      <p:pic>
        <p:nvPicPr>
          <p:cNvPr id="15364" name="MS90430.wav">
            <a:hlinkClick r:id="" action="ppaction://media"/>
          </p:cNvPr>
          <p:cNvPicPr>
            <a:picLocks noGrp="1" noRot="1" noChangeAspect="1" noChangeArrowheads="1"/>
          </p:cNvPicPr>
          <p:nvPr>
            <p:ph/>
            <a:wavAudioFile r:embed="rId1" name="MS900116615[1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8532813" y="6553200"/>
            <a:ext cx="304800" cy="304800"/>
          </a:xfr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257" fill="hold"/>
                                        <p:tgtEl>
                                          <p:spTgt spid="1536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7" name="Group 3"/>
          <p:cNvGrpSpPr/>
          <p:nvPr/>
        </p:nvGrpSpPr>
        <p:grpSpPr bwMode="auto">
          <a:xfrm>
            <a:off x="395288" y="549275"/>
            <a:ext cx="8137525" cy="5811838"/>
            <a:chOff x="0" y="0"/>
            <a:chExt cx="5126" cy="3661"/>
          </a:xfrm>
        </p:grpSpPr>
        <p:sp>
          <p:nvSpPr>
            <p:cNvPr id="16388" name="WordArt 4"/>
            <p:cNvSpPr>
              <a:spLocks noChangeArrowheads="1" noChangeShapeType="1"/>
            </p:cNvSpPr>
            <p:nvPr/>
          </p:nvSpPr>
          <p:spPr bwMode="auto">
            <a:xfrm>
              <a:off x="0" y="0"/>
              <a:ext cx="5126" cy="108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kern="10">
                  <a:ln w="19050">
                    <a:solidFill>
                      <a:srgbClr val="CC00CC"/>
                    </a:solidFill>
                    <a:round/>
                  </a:ln>
                  <a:solidFill>
                    <a:srgbClr val="CC00CC"/>
                  </a:solidFill>
                  <a:effectLst>
                    <a:outerShdw dist="35921" dir="2700000" algn="ctr" rotWithShape="0">
                      <a:srgbClr val="990000"/>
                    </a:outerShdw>
                  </a:effectLst>
                  <a:latin typeface="宋体" panose="02010600030101010101" pitchFamily="2" charset="-122"/>
                </a:rPr>
                <a:t>学到了什么？</a:t>
              </a:r>
            </a:p>
          </p:txBody>
        </p:sp>
        <p:sp>
          <p:nvSpPr>
            <p:cNvPr id="16389" name="WordArt 5"/>
            <p:cNvSpPr>
              <a:spLocks noChangeArrowheads="1" noChangeShapeType="1"/>
            </p:cNvSpPr>
            <p:nvPr/>
          </p:nvSpPr>
          <p:spPr bwMode="auto">
            <a:xfrm>
              <a:off x="635" y="1769"/>
              <a:ext cx="2585" cy="1088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dirty="0">
                  <a:solidFill>
                    <a:srgbClr val="FF0066"/>
                  </a:soli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宋体" panose="02010600030101010101" pitchFamily="2" charset="-122"/>
                </a:rPr>
                <a:t>学生总结</a:t>
              </a:r>
            </a:p>
          </p:txBody>
        </p:sp>
        <p:sp>
          <p:nvSpPr>
            <p:cNvPr id="16390" name="WordArt 6"/>
            <p:cNvSpPr>
              <a:spLocks noChangeArrowheads="1" noChangeShapeType="1"/>
            </p:cNvSpPr>
            <p:nvPr/>
          </p:nvSpPr>
          <p:spPr bwMode="auto">
            <a:xfrm>
              <a:off x="2903" y="3162"/>
              <a:ext cx="1225" cy="499"/>
            </a:xfrm>
            <a:prstGeom prst="rect">
              <a:avLst/>
            </a:prstGeom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</a14:hiddenLine>
              </a:ext>
            </a:extLst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3600" dirty="0">
                  <a:gradFill rotWithShape="1">
                    <a:gsLst>
                      <a:gs pos="0">
                        <a:srgbClr val="6600FF"/>
                      </a:gs>
                      <a:gs pos="100000">
                        <a:srgbClr val="6600FF">
                          <a:gamma/>
                          <a:shade val="46275"/>
                          <a:invGamma/>
                        </a:srgbClr>
                      </a:gs>
                    </a:gsLst>
                    <a:lin ang="5400000" scaled="1"/>
                  </a:gradFill>
                  <a:effectLst>
                    <a:outerShdw dist="45791" dir="2021404" algn="ctr" rotWithShape="0">
                      <a:srgbClr val="B2B2B2">
                        <a:alpha val="79999"/>
                      </a:srgbClr>
                    </a:outerShdw>
                  </a:effectLst>
                  <a:latin typeface="宋体" panose="02010600030101010101" pitchFamily="2" charset="-122"/>
                </a:rPr>
                <a:t>三分钟</a:t>
              </a:r>
            </a:p>
          </p:txBody>
        </p:sp>
      </p:grp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WordArt 3"/>
          <p:cNvSpPr>
            <a:spLocks noChangeArrowheads="1" noChangeShapeType="1"/>
          </p:cNvSpPr>
          <p:nvPr/>
        </p:nvSpPr>
        <p:spPr bwMode="auto">
          <a:xfrm>
            <a:off x="2054225" y="678656"/>
            <a:ext cx="4248150" cy="1357313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 spc="-360" dirty="0">
                <a:ln w="12700">
                  <a:solidFill>
                    <a:srgbClr val="000099"/>
                  </a:solidFill>
                  <a:round/>
                </a:ln>
                <a:solidFill>
                  <a:srgbClr val="FF6600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宋体" panose="02010600030101010101" pitchFamily="2" charset="-122"/>
              </a:rPr>
              <a:t>今日作业</a:t>
            </a:r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323528" y="2636912"/>
            <a:ext cx="8577989" cy="144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FF3300"/>
                </a:solidFill>
              </a:rPr>
              <a:t>1.</a:t>
            </a:r>
            <a:r>
              <a:rPr lang="zh-CN" altLang="en-US" sz="4400" b="1" dirty="0">
                <a:solidFill>
                  <a:srgbClr val="FF3300"/>
                </a:solidFill>
              </a:rPr>
              <a:t>预习下一节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FF3300"/>
                </a:solidFill>
              </a:rPr>
              <a:t>2.</a:t>
            </a:r>
            <a:r>
              <a:rPr lang="zh-CN" altLang="en-US" sz="4400" b="1" dirty="0">
                <a:solidFill>
                  <a:srgbClr val="FF3300"/>
                </a:solidFill>
              </a:rPr>
              <a:t>完成</a:t>
            </a:r>
            <a:r>
              <a:rPr lang="en-US" altLang="zh-CN" sz="4400" b="1" dirty="0">
                <a:solidFill>
                  <a:srgbClr val="FF3300"/>
                </a:solidFill>
              </a:rPr>
              <a:t>《</a:t>
            </a:r>
            <a:r>
              <a:rPr lang="zh-CN" altLang="en-US" sz="4400" b="1" dirty="0">
                <a:solidFill>
                  <a:srgbClr val="FF3300"/>
                </a:solidFill>
              </a:rPr>
              <a:t>中考考什么</a:t>
            </a:r>
            <a:r>
              <a:rPr lang="en-US" altLang="zh-CN" sz="4400" b="1" dirty="0">
                <a:solidFill>
                  <a:srgbClr val="FF3300"/>
                </a:solidFill>
              </a:rPr>
              <a:t>》</a:t>
            </a:r>
            <a:r>
              <a:rPr lang="zh-CN" altLang="en-US" sz="4400" b="1" dirty="0">
                <a:solidFill>
                  <a:srgbClr val="FF3300"/>
                </a:solidFill>
              </a:rPr>
              <a:t>本节的习题</a:t>
            </a: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843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MS90011660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WordArt 3"/>
          <p:cNvSpPr>
            <a:spLocks noChangeArrowheads="1" noChangeShapeType="1"/>
          </p:cNvSpPr>
          <p:nvPr/>
        </p:nvSpPr>
        <p:spPr bwMode="auto">
          <a:xfrm>
            <a:off x="1454150" y="2349500"/>
            <a:ext cx="5426075" cy="1666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CC3399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自主阅读教学目标</a:t>
            </a:r>
          </a:p>
        </p:txBody>
      </p:sp>
      <p:sp>
        <p:nvSpPr>
          <p:cNvPr id="5124" name="WordArt 4"/>
          <p:cNvSpPr>
            <a:spLocks noChangeArrowheads="1" noChangeShapeType="1"/>
          </p:cNvSpPr>
          <p:nvPr/>
        </p:nvSpPr>
        <p:spPr bwMode="auto">
          <a:xfrm>
            <a:off x="4932363" y="4268788"/>
            <a:ext cx="2398712" cy="95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1</a:t>
            </a:r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animBg="1"/>
      <p:bldP spid="512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WordArt 3"/>
          <p:cNvSpPr>
            <a:spLocks noChangeArrowheads="1" noChangeShapeType="1"/>
          </p:cNvSpPr>
          <p:nvPr/>
        </p:nvSpPr>
        <p:spPr bwMode="auto">
          <a:xfrm>
            <a:off x="1454150" y="2349500"/>
            <a:ext cx="5426075" cy="16668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solidFill>
                  <a:srgbClr val="CC3399"/>
                </a:solidFill>
                <a:effectLst>
                  <a:outerShdw dist="35921" dir="2700000" algn="ctr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知识回顾（提问）</a:t>
            </a:r>
          </a:p>
        </p:txBody>
      </p:sp>
      <p:sp>
        <p:nvSpPr>
          <p:cNvPr id="6148" name="WordArt 4"/>
          <p:cNvSpPr>
            <a:spLocks noChangeArrowheads="1" noChangeShapeType="1"/>
          </p:cNvSpPr>
          <p:nvPr/>
        </p:nvSpPr>
        <p:spPr bwMode="auto">
          <a:xfrm>
            <a:off x="4932363" y="4268788"/>
            <a:ext cx="2398712" cy="9588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lang="zh-CN" altLang="en-US" sz="3600" kern="1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分钟</a:t>
            </a: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/>
          </p:cNvSpPr>
          <p:nvPr/>
        </p:nvSpPr>
        <p:spPr bwMode="auto">
          <a:xfrm>
            <a:off x="323850" y="549275"/>
            <a:ext cx="8496300" cy="381635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  独立完成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自主探究</a:t>
            </a:r>
          </a:p>
        </p:txBody>
      </p:sp>
      <p:sp>
        <p:nvSpPr>
          <p:cNvPr id="7171" name="WordArt 3"/>
          <p:cNvSpPr>
            <a:spLocks noChangeArrowheads="1" noChangeShapeType="1"/>
          </p:cNvSpPr>
          <p:nvPr/>
        </p:nvSpPr>
        <p:spPr bwMode="auto">
          <a:xfrm>
            <a:off x="4932363" y="3860800"/>
            <a:ext cx="2951162" cy="1655763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5</a:t>
            </a:r>
            <a:r>
              <a:rPr lang="zh-CN" altLang="en-US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分钟</a:t>
            </a:r>
          </a:p>
        </p:txBody>
      </p:sp>
      <p:pic>
        <p:nvPicPr>
          <p:cNvPr id="7172" name="MS90398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116607[2].wav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3" name="WordArt 11"/>
          <p:cNvSpPr>
            <a:spLocks noChangeArrowheads="1" noChangeShapeType="1" noTextEdit="1"/>
          </p:cNvSpPr>
          <p:nvPr/>
        </p:nvSpPr>
        <p:spPr bwMode="auto">
          <a:xfrm>
            <a:off x="468313" y="0"/>
            <a:ext cx="1676400" cy="13716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>
                <a:ln w="9525">
                  <a:solidFill>
                    <a:srgbClr val="FF00FF"/>
                  </a:solidFill>
                  <a:round/>
                </a:ln>
                <a:solidFill>
                  <a:srgbClr val="66FF33"/>
                </a:solidFill>
                <a:effectLst>
                  <a:outerShdw dist="53882" dir="2700000" algn="ctr" rotWithShape="0">
                    <a:srgbClr val="9999FF"/>
                  </a:outerShdw>
                </a:effectLst>
                <a:latin typeface="宋体" panose="02010600030101010101" pitchFamily="2" charset="-122"/>
              </a:rPr>
              <a:t>自主探究</a:t>
            </a:r>
          </a:p>
        </p:txBody>
      </p:sp>
    </p:spTree>
  </p:cSld>
  <p:clrMapOvr>
    <a:masterClrMapping/>
  </p:clrMapOvr>
  <p:transition spd="slow">
    <p:randomBar dir="vert"/>
    <p:sndAc>
      <p:stSnd>
        <p:snd r:embed="rId4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1019" fill="hold"/>
                                        <p:tgtEl>
                                          <p:spTgt spid="717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4502150" y="3321050"/>
          <a:ext cx="1397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r:id="rId5" imgW="139700" imgH="215900" progId="Equation.3">
                  <p:embed/>
                </p:oleObj>
              </mc:Choice>
              <mc:Fallback>
                <p:oleObj r:id="rId5" imgW="139700" imgH="215900" progId="Equation.3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2150" y="3321050"/>
                        <a:ext cx="1397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684213" y="1844675"/>
            <a:ext cx="8135937" cy="1433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4000" dirty="0">
                <a:solidFill>
                  <a:srgbClr val="FF0000"/>
                </a:solidFill>
                <a:latin typeface="Verdana" panose="020B0604030504040204" pitchFamily="34" charset="0"/>
              </a:rPr>
              <a:t> </a:t>
            </a:r>
            <a:r>
              <a:rPr lang="zh-CN" altLang="en-US" sz="3200" dirty="0">
                <a:solidFill>
                  <a:srgbClr val="FF0000"/>
                </a:solidFill>
                <a:latin typeface="Verdana" panose="020B0604030504040204" pitchFamily="34" charset="0"/>
              </a:rPr>
              <a:t>第一步</a:t>
            </a:r>
            <a:r>
              <a:rPr lang="zh-CN" altLang="en-US" sz="3200" dirty="0">
                <a:solidFill>
                  <a:srgbClr val="FF0000"/>
                </a:solidFill>
              </a:rPr>
              <a:t>：</a:t>
            </a:r>
            <a:r>
              <a:rPr lang="zh-CN" altLang="en-US" sz="3200" u="sng" dirty="0">
                <a:solidFill>
                  <a:srgbClr val="FF0000"/>
                </a:solidFill>
                <a:latin typeface="Verdana" panose="020B0604030504040204" pitchFamily="34" charset="0"/>
              </a:rPr>
              <a:t>                    </a:t>
            </a:r>
            <a:r>
              <a:rPr lang="zh-CN" altLang="en-US" sz="3200" dirty="0">
                <a:solidFill>
                  <a:srgbClr val="FF0000"/>
                </a:solidFill>
                <a:latin typeface="Verdana" panose="020B0604030504040204" pitchFamily="34" charset="0"/>
              </a:rPr>
              <a:t>化为最简二次根式。</a:t>
            </a:r>
          </a:p>
          <a:p>
            <a:pPr fontAlgn="base">
              <a:spcBef>
                <a:spcPct val="5000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FF0000"/>
                </a:solidFill>
                <a:latin typeface="Verdana" panose="020B0604030504040204" pitchFamily="34" charset="0"/>
              </a:rPr>
              <a:t> 第二步：</a:t>
            </a:r>
            <a:r>
              <a:rPr lang="zh-CN" altLang="en-US" sz="3200" u="sng" dirty="0">
                <a:solidFill>
                  <a:srgbClr val="FF0000"/>
                </a:solidFill>
                <a:latin typeface="Verdana" panose="020B0604030504040204" pitchFamily="34" charset="0"/>
              </a:rPr>
              <a:t>            </a:t>
            </a:r>
            <a:r>
              <a:rPr lang="zh-CN" altLang="en-US" sz="3200" dirty="0">
                <a:solidFill>
                  <a:srgbClr val="FF0000"/>
                </a:solidFill>
                <a:latin typeface="Verdana" panose="020B0604030504040204" pitchFamily="34" charset="0"/>
              </a:rPr>
              <a:t>的二次根式进行合并。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95288" y="620713"/>
            <a:ext cx="1512887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4000" b="1" dirty="0">
                <a:solidFill>
                  <a:srgbClr val="000000"/>
                </a:solidFill>
                <a:latin typeface="Verdana" panose="020B0604030504040204" pitchFamily="34" charset="0"/>
              </a:rPr>
              <a:t>步骤：</a:t>
            </a:r>
            <a:endParaRPr lang="zh-CN" altLang="en-US" sz="4000" dirty="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2411413" y="1701800"/>
            <a:ext cx="3894137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把每个二次根式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2484438" y="2852738"/>
            <a:ext cx="1936750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lnSpc>
                <a:spcPct val="135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200" b="1" dirty="0">
                <a:solidFill>
                  <a:srgbClr val="000000"/>
                </a:solidFill>
                <a:latin typeface="Verdana" panose="020B0604030504040204" pitchFamily="34" charset="0"/>
              </a:rPr>
              <a:t>对能合并</a:t>
            </a:r>
          </a:p>
        </p:txBody>
      </p:sp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uctio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/>
          </p:cNvSpPr>
          <p:nvPr/>
        </p:nvSpPr>
        <p:spPr bwMode="auto">
          <a:xfrm>
            <a:off x="899592" y="1412776"/>
            <a:ext cx="7561262" cy="173017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b="1" kern="10" dirty="0">
                <a:ln w="12700">
                  <a:solidFill>
                    <a:srgbClr val="EAEAEA"/>
                  </a:solidFill>
                  <a:round/>
                </a:ln>
                <a:gradFill rotWithShape="0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小组讨论师生探究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589415" y="4077072"/>
            <a:ext cx="1992312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5400" dirty="0">
                <a:solidFill>
                  <a:srgbClr val="000000"/>
                </a:solidFill>
                <a:latin typeface="Verdana" panose="020B0604030504040204" pitchFamily="34" charset="0"/>
              </a:rPr>
              <a:t>3</a:t>
            </a:r>
            <a:r>
              <a:rPr lang="zh-CN" altLang="en-US" sz="5400" dirty="0">
                <a:solidFill>
                  <a:srgbClr val="000000"/>
                </a:solidFill>
                <a:latin typeface="Verdana" panose="020B0604030504040204" pitchFamily="34" charset="0"/>
              </a:rPr>
              <a:t>分钟</a:t>
            </a:r>
          </a:p>
        </p:txBody>
      </p:sp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MS900097487[1]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468313" y="836613"/>
            <a:ext cx="22415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5400" dirty="0">
                <a:solidFill>
                  <a:srgbClr val="000000"/>
                </a:solidFill>
                <a:latin typeface="Verdana" panose="020B0604030504040204" pitchFamily="34" charset="0"/>
              </a:rPr>
              <a:t>总结：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2247900" y="2244725"/>
            <a:ext cx="18415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zh-CN" altLang="en-US" sz="5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r:id="rId4" imgW="114300" imgH="215900" progId="Equation.3">
                  <p:embed/>
                </p:oleObj>
              </mc:Choice>
              <mc:Fallback>
                <p:oleObj r:id="rId4" imgW="114300" imgH="215900" progId="Equation.3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0245" name="Group 5"/>
          <p:cNvGrpSpPr/>
          <p:nvPr/>
        </p:nvGrpSpPr>
        <p:grpSpPr bwMode="auto">
          <a:xfrm>
            <a:off x="900113" y="2565400"/>
            <a:ext cx="7848600" cy="946150"/>
            <a:chOff x="0" y="0"/>
            <a:chExt cx="12360" cy="1490"/>
          </a:xfrm>
        </p:grpSpPr>
        <p:sp>
          <p:nvSpPr>
            <p:cNvPr id="10246" name="Text Box 6"/>
            <p:cNvSpPr txBox="1">
              <a:spLocks noChangeArrowheads="1"/>
            </p:cNvSpPr>
            <p:nvPr/>
          </p:nvSpPr>
          <p:spPr bwMode="auto">
            <a:xfrm>
              <a:off x="0" y="0"/>
              <a:ext cx="12360" cy="14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r>
                <a:rPr lang="zh-CN" altLang="en-US" sz="28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          像              这样的二次根式，化简后被开方数</a:t>
              </a:r>
              <a:r>
                <a:rPr lang="zh-CN" altLang="en-US" sz="2800" u="sng" dirty="0">
                  <a:solidFill>
                    <a:srgbClr val="000000"/>
                  </a:solidFill>
                  <a:latin typeface="Verdana" panose="020B0604030504040204" pitchFamily="34" charset="0"/>
                </a:rPr>
                <a:t>       </a:t>
              </a:r>
              <a:r>
                <a:rPr lang="zh-CN" altLang="en-US" sz="2800" dirty="0">
                  <a:solidFill>
                    <a:srgbClr val="000000"/>
                  </a:solidFill>
                  <a:latin typeface="Verdana" panose="020B0604030504040204" pitchFamily="34" charset="0"/>
                </a:rPr>
                <a:t>我们把它们叫做同类二次根式。                    </a:t>
              </a:r>
              <a:r>
                <a:rPr lang="zh-CN" altLang="en-US" sz="2000" dirty="0">
                  <a:solidFill>
                    <a:srgbClr val="000000"/>
                  </a:solidFill>
                  <a:latin typeface="Verdana" panose="020B0604030504040204" pitchFamily="34" charset="0"/>
                </a:rPr>
                <a:t>    </a:t>
              </a:r>
            </a:p>
          </p:txBody>
        </p:sp>
        <p:graphicFrame>
          <p:nvGraphicFramePr>
            <p:cNvPr id="10247" name="Object 7"/>
            <p:cNvGraphicFramePr>
              <a:graphicFrameLocks noChangeAspect="1"/>
            </p:cNvGraphicFramePr>
            <p:nvPr/>
          </p:nvGraphicFramePr>
          <p:xfrm>
            <a:off x="2948" y="0"/>
            <a:ext cx="2495" cy="73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r:id="rId6" imgW="850900" imgH="241300" progId="Equation.3">
                    <p:embed/>
                  </p:oleObj>
                </mc:Choice>
                <mc:Fallback>
                  <p:oleObj r:id="rId6" imgW="850900" imgH="241300" progId="Equation.3">
                    <p:embed/>
                    <p:pic>
                      <p:nvPicPr>
                        <p:cNvPr id="0" name="图片 2050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948" y="0"/>
                          <a:ext cx="2495" cy="73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2411413" y="2925763"/>
            <a:ext cx="893762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>
                <a:solidFill>
                  <a:srgbClr val="000000"/>
                </a:solidFill>
                <a:latin typeface="Verdana" panose="020B0604030504040204" pitchFamily="34" charset="0"/>
              </a:rPr>
              <a:t>相同</a:t>
            </a:r>
          </a:p>
        </p:txBody>
      </p:sp>
      <p:sp>
        <p:nvSpPr>
          <p:cNvPr id="10249" name="WordArt 9"/>
          <p:cNvSpPr>
            <a:spLocks noChangeArrowheads="1" noChangeShapeType="1"/>
          </p:cNvSpPr>
          <p:nvPr/>
        </p:nvSpPr>
        <p:spPr bwMode="auto">
          <a:xfrm>
            <a:off x="5148263" y="5086350"/>
            <a:ext cx="2952750" cy="1222375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FFFFFF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</a:rPr>
              <a:t>齐读两遍</a:t>
            </a:r>
          </a:p>
        </p:txBody>
      </p:sp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10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4" dur="500"/>
                                        <p:tgtEl>
                                          <p:spTgt spid="10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utoUpdateAnimBg="0"/>
      <p:bldP spid="10248" grpId="0" autoUpdateAnimBg="0"/>
      <p:bldP spid="1024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/>
          </p:cNvSpPr>
          <p:nvPr/>
        </p:nvSpPr>
        <p:spPr bwMode="auto">
          <a:xfrm>
            <a:off x="684213" y="765175"/>
            <a:ext cx="7740650" cy="3671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19050">
                  <a:solidFill>
                    <a:srgbClr val="99CCFF"/>
                  </a:solidFill>
                  <a:round/>
                </a:ln>
                <a:solidFill>
                  <a:srgbClr val="0066CC"/>
                </a:solidFill>
                <a:effectLst>
                  <a:outerShdw dist="35921" dir="2700000" algn="ctr" rotWithShape="0">
                    <a:srgbClr val="990000"/>
                  </a:outerShdw>
                </a:effectLst>
                <a:latin typeface="宋体" panose="02010600030101010101" pitchFamily="2" charset="-122"/>
              </a:rPr>
              <a:t>自主完成练习</a:t>
            </a:r>
          </a:p>
        </p:txBody>
      </p:sp>
      <p:sp>
        <p:nvSpPr>
          <p:cNvPr id="11267" name="WordArt 3"/>
          <p:cNvSpPr>
            <a:spLocks noChangeArrowheads="1" noChangeShapeType="1"/>
          </p:cNvSpPr>
          <p:nvPr/>
        </p:nvSpPr>
        <p:spPr bwMode="auto">
          <a:xfrm>
            <a:off x="5292725" y="4554538"/>
            <a:ext cx="2555875" cy="2303462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2</a:t>
            </a:r>
            <a:r>
              <a:rPr lang="zh-CN" altLang="en-US" sz="3600">
                <a:ln w="9525">
                  <a:solidFill>
                    <a:srgbClr val="CC99FF"/>
                  </a:solidFill>
                  <a:round/>
                </a:ln>
                <a:gradFill rotWithShape="0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effectLst>
                  <a:outerShdw dist="53882" dir="2700000" algn="ctr" rotWithShape="0">
                    <a:srgbClr val="9999FF">
                      <a:alpha val="79999"/>
                    </a:srgbClr>
                  </a:outerShdw>
                </a:effectLst>
                <a:latin typeface="宋体" panose="02010600030101010101" pitchFamily="2" charset="-122"/>
              </a:rPr>
              <a:t>分钟</a:t>
            </a:r>
          </a:p>
        </p:txBody>
      </p:sp>
      <p:pic>
        <p:nvPicPr>
          <p:cNvPr id="11268" name="MS90414.wav">
            <a:hlinkClick r:id="" action="ppaction://media"/>
          </p:cNvPr>
          <p:cNvPicPr>
            <a:picLocks noRot="1" noChangeAspect="1" noChangeArrowheads="1"/>
          </p:cNvPicPr>
          <p:nvPr>
            <a:wavAudioFile r:embed="rId1" name="MS900116607[2].wav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39200" y="6553200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randomBar dir="vert"/>
    <p:sndAc>
      <p:stSnd>
        <p:snd r:embed="rId3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019" fill="hold"/>
                                        <p:tgtEl>
                                          <p:spTgt spid="1126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611188" y="2420938"/>
            <a:ext cx="7920037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Verdana" panose="020B0604030504040204" pitchFamily="34" charset="0"/>
              </a:rPr>
              <a:t>然后是</a:t>
            </a:r>
            <a:r>
              <a:rPr lang="zh-CN" altLang="en-US" sz="3200" u="sng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                               </a:t>
            </a:r>
            <a:r>
              <a:rPr lang="zh-CN" altLang="en-US" sz="3200" dirty="0">
                <a:solidFill>
                  <a:srgbClr val="000000"/>
                </a:solidFill>
                <a:latin typeface="Verdana" panose="020B0604030504040204" pitchFamily="34" charset="0"/>
              </a:rPr>
              <a:t>。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        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2291" name="Text Box 3"/>
          <p:cNvSpPr txBox="1">
            <a:spLocks noChangeArrowheads="1"/>
          </p:cNvSpPr>
          <p:nvPr/>
        </p:nvSpPr>
        <p:spPr bwMode="auto">
          <a:xfrm>
            <a:off x="611188" y="1701800"/>
            <a:ext cx="7705725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Verdana" panose="020B0604030504040204" pitchFamily="34" charset="0"/>
              </a:rPr>
              <a:t>首先是</a:t>
            </a:r>
            <a:r>
              <a:rPr lang="zh-CN" altLang="en-US" sz="3200" u="sng" dirty="0">
                <a:solidFill>
                  <a:srgbClr val="000000"/>
                </a:solidFill>
                <a:latin typeface="Verdana" panose="020B0604030504040204" pitchFamily="34" charset="0"/>
              </a:rPr>
              <a:t>                                         </a:t>
            </a:r>
            <a:r>
              <a:rPr lang="zh-CN" altLang="en-US" sz="3200" dirty="0">
                <a:solidFill>
                  <a:srgbClr val="000000"/>
                </a:solidFill>
                <a:latin typeface="Verdana" panose="020B0604030504040204" pitchFamily="34" charset="0"/>
              </a:rPr>
              <a:t>，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        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611188" y="981075"/>
            <a:ext cx="69326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200" dirty="0">
                <a:solidFill>
                  <a:srgbClr val="000000"/>
                </a:solidFill>
                <a:latin typeface="Verdana" panose="020B0604030504040204" pitchFamily="34" charset="0"/>
              </a:rPr>
              <a:t>因此对于二次根式的加减运算，</a:t>
            </a: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         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1835150" y="1701800"/>
            <a:ext cx="69326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将每个二次根式化为最简二次根式   </a:t>
            </a:r>
            <a:endParaRPr lang="zh-CN" altLang="en-US" dirty="0">
              <a:solidFill>
                <a:srgbClr val="000000"/>
              </a:solidFill>
            </a:endParaRP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1116013" y="2852738"/>
            <a:ext cx="7308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800" dirty="0">
                <a:solidFill>
                  <a:srgbClr val="000000"/>
                </a:solidFill>
                <a:latin typeface="Verdana" panose="020B0604030504040204" pitchFamily="34" charset="0"/>
              </a:rPr>
              <a:t>将被开方数相同的最简二次根式的项进行合并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2032000" y="3314700"/>
            <a:ext cx="5080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900" b="1" u="sng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Times New Roman" panose="02020603050405020304" pitchFamily="18" charset="0"/>
              </a:rPr>
              <a:t> </a:t>
            </a:r>
            <a:endParaRPr lang="zh-CN" altLang="en-US" sz="5400">
              <a:solidFill>
                <a:srgbClr val="000000"/>
              </a:solidFill>
              <a:latin typeface="Verdana" panose="020B0604030504040204" pitchFamily="34" charset="0"/>
            </a:endParaRPr>
          </a:p>
        </p:txBody>
      </p:sp>
      <p:sp>
        <p:nvSpPr>
          <p:cNvPr id="12296" name="WordArt 8"/>
          <p:cNvSpPr>
            <a:spLocks noChangeArrowheads="1" noChangeShapeType="1"/>
          </p:cNvSpPr>
          <p:nvPr/>
        </p:nvSpPr>
        <p:spPr bwMode="auto">
          <a:xfrm>
            <a:off x="5148263" y="4076700"/>
            <a:ext cx="2952750" cy="1223963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3600" kern="10">
                <a:ln w="9525">
                  <a:solidFill>
                    <a:srgbClr val="FFFFFF"/>
                  </a:solidFill>
                  <a:round/>
                </a:ln>
                <a:solidFill>
                  <a:srgbClr val="FF0000"/>
                </a:solidFill>
                <a:latin typeface="宋体" panose="02010600030101010101" pitchFamily="2" charset="-122"/>
              </a:rPr>
              <a:t>齐读两遍</a:t>
            </a:r>
          </a:p>
        </p:txBody>
      </p:sp>
    </p:spTree>
  </p:cSld>
  <p:clrMapOvr>
    <a:masterClrMapping/>
  </p:clrMapOvr>
  <p:transition spd="slow">
    <p:randomBar dir="vert"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2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10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2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bldLvl="0" autoUpdateAnimBg="0"/>
      <p:bldP spid="12291" grpId="0" bldLvl="0" autoUpdateAnimBg="0"/>
      <p:bldP spid="12292" grpId="0" bldLvl="0" autoUpdateAnimBg="0"/>
      <p:bldP spid="12293" grpId="0" bldLvl="0" autoUpdateAnimBg="0"/>
      <p:bldP spid="12294" grpId="0" bldLvl="0" autoUpdateAnimBg="0"/>
      <p:bldP spid="12296" grpId="0" animBg="1"/>
    </p:bld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191</Words>
  <Application>Microsoft Office PowerPoint</Application>
  <PresentationFormat>全屏显示(4:3)</PresentationFormat>
  <Paragraphs>44</Paragraphs>
  <Slides>14</Slides>
  <Notes>2</Notes>
  <HiddenSlides>0</HiddenSlides>
  <MMClips>5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23" baseType="lpstr">
      <vt:lpstr>隶书</vt:lpstr>
      <vt:lpstr>宋体</vt:lpstr>
      <vt:lpstr>微软雅黑</vt:lpstr>
      <vt:lpstr>Arial</vt:lpstr>
      <vt:lpstr>Calibri</vt:lpstr>
      <vt:lpstr>Times New Roman</vt:lpstr>
      <vt:lpstr>Verdana</vt:lpstr>
      <vt:lpstr>WWW.2PPT.COM
</vt:lpstr>
      <vt:lpstr>Equation.3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2017-09-19T00:16:00Z</dcterms:created>
  <dcterms:modified xsi:type="dcterms:W3CDTF">2023-01-17T01:44:49Z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E7A574E724EE440A906F5831610FC07A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