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542" r:id="rId3"/>
    <p:sldId id="544" r:id="rId4"/>
    <p:sldId id="548" r:id="rId5"/>
    <p:sldId id="589" r:id="rId6"/>
    <p:sldId id="655" r:id="rId7"/>
    <p:sldId id="629" r:id="rId8"/>
    <p:sldId id="671" r:id="rId9"/>
    <p:sldId id="517" r:id="rId10"/>
    <p:sldId id="551" r:id="rId11"/>
    <p:sldId id="552" r:id="rId12"/>
    <p:sldId id="686" r:id="rId13"/>
    <p:sldId id="553" r:id="rId14"/>
    <p:sldId id="592" r:id="rId15"/>
    <p:sldId id="647" r:id="rId16"/>
    <p:sldId id="619" r:id="rId17"/>
    <p:sldId id="620" r:id="rId18"/>
    <p:sldId id="687" r:id="rId19"/>
    <p:sldId id="656" r:id="rId20"/>
    <p:sldId id="611" r:id="rId21"/>
    <p:sldId id="422" r:id="rId22"/>
    <p:sldId id="420" r:id="rId23"/>
    <p:sldId id="276" r:id="rId24"/>
  </p:sldIdLst>
  <p:sldSz cx="9906000" cy="6858000" type="A4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华文楷体" panose="02010600040101010101" pitchFamily="2" charset="-122"/>
      <p:regular r:id="rId27"/>
    </p:embeddedFont>
    <p:embeddedFont>
      <p:font typeface="华文新魏" panose="02010800040101010101" pitchFamily="2" charset="-122"/>
      <p:regular r:id="rId28"/>
    </p:embeddedFont>
    <p:embeddedFont>
      <p:font typeface="苏新诗柳楷简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黑体" panose="02010609060101010101" pitchFamily="49" charset="-122"/>
      <p:regular r:id="rId44"/>
    </p:embeddedFont>
    <p:embeddedFont>
      <p:font typeface="隶书" panose="02010509060101010101" pitchFamily="49" charset="-122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楷体_GB2312" panose="02010600030101010101" charset="-122"/>
      <p:regular r:id="rId4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>
          <p15:clr>
            <a:srgbClr val="A4A3A4"/>
          </p15:clr>
        </p15:guide>
        <p15:guide id="2" pos="31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DB15"/>
    <a:srgbClr val="6FC916"/>
    <a:srgbClr val="45D30D"/>
    <a:srgbClr val="45B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380" y="-90"/>
      </p:cViewPr>
      <p:guideLst>
        <p:guide orient="horz" pos="2242"/>
        <p:guide pos="31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E52CA8E4-75DA-4162-A9AA-92FF39213F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2035FEF6-4452-459C-B311-CA49BC7B99F8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18435" name="文本占位符 17410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43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57D8C0-D663-4F58-A656-9B6BA9DED96E}" type="slidenum">
              <a:rPr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067C-78A8-4886-B51E-E87903832A1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06380"/>
            <a:ext cx="2228850" cy="438785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06380"/>
            <a:ext cx="6521450" cy="438785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79E65-58DB-45CE-997C-1B7218A0D36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7850" y="457200"/>
            <a:ext cx="8750300" cy="5715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C514-E4B7-4256-81BD-F7D94F2FD07F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4DD77-AF7F-4DA3-8AA0-0463D93BFA83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2194-95A7-468C-BDB0-74DA926B595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200156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200156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18D12-38CD-4A90-A258-E50137E47F8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2A73-416B-4AF2-8656-759ED15E7345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AFDE-D97A-4C20-810E-38E49A92C88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AB301-0401-44B8-ABD0-475420C316D7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5" y="273054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9376-1A96-4308-92C3-162EFC5EB3A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4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1A7A-9AD1-4203-8868-1AD93C2AB5E5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219122-6799-42B0-A2DC-480D3AABD58B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8B007AC8-EBAE-4EE3-B302-1060652FB09E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101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0" y="1988904"/>
            <a:ext cx="9906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角形的中位线定理</a:t>
            </a:r>
          </a:p>
        </p:txBody>
      </p:sp>
      <p:sp>
        <p:nvSpPr>
          <p:cNvPr id="8" name="矩形 7"/>
          <p:cNvSpPr/>
          <p:nvPr/>
        </p:nvSpPr>
        <p:spPr>
          <a:xfrm>
            <a:off x="-1964" y="5517146"/>
            <a:ext cx="990796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5065"/>
          <p:cNvSpPr>
            <a:spLocks noChangeArrowheads="1"/>
          </p:cNvSpPr>
          <p:nvPr/>
        </p:nvSpPr>
        <p:spPr bwMode="auto">
          <a:xfrm>
            <a:off x="831852" y="1343025"/>
            <a:ext cx="8153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隶书" panose="02010509060101010101" pitchFamily="49" charset="-122"/>
              </a:rPr>
              <a:t>猜想：三角形的中位线平行于第三边，并且等于它的一半。</a:t>
            </a:r>
            <a:endParaRPr lang="en-US" altLang="zh-CN" sz="2800" b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13315" name="组合 45085"/>
          <p:cNvGrpSpPr/>
          <p:nvPr/>
        </p:nvGrpSpPr>
        <p:grpSpPr bwMode="auto">
          <a:xfrm>
            <a:off x="6089652" y="2930525"/>
            <a:ext cx="3648075" cy="3151188"/>
            <a:chOff x="2019" y="1632"/>
            <a:chExt cx="3228" cy="2798"/>
          </a:xfrm>
        </p:grpSpPr>
        <p:grpSp>
          <p:nvGrpSpPr>
            <p:cNvPr id="13327" name="组合 45066"/>
            <p:cNvGrpSpPr/>
            <p:nvPr/>
          </p:nvGrpSpPr>
          <p:grpSpPr bwMode="auto">
            <a:xfrm>
              <a:off x="2019" y="1729"/>
              <a:ext cx="3228" cy="2701"/>
              <a:chOff x="2595" y="1504"/>
              <a:chExt cx="3228" cy="2701"/>
            </a:xfrm>
          </p:grpSpPr>
          <p:sp>
            <p:nvSpPr>
              <p:cNvPr id="13329" name="文本框 45067"/>
              <p:cNvSpPr txBox="1">
                <a:spLocks noChangeArrowheads="1"/>
              </p:cNvSpPr>
              <p:nvPr/>
            </p:nvSpPr>
            <p:spPr bwMode="auto">
              <a:xfrm>
                <a:off x="3279" y="2597"/>
                <a:ext cx="432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600" b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3330" name="组合 45068"/>
              <p:cNvGrpSpPr/>
              <p:nvPr/>
            </p:nvGrpSpPr>
            <p:grpSpPr bwMode="auto">
              <a:xfrm>
                <a:off x="2595" y="1504"/>
                <a:ext cx="3228" cy="2701"/>
                <a:chOff x="2595" y="1504"/>
                <a:chExt cx="3228" cy="2701"/>
              </a:xfrm>
            </p:grpSpPr>
            <p:grpSp>
              <p:nvGrpSpPr>
                <p:cNvPr id="13331" name="组合 45069"/>
                <p:cNvGrpSpPr/>
                <p:nvPr/>
              </p:nvGrpSpPr>
              <p:grpSpPr bwMode="auto">
                <a:xfrm>
                  <a:off x="2595" y="1504"/>
                  <a:ext cx="3228" cy="2701"/>
                  <a:chOff x="2595" y="1504"/>
                  <a:chExt cx="3228" cy="2701"/>
                </a:xfrm>
              </p:grpSpPr>
              <p:grpSp>
                <p:nvGrpSpPr>
                  <p:cNvPr id="13333" name="组合 45070"/>
                  <p:cNvGrpSpPr/>
                  <p:nvPr/>
                </p:nvGrpSpPr>
                <p:grpSpPr bwMode="auto">
                  <a:xfrm>
                    <a:off x="2595" y="1504"/>
                    <a:ext cx="3228" cy="2701"/>
                    <a:chOff x="1683" y="256"/>
                    <a:chExt cx="3228" cy="2701"/>
                  </a:xfrm>
                </p:grpSpPr>
                <p:sp>
                  <p:nvSpPr>
                    <p:cNvPr id="13335" name="等腰三角形 45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720"/>
                      <a:ext cx="2352" cy="1920"/>
                    </a:xfrm>
                    <a:prstGeom prst="triangle">
                      <a:avLst>
                        <a:gd name="adj" fmla="val 69472"/>
                      </a:avLst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endParaRPr lang="zh-CN" altLang="en-US"/>
                    </a:p>
                  </p:txBody>
                </p:sp>
                <p:sp>
                  <p:nvSpPr>
                    <p:cNvPr id="13336" name="文本框 450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4" y="256"/>
                      <a:ext cx="432" cy="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13337" name="文本框 450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3" y="2384"/>
                      <a:ext cx="432" cy="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13338" name="文本框 450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79" y="2320"/>
                      <a:ext cx="432" cy="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</p:grpSp>
              <p:sp>
                <p:nvSpPr>
                  <p:cNvPr id="13334" name="文本框 450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0" y="2563"/>
                    <a:ext cx="432" cy="5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13332" name="直接连接符 45076"/>
                <p:cNvSpPr>
                  <a:spLocks noChangeShapeType="1"/>
                </p:cNvSpPr>
                <p:nvPr/>
              </p:nvSpPr>
              <p:spPr bwMode="auto">
                <a:xfrm>
                  <a:off x="3840" y="2928"/>
                  <a:ext cx="120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328" name="矩形 45077"/>
            <p:cNvSpPr>
              <a:spLocks noChangeAspect="1" noChangeArrowheads="1" noTextEdit="1"/>
            </p:cNvSpPr>
            <p:nvPr/>
          </p:nvSpPr>
          <p:spPr bwMode="auto">
            <a:xfrm>
              <a:off x="2900" y="1632"/>
              <a:ext cx="2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7" name="文本框 2"/>
          <p:cNvSpPr txBox="1">
            <a:spLocks noChangeArrowheads="1"/>
          </p:cNvSpPr>
          <p:nvPr/>
        </p:nvSpPr>
        <p:spPr bwMode="auto">
          <a:xfrm>
            <a:off x="704852" y="2495550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【问</a:t>
            </a:r>
            <a:r>
              <a:rPr lang="en-US" altLang="zh-CN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800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70064" y="2297113"/>
            <a:ext cx="26564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已知、求证？</a:t>
            </a:r>
            <a:endParaRPr lang="zh-CN" altLang="en-US" sz="2800" b="1">
              <a:latin typeface="Tahoma" panose="020B060403050404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7200" y="3192464"/>
            <a:ext cx="62531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</a:rPr>
              <a:t>已知：</a:t>
            </a:r>
            <a:r>
              <a:rPr lang="en-US" altLang="zh-CN" sz="2000" b="1" dirty="0">
                <a:latin typeface="Times New Roman" panose="02020603050405020304" pitchFamily="18" charset="0"/>
              </a:rPr>
              <a:t>DE</a:t>
            </a:r>
            <a:r>
              <a:rPr lang="zh-CN" altLang="en-US" sz="2000" b="1" dirty="0">
                <a:latin typeface="Times New Roman" panose="02020603050405020304" pitchFamily="18" charset="0"/>
              </a:rPr>
              <a:t>是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△ABC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的中位线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     或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在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△ABC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中，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是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的中点，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是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的中点</a:t>
            </a:r>
            <a:r>
              <a:rPr lang="en-US" altLang="zh-CN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求证：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77965" y="4459288"/>
            <a:ext cx="45767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DE∥BC 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DE=      BC.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000"/>
          </a:p>
        </p:txBody>
      </p:sp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467100" y="4625979"/>
          <a:ext cx="3952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r:id="rId3" imgW="152400" imgH="393700" progId="Equation.KSEE3">
                  <p:embed/>
                </p:oleObj>
              </mc:Choice>
              <mc:Fallback>
                <p:oleObj r:id="rId3" imgW="152400" imgH="393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4625979"/>
                        <a:ext cx="39528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E278AC7D-7465-4F91-BAC9-16E0192D0480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22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67607"/>
          <p:cNvGrpSpPr/>
          <p:nvPr/>
        </p:nvGrpSpPr>
        <p:grpSpPr bwMode="auto">
          <a:xfrm>
            <a:off x="654050" y="990600"/>
            <a:ext cx="7924800" cy="1952625"/>
            <a:chOff x="336" y="715"/>
            <a:chExt cx="4992" cy="1230"/>
          </a:xfrm>
        </p:grpSpPr>
        <p:sp>
          <p:nvSpPr>
            <p:cNvPr id="14379" name="矩形 67599"/>
            <p:cNvSpPr>
              <a:spLocks noChangeArrowheads="1"/>
            </p:cNvSpPr>
            <p:nvPr/>
          </p:nvSpPr>
          <p:spPr bwMode="auto">
            <a:xfrm>
              <a:off x="336" y="715"/>
              <a:ext cx="4992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</a:rPr>
                <a:t>      </a:t>
              </a:r>
              <a:r>
                <a:rPr lang="zh-CN" altLang="en-US" sz="3200" b="1">
                  <a:latin typeface="Times New Roman" panose="02020603050405020304" pitchFamily="18" charset="0"/>
                </a:rPr>
                <a:t>已知：在</a:t>
              </a:r>
              <a:r>
                <a:rPr lang="en-US" altLang="zh-CN" sz="3200" b="1">
                  <a:latin typeface="Times New Roman" panose="02020603050405020304" pitchFamily="18" charset="0"/>
                </a:rPr>
                <a:t>△ABC</a:t>
              </a:r>
              <a:r>
                <a:rPr lang="zh-CN" altLang="en-US" sz="3200" b="1">
                  <a:latin typeface="Times New Roman" panose="02020603050405020304" pitchFamily="18" charset="0"/>
                </a:rPr>
                <a:t>中，</a:t>
              </a:r>
              <a:r>
                <a:rPr lang="en-US" altLang="zh-CN" sz="3200" b="1">
                  <a:latin typeface="Times New Roman" panose="02020603050405020304" pitchFamily="18" charset="0"/>
                </a:rPr>
                <a:t>D</a:t>
              </a:r>
              <a:r>
                <a:rPr lang="zh-CN" altLang="en-US" sz="3200" b="1">
                  <a:latin typeface="Times New Roman" panose="02020603050405020304" pitchFamily="18" charset="0"/>
                </a:rPr>
                <a:t>是</a:t>
              </a:r>
              <a:r>
                <a:rPr lang="en-US" altLang="zh-CN" sz="3200" b="1">
                  <a:latin typeface="Times New Roman" panose="02020603050405020304" pitchFamily="18" charset="0"/>
                </a:rPr>
                <a:t>AB</a:t>
              </a:r>
              <a:r>
                <a:rPr lang="zh-CN" altLang="en-US" sz="3200" b="1">
                  <a:latin typeface="Times New Roman" panose="02020603050405020304" pitchFamily="18" charset="0"/>
                </a:rPr>
                <a:t>的中点，</a:t>
              </a:r>
              <a:r>
                <a:rPr lang="en-US" altLang="zh-CN" sz="3200" b="1">
                  <a:latin typeface="Times New Roman" panose="02020603050405020304" pitchFamily="18" charset="0"/>
                </a:rPr>
                <a:t>E</a:t>
              </a:r>
              <a:r>
                <a:rPr lang="zh-CN" altLang="en-US" sz="3200" b="1">
                  <a:latin typeface="Times New Roman" panose="02020603050405020304" pitchFamily="18" charset="0"/>
                </a:rPr>
                <a:t>是</a:t>
              </a:r>
              <a:r>
                <a:rPr lang="en-US" altLang="zh-CN" sz="3200" b="1">
                  <a:latin typeface="Times New Roman" panose="02020603050405020304" pitchFamily="18" charset="0"/>
                </a:rPr>
                <a:t>AC</a:t>
              </a:r>
              <a:r>
                <a:rPr lang="zh-CN" altLang="en-US" sz="3200" b="1">
                  <a:latin typeface="Times New Roman" panose="02020603050405020304" pitchFamily="18" charset="0"/>
                </a:rPr>
                <a:t>的中点。</a:t>
              </a:r>
            </a:p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Times New Roman" panose="02020603050405020304" pitchFamily="18" charset="0"/>
                </a:rPr>
                <a:t>  求证：</a:t>
              </a:r>
            </a:p>
          </p:txBody>
        </p:sp>
        <p:sp>
          <p:nvSpPr>
            <p:cNvPr id="14380" name="文本框 67600"/>
            <p:cNvSpPr txBox="1">
              <a:spLocks noChangeArrowheads="1"/>
            </p:cNvSpPr>
            <p:nvPr/>
          </p:nvSpPr>
          <p:spPr bwMode="auto">
            <a:xfrm>
              <a:off x="1279" y="1099"/>
              <a:ext cx="116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  DE∥BC,</a:t>
              </a:r>
            </a:p>
          </p:txBody>
        </p:sp>
        <p:sp>
          <p:nvSpPr>
            <p:cNvPr id="14381" name="文本框 67601"/>
            <p:cNvSpPr txBox="1">
              <a:spLocks noChangeArrowheads="1"/>
            </p:cNvSpPr>
            <p:nvPr/>
          </p:nvSpPr>
          <p:spPr bwMode="auto">
            <a:xfrm>
              <a:off x="2344" y="1387"/>
              <a:ext cx="13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DE=     BC.</a:t>
              </a:r>
            </a:p>
          </p:txBody>
        </p:sp>
        <p:grpSp>
          <p:nvGrpSpPr>
            <p:cNvPr id="14382" name="组合 67602"/>
            <p:cNvGrpSpPr/>
            <p:nvPr/>
          </p:nvGrpSpPr>
          <p:grpSpPr bwMode="auto">
            <a:xfrm>
              <a:off x="2948" y="1195"/>
              <a:ext cx="268" cy="750"/>
              <a:chOff x="2721" y="1680"/>
              <a:chExt cx="268" cy="750"/>
            </a:xfrm>
          </p:grpSpPr>
          <p:sp>
            <p:nvSpPr>
              <p:cNvPr id="14383" name="矩形 67603"/>
              <p:cNvSpPr>
                <a:spLocks noChangeAspect="1" noChangeArrowheads="1" noTextEdit="1"/>
              </p:cNvSpPr>
              <p:nvPr/>
            </p:nvSpPr>
            <p:spPr bwMode="auto">
              <a:xfrm>
                <a:off x="2721" y="1680"/>
                <a:ext cx="26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直接连接符 67604"/>
              <p:cNvSpPr>
                <a:spLocks noChangeShapeType="1"/>
              </p:cNvSpPr>
              <p:nvPr/>
            </p:nvSpPr>
            <p:spPr bwMode="auto">
              <a:xfrm>
                <a:off x="2766" y="2052"/>
                <a:ext cx="16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矩形 67605"/>
              <p:cNvSpPr>
                <a:spLocks noChangeArrowheads="1"/>
              </p:cNvSpPr>
              <p:nvPr/>
            </p:nvSpPr>
            <p:spPr bwMode="auto">
              <a:xfrm>
                <a:off x="2784" y="2091"/>
                <a:ext cx="141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500">
                    <a:latin typeface="Times New Roman" panose="02020603050405020304" pitchFamily="18" charset="0"/>
                  </a:rPr>
                  <a:t>2</a:t>
                </a:r>
                <a:endParaRPr lang="en-US" altLang="zh-CN"/>
              </a:p>
            </p:txBody>
          </p:sp>
          <p:sp>
            <p:nvSpPr>
              <p:cNvPr id="14386" name="矩形 67606"/>
              <p:cNvSpPr>
                <a:spLocks noChangeArrowheads="1"/>
              </p:cNvSpPr>
              <p:nvPr/>
            </p:nvSpPr>
            <p:spPr bwMode="auto">
              <a:xfrm>
                <a:off x="2780" y="1698"/>
                <a:ext cx="141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500">
                    <a:latin typeface="Times New Roman" panose="02020603050405020304" pitchFamily="18" charset="0"/>
                  </a:rPr>
                  <a:t>1</a:t>
                </a:r>
                <a:endParaRPr lang="en-US" altLang="zh-CN"/>
              </a:p>
            </p:txBody>
          </p:sp>
        </p:grpSp>
      </p:grpSp>
      <p:grpSp>
        <p:nvGrpSpPr>
          <p:cNvPr id="14339" name="组合 67614"/>
          <p:cNvGrpSpPr/>
          <p:nvPr/>
        </p:nvGrpSpPr>
        <p:grpSpPr bwMode="auto">
          <a:xfrm>
            <a:off x="304801" y="2662242"/>
            <a:ext cx="3886201" cy="3514725"/>
            <a:chOff x="2784" y="1632"/>
            <a:chExt cx="2976" cy="2529"/>
          </a:xfrm>
        </p:grpSpPr>
        <p:sp>
          <p:nvSpPr>
            <p:cNvPr id="14369" name="文本框 67615"/>
            <p:cNvSpPr txBox="1">
              <a:spLocks noChangeArrowheads="1"/>
            </p:cNvSpPr>
            <p:nvPr/>
          </p:nvSpPr>
          <p:spPr bwMode="auto">
            <a:xfrm>
              <a:off x="3500" y="2736"/>
              <a:ext cx="43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14370" name="组合 67616"/>
            <p:cNvGrpSpPr/>
            <p:nvPr/>
          </p:nvGrpSpPr>
          <p:grpSpPr bwMode="auto">
            <a:xfrm>
              <a:off x="2784" y="1632"/>
              <a:ext cx="2976" cy="2529"/>
              <a:chOff x="2784" y="1632"/>
              <a:chExt cx="2976" cy="2529"/>
            </a:xfrm>
          </p:grpSpPr>
          <p:grpSp>
            <p:nvGrpSpPr>
              <p:cNvPr id="14371" name="组合 67617"/>
              <p:cNvGrpSpPr/>
              <p:nvPr/>
            </p:nvGrpSpPr>
            <p:grpSpPr bwMode="auto">
              <a:xfrm>
                <a:off x="2784" y="1632"/>
                <a:ext cx="2976" cy="2529"/>
                <a:chOff x="2784" y="1632"/>
                <a:chExt cx="2976" cy="2529"/>
              </a:xfrm>
            </p:grpSpPr>
            <p:grpSp>
              <p:nvGrpSpPr>
                <p:cNvPr id="14373" name="组合 67618"/>
                <p:cNvGrpSpPr/>
                <p:nvPr/>
              </p:nvGrpSpPr>
              <p:grpSpPr bwMode="auto">
                <a:xfrm>
                  <a:off x="2784" y="1632"/>
                  <a:ext cx="2976" cy="2529"/>
                  <a:chOff x="1872" y="384"/>
                  <a:chExt cx="2976" cy="2529"/>
                </a:xfrm>
              </p:grpSpPr>
              <p:sp>
                <p:nvSpPr>
                  <p:cNvPr id="14375" name="等腰三角形 6761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720"/>
                    <a:ext cx="2352" cy="1920"/>
                  </a:xfrm>
                  <a:prstGeom prst="triangle">
                    <a:avLst>
                      <a:gd name="adj" fmla="val 69472"/>
                    </a:avLst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/>
                  </a:p>
                </p:txBody>
              </p:sp>
              <p:sp>
                <p:nvSpPr>
                  <p:cNvPr id="14376" name="文本框 676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84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4377" name="文本框 676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2449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4378" name="文本框 676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2448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4374" name="文本框 67623"/>
                <p:cNvSpPr txBox="1">
                  <a:spLocks noChangeArrowheads="1"/>
                </p:cNvSpPr>
                <p:nvPr/>
              </p:nvSpPr>
              <p:spPr bwMode="auto">
                <a:xfrm>
                  <a:off x="5099" y="2688"/>
                  <a:ext cx="432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600" b="1"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</p:grpSp>
          <p:sp>
            <p:nvSpPr>
              <p:cNvPr id="14372" name="直接连接符 67624"/>
              <p:cNvSpPr>
                <a:spLocks noChangeShapeType="1"/>
              </p:cNvSpPr>
              <p:nvPr/>
            </p:nvSpPr>
            <p:spPr bwMode="auto">
              <a:xfrm>
                <a:off x="3840" y="2928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12" name="直接连接符 67635"/>
          <p:cNvSpPr>
            <a:spLocks noChangeShapeType="1"/>
          </p:cNvSpPr>
          <p:nvPr/>
        </p:nvSpPr>
        <p:spPr bwMode="auto">
          <a:xfrm flipV="1">
            <a:off x="3733800" y="4495800"/>
            <a:ext cx="1066800" cy="129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矩形 67646"/>
          <p:cNvSpPr>
            <a:spLocks noChangeArrowheads="1"/>
          </p:cNvSpPr>
          <p:nvPr/>
        </p:nvSpPr>
        <p:spPr bwMode="auto">
          <a:xfrm>
            <a:off x="4876802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67638" name="文本框 67637"/>
          <p:cNvSpPr txBox="1">
            <a:spLocks noChangeArrowheads="1"/>
          </p:cNvSpPr>
          <p:nvPr/>
        </p:nvSpPr>
        <p:spPr bwMode="auto">
          <a:xfrm>
            <a:off x="5160963" y="5848354"/>
            <a:ext cx="5562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     </a:t>
            </a:r>
            <a:r>
              <a:rPr lang="zh-CN" altLang="en-US" sz="2000" b="1"/>
              <a:t>  则有</a:t>
            </a:r>
            <a:r>
              <a:rPr lang="en-US" altLang="zh-CN" sz="2000" b="1"/>
              <a:t>DE//BC,DE=     DF=     BC</a:t>
            </a:r>
          </a:p>
        </p:txBody>
      </p:sp>
      <p:grpSp>
        <p:nvGrpSpPr>
          <p:cNvPr id="14343" name="组合 1"/>
          <p:cNvGrpSpPr/>
          <p:nvPr/>
        </p:nvGrpSpPr>
        <p:grpSpPr bwMode="auto">
          <a:xfrm>
            <a:off x="304801" y="2662242"/>
            <a:ext cx="3886201" cy="3514725"/>
            <a:chOff x="2784" y="1632"/>
            <a:chExt cx="2976" cy="2529"/>
          </a:xfrm>
        </p:grpSpPr>
        <p:sp>
          <p:nvSpPr>
            <p:cNvPr id="14359" name="文本框 2"/>
            <p:cNvSpPr txBox="1">
              <a:spLocks noChangeArrowheads="1"/>
            </p:cNvSpPr>
            <p:nvPr/>
          </p:nvSpPr>
          <p:spPr bwMode="auto">
            <a:xfrm>
              <a:off x="4545" y="2736"/>
              <a:ext cx="43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CN" sz="3600" b="1">
                <a:latin typeface="Times New Roman" panose="02020603050405020304" pitchFamily="18" charset="0"/>
              </a:endParaRPr>
            </a:p>
          </p:txBody>
        </p:sp>
        <p:grpSp>
          <p:nvGrpSpPr>
            <p:cNvPr id="14360" name="组合 3"/>
            <p:cNvGrpSpPr/>
            <p:nvPr/>
          </p:nvGrpSpPr>
          <p:grpSpPr bwMode="auto">
            <a:xfrm>
              <a:off x="2784" y="1632"/>
              <a:ext cx="2976" cy="2529"/>
              <a:chOff x="2784" y="1632"/>
              <a:chExt cx="2976" cy="2529"/>
            </a:xfrm>
          </p:grpSpPr>
          <p:grpSp>
            <p:nvGrpSpPr>
              <p:cNvPr id="14361" name="组合 4"/>
              <p:cNvGrpSpPr/>
              <p:nvPr/>
            </p:nvGrpSpPr>
            <p:grpSpPr bwMode="auto">
              <a:xfrm>
                <a:off x="2784" y="1632"/>
                <a:ext cx="2976" cy="2529"/>
                <a:chOff x="2784" y="1632"/>
                <a:chExt cx="2976" cy="2529"/>
              </a:xfrm>
            </p:grpSpPr>
            <p:grpSp>
              <p:nvGrpSpPr>
                <p:cNvPr id="14363" name="组合 5"/>
                <p:cNvGrpSpPr/>
                <p:nvPr/>
              </p:nvGrpSpPr>
              <p:grpSpPr bwMode="auto">
                <a:xfrm>
                  <a:off x="2784" y="1632"/>
                  <a:ext cx="2976" cy="2529"/>
                  <a:chOff x="1872" y="384"/>
                  <a:chExt cx="2976" cy="2529"/>
                </a:xfrm>
              </p:grpSpPr>
              <p:sp>
                <p:nvSpPr>
                  <p:cNvPr id="14365" name="等腰三角形 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720"/>
                    <a:ext cx="2352" cy="1920"/>
                  </a:xfrm>
                  <a:prstGeom prst="triangle">
                    <a:avLst>
                      <a:gd name="adj" fmla="val 69472"/>
                    </a:avLst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/>
                  </a:p>
                </p:txBody>
              </p:sp>
              <p:sp>
                <p:nvSpPr>
                  <p:cNvPr id="14366" name="文本框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84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4367" name="文本框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2449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4368" name="文本框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2448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4364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274" y="2688"/>
                  <a:ext cx="432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zh-CN" sz="36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62" name="直接连接符 11"/>
              <p:cNvSpPr>
                <a:spLocks noChangeShapeType="1"/>
              </p:cNvSpPr>
              <p:nvPr/>
            </p:nvSpPr>
            <p:spPr bwMode="auto">
              <a:xfrm>
                <a:off x="3840" y="2928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27" name="直接连接符 13"/>
          <p:cNvSpPr>
            <a:spLocks noChangeShapeType="1"/>
          </p:cNvSpPr>
          <p:nvPr/>
        </p:nvSpPr>
        <p:spPr bwMode="auto">
          <a:xfrm>
            <a:off x="3125788" y="4435475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8" name="文本框 14"/>
          <p:cNvSpPr txBox="1">
            <a:spLocks noChangeArrowheads="1"/>
          </p:cNvSpPr>
          <p:nvPr/>
        </p:nvSpPr>
        <p:spPr bwMode="auto">
          <a:xfrm>
            <a:off x="4724402" y="4235454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F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16B76807-8E6D-43DF-B0B0-53FE7431352E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347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14351" name="对象 2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95801" y="3321050"/>
          <a:ext cx="91440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321050"/>
                        <a:ext cx="91440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084765" y="2660653"/>
            <a:ext cx="41243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ym typeface="宋体" panose="02010600030101010101" pitchFamily="2" charset="-122"/>
              </a:rPr>
              <a:t>分析</a:t>
            </a:r>
            <a:r>
              <a:rPr lang="en-US" altLang="zh-CN" sz="2000" b="1" dirty="0">
                <a:sym typeface="宋体" panose="02010600030101010101" pitchFamily="2" charset="-122"/>
              </a:rPr>
              <a:t>:</a:t>
            </a:r>
            <a:endParaRPr lang="en-US" altLang="zh-CN" sz="2000" b="1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ym typeface="宋体" panose="02010600030101010101" pitchFamily="2" charset="-122"/>
              </a:rPr>
              <a:t>     </a:t>
            </a:r>
            <a:r>
              <a:rPr lang="zh-CN" altLang="en-US" sz="2000" b="1" dirty="0">
                <a:sym typeface="宋体" panose="02010600030101010101" pitchFamily="2" charset="-122"/>
              </a:rPr>
              <a:t>延长</a:t>
            </a:r>
            <a:r>
              <a:rPr lang="en-US" altLang="zh-CN" sz="2000" b="1" dirty="0">
                <a:sym typeface="宋体" panose="02010600030101010101" pitchFamily="2" charset="-122"/>
              </a:rPr>
              <a:t>DE</a:t>
            </a:r>
            <a:r>
              <a:rPr lang="zh-CN" altLang="en-US" sz="2000" b="1" dirty="0">
                <a:sym typeface="宋体" panose="02010600030101010101" pitchFamily="2" charset="-122"/>
              </a:rPr>
              <a:t>到</a:t>
            </a:r>
            <a:r>
              <a:rPr lang="en-US" altLang="zh-CN" sz="2000" b="1" dirty="0">
                <a:sym typeface="宋体" panose="02010600030101010101" pitchFamily="2" charset="-122"/>
              </a:rPr>
              <a:t>F,</a:t>
            </a:r>
            <a:r>
              <a:rPr lang="zh-CN" altLang="en-US" sz="2000" b="1" dirty="0">
                <a:sym typeface="宋体" panose="02010600030101010101" pitchFamily="2" charset="-122"/>
              </a:rPr>
              <a:t>使</a:t>
            </a:r>
            <a:r>
              <a:rPr lang="en-US" altLang="zh-CN" sz="2000" b="1" dirty="0">
                <a:sym typeface="宋体" panose="02010600030101010101" pitchFamily="2" charset="-122"/>
              </a:rPr>
              <a:t>EF=DE , </a:t>
            </a:r>
            <a:r>
              <a:rPr lang="zh-CN" altLang="en-US" sz="2000" b="1" dirty="0">
                <a:sym typeface="宋体" panose="02010600030101010101" pitchFamily="2" charset="-122"/>
              </a:rPr>
              <a:t>连接</a:t>
            </a:r>
            <a:r>
              <a:rPr lang="en-US" altLang="zh-CN" sz="2000" b="1" dirty="0">
                <a:sym typeface="宋体" panose="02010600030101010101" pitchFamily="2" charset="-122"/>
              </a:rPr>
              <a:t>CF</a:t>
            </a:r>
            <a:endParaRPr lang="zh-CN" altLang="en-US" sz="2000" b="1" dirty="0">
              <a:latin typeface="Tahoma" panose="020B060403050404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594350" y="3367089"/>
            <a:ext cx="33988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证</a:t>
            </a:r>
            <a:r>
              <a:rPr lang="en-US" altLang="zh-CN" sz="2000" b="1" dirty="0"/>
              <a:t>△ADE       △CFE</a:t>
            </a:r>
            <a:r>
              <a:rPr lang="zh-CN" altLang="en-US" sz="2000" b="1" dirty="0"/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ym typeface="宋体" panose="02010600030101010101" pitchFamily="2" charset="-122"/>
              </a:rPr>
              <a:t>得</a:t>
            </a:r>
            <a:r>
              <a:rPr lang="en-US" altLang="zh-CN" sz="2000" b="1" dirty="0">
                <a:sym typeface="宋体" panose="02010600030101010101" pitchFamily="2" charset="-122"/>
              </a:rPr>
              <a:t>CF=AD ,∠A=∠FEC         </a:t>
            </a:r>
            <a:r>
              <a:rPr lang="zh-CN" altLang="en-US" sz="2000" b="1" dirty="0">
                <a:sym typeface="宋体" panose="02010600030101010101" pitchFamily="2" charset="-122"/>
              </a:rPr>
              <a:t>得</a:t>
            </a:r>
            <a:r>
              <a:rPr lang="en-US" altLang="zh-CN" sz="2000" b="1" dirty="0">
                <a:sym typeface="宋体" panose="02010600030101010101" pitchFamily="2" charset="-122"/>
              </a:rPr>
              <a:t>CF//AB</a:t>
            </a:r>
            <a:endParaRPr lang="zh-CN" altLang="en-US" sz="2000" b="1" dirty="0">
              <a:latin typeface="Tahoma" panose="020B060403050404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562600" y="4794254"/>
            <a:ext cx="45164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ym typeface="宋体" panose="02010600030101010101" pitchFamily="2" charset="-122"/>
              </a:rPr>
              <a:t>又可得</a:t>
            </a:r>
            <a:r>
              <a:rPr lang="en-US" altLang="zh-CN" sz="2000" b="1">
                <a:sym typeface="宋体" panose="02010600030101010101" pitchFamily="2" charset="-122"/>
              </a:rPr>
              <a:t>CF=BD,CF//BD</a:t>
            </a:r>
            <a:endParaRPr lang="en-US" altLang="zh-CN" sz="2000" b="1"/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ym typeface="宋体" panose="02010600030101010101" pitchFamily="2" charset="-122"/>
              </a:rPr>
              <a:t> </a:t>
            </a:r>
            <a:r>
              <a:rPr lang="zh-CN" altLang="en-US" sz="2000" b="1">
                <a:sym typeface="宋体" panose="02010600030101010101" pitchFamily="2" charset="-122"/>
              </a:rPr>
              <a:t>所以四边形</a:t>
            </a:r>
            <a:r>
              <a:rPr lang="en-US" altLang="zh-CN" sz="2000" b="1">
                <a:sym typeface="宋体" panose="02010600030101010101" pitchFamily="2" charset="-122"/>
              </a:rPr>
              <a:t>BCFD</a:t>
            </a:r>
            <a:r>
              <a:rPr lang="zh-CN" altLang="en-US" sz="2000" b="1">
                <a:sym typeface="宋体" panose="02010600030101010101" pitchFamily="2" charset="-122"/>
              </a:rPr>
              <a:t>是平行四边形</a:t>
            </a:r>
            <a:endParaRPr lang="zh-CN" altLang="en-US" sz="2000" b="1">
              <a:latin typeface="Tahoma" panose="020B0604030504040204" pitchFamily="34" charset="0"/>
            </a:endParaRPr>
          </a:p>
        </p:txBody>
      </p:sp>
      <p:graphicFrame>
        <p:nvGraphicFramePr>
          <p:cNvPr id="12338" name="对象 1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747002" y="5672138"/>
          <a:ext cx="2524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r:id="rId5" imgW="152400" imgH="393700" progId="Equation.KSEE3">
                  <p:embed/>
                </p:oleObj>
              </mc:Choice>
              <mc:Fallback>
                <p:oleObj r:id="rId5" imgW="152400" imgH="393700" progId="Equation.KSEE3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2" y="5672138"/>
                        <a:ext cx="25241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" name="对象 1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662988" y="5654675"/>
          <a:ext cx="2524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r:id="rId7" imgW="152400" imgH="393700" progId="Equation.KSEE3">
                  <p:embed/>
                </p:oleObj>
              </mc:Choice>
              <mc:Fallback>
                <p:oleObj r:id="rId7" imgW="152400" imgH="393700" progId="Equation.KSEE3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988" y="5654675"/>
                        <a:ext cx="2524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746877" y="3448050"/>
            <a:ext cx="254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宋体" panose="02010600030101010101" pitchFamily="2" charset="-122"/>
              </a:rPr>
              <a:t>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 animBg="1"/>
      <p:bldP spid="67638" grpId="0"/>
      <p:bldP spid="12327" grpId="0" animBg="1"/>
      <p:bldP spid="12328" grpId="0"/>
      <p:bldP spid="16" grpId="0"/>
      <p:bldP spid="17" grpId="0"/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/>
          <p:cNvGrpSpPr/>
          <p:nvPr/>
        </p:nvGrpSpPr>
        <p:grpSpPr bwMode="auto">
          <a:xfrm>
            <a:off x="101599" y="739775"/>
            <a:ext cx="3886201" cy="3513138"/>
            <a:chOff x="2784" y="1632"/>
            <a:chExt cx="2976" cy="2529"/>
          </a:xfrm>
        </p:grpSpPr>
        <p:sp>
          <p:nvSpPr>
            <p:cNvPr id="15384" name="文本框 4"/>
            <p:cNvSpPr txBox="1">
              <a:spLocks noChangeArrowheads="1"/>
            </p:cNvSpPr>
            <p:nvPr/>
          </p:nvSpPr>
          <p:spPr bwMode="auto">
            <a:xfrm>
              <a:off x="4545" y="2736"/>
              <a:ext cx="43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CN" sz="3600" b="1">
                <a:latin typeface="Times New Roman" panose="02020603050405020304" pitchFamily="18" charset="0"/>
              </a:endParaRPr>
            </a:p>
          </p:txBody>
        </p:sp>
        <p:grpSp>
          <p:nvGrpSpPr>
            <p:cNvPr id="15385" name="组合 5"/>
            <p:cNvGrpSpPr/>
            <p:nvPr/>
          </p:nvGrpSpPr>
          <p:grpSpPr bwMode="auto">
            <a:xfrm>
              <a:off x="2784" y="1632"/>
              <a:ext cx="2976" cy="2529"/>
              <a:chOff x="2784" y="1632"/>
              <a:chExt cx="2976" cy="2529"/>
            </a:xfrm>
          </p:grpSpPr>
          <p:grpSp>
            <p:nvGrpSpPr>
              <p:cNvPr id="15386" name="组合 6"/>
              <p:cNvGrpSpPr/>
              <p:nvPr/>
            </p:nvGrpSpPr>
            <p:grpSpPr bwMode="auto">
              <a:xfrm>
                <a:off x="2784" y="1632"/>
                <a:ext cx="2976" cy="2529"/>
                <a:chOff x="2784" y="1632"/>
                <a:chExt cx="2976" cy="2529"/>
              </a:xfrm>
            </p:grpSpPr>
            <p:grpSp>
              <p:nvGrpSpPr>
                <p:cNvPr id="15388" name="组合 7"/>
                <p:cNvGrpSpPr/>
                <p:nvPr/>
              </p:nvGrpSpPr>
              <p:grpSpPr bwMode="auto">
                <a:xfrm>
                  <a:off x="2784" y="1632"/>
                  <a:ext cx="2976" cy="2529"/>
                  <a:chOff x="1872" y="384"/>
                  <a:chExt cx="2976" cy="2529"/>
                </a:xfrm>
              </p:grpSpPr>
              <p:sp>
                <p:nvSpPr>
                  <p:cNvPr id="15390" name="等腰三角形 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720"/>
                    <a:ext cx="2352" cy="1920"/>
                  </a:xfrm>
                  <a:prstGeom prst="triangle">
                    <a:avLst>
                      <a:gd name="adj" fmla="val 69472"/>
                    </a:avLst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/>
                  </a:p>
                </p:txBody>
              </p:sp>
              <p:sp>
                <p:nvSpPr>
                  <p:cNvPr id="15391" name="文本框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84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5392" name="文本框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2449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5393" name="文本框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2448"/>
                    <a:ext cx="432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5389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4274" y="2688"/>
                  <a:ext cx="432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zh-CN" sz="36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387" name="直接连接符 13"/>
              <p:cNvSpPr>
                <a:spLocks noChangeShapeType="1"/>
              </p:cNvSpPr>
              <p:nvPr/>
            </p:nvSpPr>
            <p:spPr bwMode="auto">
              <a:xfrm>
                <a:off x="3840" y="2928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363" name="文本框 67615"/>
          <p:cNvSpPr txBox="1">
            <a:spLocks noChangeArrowheads="1"/>
          </p:cNvSpPr>
          <p:nvPr/>
        </p:nvSpPr>
        <p:spPr bwMode="auto">
          <a:xfrm>
            <a:off x="1096963" y="2185992"/>
            <a:ext cx="5635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364" name="文本框 67623"/>
          <p:cNvSpPr txBox="1">
            <a:spLocks noChangeArrowheads="1"/>
          </p:cNvSpPr>
          <p:nvPr/>
        </p:nvSpPr>
        <p:spPr bwMode="auto">
          <a:xfrm>
            <a:off x="2968627" y="2119317"/>
            <a:ext cx="5635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365" name="直接连接符 67635"/>
          <p:cNvSpPr>
            <a:spLocks noChangeShapeType="1"/>
          </p:cNvSpPr>
          <p:nvPr/>
        </p:nvSpPr>
        <p:spPr bwMode="auto">
          <a:xfrm flipV="1">
            <a:off x="3517901" y="2559050"/>
            <a:ext cx="1066800" cy="129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6" name="组合 14"/>
          <p:cNvGrpSpPr/>
          <p:nvPr/>
        </p:nvGrpSpPr>
        <p:grpSpPr bwMode="auto">
          <a:xfrm>
            <a:off x="2984500" y="2227267"/>
            <a:ext cx="2362200" cy="644525"/>
            <a:chOff x="1776" y="2623"/>
            <a:chExt cx="1488" cy="406"/>
          </a:xfrm>
        </p:grpSpPr>
        <p:sp>
          <p:nvSpPr>
            <p:cNvPr id="15382" name="直接连接符 15"/>
            <p:cNvSpPr>
              <a:spLocks noChangeShapeType="1"/>
            </p:cNvSpPr>
            <p:nvPr/>
          </p:nvSpPr>
          <p:spPr bwMode="auto">
            <a:xfrm>
              <a:off x="1776" y="2832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文本框 16"/>
            <p:cNvSpPr txBox="1">
              <a:spLocks noChangeArrowheads="1"/>
            </p:cNvSpPr>
            <p:nvPr/>
          </p:nvSpPr>
          <p:spPr bwMode="auto">
            <a:xfrm>
              <a:off x="2736" y="2623"/>
              <a:ext cx="52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/>
                <a:t>F</a:t>
              </a:r>
            </a:p>
          </p:txBody>
        </p:sp>
      </p:grpSp>
      <p:graphicFrame>
        <p:nvGraphicFramePr>
          <p:cNvPr id="19" name="对象 1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024565" y="1136650"/>
          <a:ext cx="2905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r:id="rId3" imgW="152400" imgH="393700" progId="Equation.KSEE3">
                  <p:embed/>
                </p:oleObj>
              </mc:Choice>
              <mc:Fallback>
                <p:oleObj r:id="rId3" imgW="152400" imgH="393700" progId="Equation.KSEE3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5" y="1136650"/>
                        <a:ext cx="2905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264150" y="2111375"/>
          <a:ext cx="16859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r:id="rId5" imgW="1104900" imgH="711200" progId="Equation.KSEE3">
                  <p:embed/>
                </p:oleObj>
              </mc:Choice>
              <mc:Fallback>
                <p:oleObj r:id="rId5" imgW="1104900" imgH="711200" progId="Equation.KSEE3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2111375"/>
                        <a:ext cx="16859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950077" y="3597279"/>
          <a:ext cx="13858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r:id="rId7" imgW="825500" imgH="177165" progId="Equation.KSEE3">
                  <p:embed/>
                </p:oleObj>
              </mc:Choice>
              <mc:Fallback>
                <p:oleObj r:id="rId7" imgW="825500" imgH="177165" progId="Equation.KSEE3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7" y="3597279"/>
                        <a:ext cx="138588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366000" y="5965825"/>
          <a:ext cx="2905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r:id="rId9" imgW="152400" imgH="393700" progId="Equation.KSEE3">
                  <p:embed/>
                </p:oleObj>
              </mc:Choice>
              <mc:Fallback>
                <p:oleObj r:id="rId9" imgW="152400" imgH="393700" progId="Equation.KSEE3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5965825"/>
                        <a:ext cx="2905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72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1DA25BA7-7572-4729-860E-185B3AF48685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373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374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5375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265613" y="704852"/>
            <a:ext cx="5191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证明：</a:t>
            </a:r>
            <a:r>
              <a:rPr lang="zh-CN" altLang="en-US" sz="2000" b="1">
                <a:sym typeface="宋体" panose="02010600030101010101" pitchFamily="2" charset="-122"/>
              </a:rPr>
              <a:t>延长</a:t>
            </a:r>
            <a:r>
              <a:rPr lang="en-US" altLang="zh-CN" sz="2000" b="1">
                <a:sym typeface="宋体" panose="02010600030101010101" pitchFamily="2" charset="-122"/>
              </a:rPr>
              <a:t>DE</a:t>
            </a:r>
            <a:r>
              <a:rPr lang="zh-CN" altLang="en-US" sz="2000" b="1">
                <a:sym typeface="宋体" panose="02010600030101010101" pitchFamily="2" charset="-122"/>
              </a:rPr>
              <a:t>至点</a:t>
            </a:r>
            <a:r>
              <a:rPr lang="en-US" altLang="zh-CN" sz="2000" b="1">
                <a:sym typeface="宋体" panose="02010600030101010101" pitchFamily="2" charset="-122"/>
              </a:rPr>
              <a:t>F,</a:t>
            </a:r>
            <a:r>
              <a:rPr lang="zh-CN" altLang="en-US" sz="2000" b="1">
                <a:sym typeface="宋体" panose="02010600030101010101" pitchFamily="2" charset="-122"/>
              </a:rPr>
              <a:t>使</a:t>
            </a:r>
            <a:r>
              <a:rPr lang="en-US" altLang="zh-CN" sz="2000" b="1">
                <a:sym typeface="宋体" panose="02010600030101010101" pitchFamily="2" charset="-122"/>
              </a:rPr>
              <a:t>DE=EF , </a:t>
            </a:r>
            <a:r>
              <a:rPr lang="zh-CN" altLang="en-US" sz="2000" b="1">
                <a:sym typeface="宋体" panose="02010600030101010101" pitchFamily="2" charset="-122"/>
              </a:rPr>
              <a:t>连接</a:t>
            </a:r>
            <a:r>
              <a:rPr lang="en-US" altLang="zh-CN" sz="2000" b="1">
                <a:sym typeface="宋体" panose="02010600030101010101" pitchFamily="2" charset="-122"/>
              </a:rPr>
              <a:t>CF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         即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DE=    DF</a:t>
            </a:r>
            <a:endParaRPr lang="zh-CN" altLang="en-US" sz="2000" b="1">
              <a:latin typeface="Tahoma" panose="020B060403050404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4945063" y="1630367"/>
            <a:ext cx="49625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在△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ADE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和△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CFE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中</a:t>
            </a:r>
            <a:endParaRPr lang="zh-CN" altLang="en-US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    △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ADE      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△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CFE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  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(SAS)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    </a:t>
            </a:r>
            <a:endParaRPr lang="zh-CN" altLang="en-US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     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AD=CF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，</a:t>
            </a:r>
            <a:endParaRPr lang="zh-CN" altLang="en-US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     BD∥CF</a:t>
            </a:r>
            <a:endParaRPr lang="zh-CN" altLang="en-US" sz="2000" b="1">
              <a:latin typeface="Tahoma" panose="020B060403050404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4867277" y="4251329"/>
            <a:ext cx="43418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 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∵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AD=CF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AD=BD</a:t>
            </a:r>
            <a:endParaRPr lang="en-US" altLang="zh-CN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  ∴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  BD=CF</a:t>
            </a:r>
            <a:endParaRPr lang="en-US" altLang="zh-CN" sz="2000" b="1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四边形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DBCF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是平行四边形</a:t>
            </a:r>
            <a:endParaRPr lang="zh-CN" altLang="en-US" sz="2000" b="1">
              <a:latin typeface="Tahoma" panose="020B0604030504040204" pitchFamily="34" charset="0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4978400" y="5575300"/>
            <a:ext cx="411956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DE∥BC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DF=BC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即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DE∥BC</a:t>
            </a:r>
            <a:r>
              <a:rPr lang="zh-CN" altLang="en-US" sz="2000" b="1">
                <a:latin typeface="Tahoma" panose="020B06040305040402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000" b="1">
                <a:latin typeface="Tahoma" panose="020B0604030504040204" pitchFamily="34" charset="0"/>
                <a:sym typeface="宋体" panose="02010600030101010101" pitchFamily="2" charset="-122"/>
              </a:rPr>
              <a:t>DE=    BC</a:t>
            </a:r>
            <a:endParaRPr lang="zh-CN" altLang="en-US" sz="2000" b="1">
              <a:latin typeface="Tahoma" panose="020B0604030504040204" pitchFamily="34" charset="0"/>
            </a:endParaRP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701675" y="4387854"/>
            <a:ext cx="4019550" cy="1476375"/>
          </a:xfrm>
          <a:prstGeom prst="rect">
            <a:avLst/>
          </a:prstGeom>
          <a:noFill/>
          <a:ln w="28575">
            <a:solidFill>
              <a:srgbClr val="385D8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Tahoma" panose="020B0604030504040204" pitchFamily="34" charset="0"/>
              </a:rPr>
              <a:t>小结：这种证明方法，是</a:t>
            </a:r>
            <a:r>
              <a: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通过做辅助线</a:t>
            </a:r>
            <a:r>
              <a:rPr lang="zh-CN" altLang="en-US" sz="2000" b="1" dirty="0">
                <a:latin typeface="Tahoma" panose="020B0604030504040204" pitchFamily="34" charset="0"/>
              </a:rPr>
              <a:t>将问题</a:t>
            </a:r>
            <a:r>
              <a: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转化到平行四边形</a:t>
            </a:r>
            <a:r>
              <a:rPr lang="zh-CN" altLang="en-US" sz="2000" b="1" dirty="0">
                <a:latin typeface="Tahoma" panose="020B0604030504040204" pitchFamily="34" charset="0"/>
              </a:rPr>
              <a:t>中去解决</a:t>
            </a:r>
            <a:r>
              <a:rPr lang="en-US" altLang="zh-CN" sz="2000" b="1" dirty="0">
                <a:latin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</a:rPr>
              <a:t>转化思想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746877" y="3162304"/>
            <a:ext cx="12604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宋体" panose="02010600030101010101" pitchFamily="2" charset="-122"/>
              </a:rPr>
              <a:t>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5" grpId="1"/>
      <p:bldP spid="60" grpId="0" bldLvl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矩形 50180"/>
          <p:cNvSpPr>
            <a:spLocks noChangeArrowheads="1"/>
          </p:cNvSpPr>
          <p:nvPr/>
        </p:nvSpPr>
        <p:spPr bwMode="auto">
          <a:xfrm>
            <a:off x="761999" y="1295404"/>
            <a:ext cx="7848601" cy="830263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ysDash"/>
            <a:round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三角形的中位线定理：三角形的中位线平行于第三边，并且等于它的一半</a:t>
            </a:r>
          </a:p>
        </p:txBody>
      </p:sp>
      <p:grpSp>
        <p:nvGrpSpPr>
          <p:cNvPr id="16387" name="组合 50187"/>
          <p:cNvGrpSpPr/>
          <p:nvPr/>
        </p:nvGrpSpPr>
        <p:grpSpPr bwMode="auto">
          <a:xfrm>
            <a:off x="4510090" y="1982792"/>
            <a:ext cx="4367212" cy="3582987"/>
            <a:chOff x="3009" y="957"/>
            <a:chExt cx="2751" cy="2257"/>
          </a:xfrm>
        </p:grpSpPr>
        <p:sp>
          <p:nvSpPr>
            <p:cNvPr id="16403" name="文本框 50188"/>
            <p:cNvSpPr txBox="1">
              <a:spLocks noChangeArrowheads="1"/>
            </p:cNvSpPr>
            <p:nvPr/>
          </p:nvSpPr>
          <p:spPr bwMode="auto">
            <a:xfrm>
              <a:off x="3549" y="1920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16404" name="组合 50189"/>
            <p:cNvGrpSpPr/>
            <p:nvPr/>
          </p:nvGrpSpPr>
          <p:grpSpPr bwMode="auto">
            <a:xfrm>
              <a:off x="3009" y="957"/>
              <a:ext cx="2751" cy="2257"/>
              <a:chOff x="3009" y="957"/>
              <a:chExt cx="2751" cy="2257"/>
            </a:xfrm>
          </p:grpSpPr>
          <p:grpSp>
            <p:nvGrpSpPr>
              <p:cNvPr id="16405" name="组合 50190"/>
              <p:cNvGrpSpPr/>
              <p:nvPr/>
            </p:nvGrpSpPr>
            <p:grpSpPr bwMode="auto">
              <a:xfrm>
                <a:off x="3009" y="957"/>
                <a:ext cx="2751" cy="2257"/>
                <a:chOff x="3009" y="957"/>
                <a:chExt cx="2751" cy="2257"/>
              </a:xfrm>
            </p:grpSpPr>
            <p:grpSp>
              <p:nvGrpSpPr>
                <p:cNvPr id="16407" name="组合 50191"/>
                <p:cNvGrpSpPr/>
                <p:nvPr/>
              </p:nvGrpSpPr>
              <p:grpSpPr bwMode="auto">
                <a:xfrm>
                  <a:off x="3009" y="957"/>
                  <a:ext cx="2751" cy="2257"/>
                  <a:chOff x="2097" y="-291"/>
                  <a:chExt cx="2751" cy="2257"/>
                </a:xfrm>
              </p:grpSpPr>
              <p:sp>
                <p:nvSpPr>
                  <p:cNvPr id="16409" name="等腰三角形 50192"/>
                  <p:cNvSpPr>
                    <a:spLocks noChangeArrowheads="1"/>
                  </p:cNvSpPr>
                  <p:nvPr/>
                </p:nvSpPr>
                <p:spPr bwMode="auto">
                  <a:xfrm>
                    <a:off x="2382" y="90"/>
                    <a:ext cx="2016" cy="1644"/>
                  </a:xfrm>
                  <a:prstGeom prst="triangle">
                    <a:avLst>
                      <a:gd name="adj" fmla="val 69472"/>
                    </a:avLst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/>
                  </a:p>
                </p:txBody>
              </p:sp>
              <p:sp>
                <p:nvSpPr>
                  <p:cNvPr id="16410" name="文本框 50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-291"/>
                    <a:ext cx="432" cy="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6411" name="文本框 50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7" y="1560"/>
                    <a:ext cx="432" cy="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6412" name="文本框 50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1515"/>
                    <a:ext cx="432" cy="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3600" b="1">
                        <a:latin typeface="Times New Roman" panose="02020603050405020304" pitchFamily="18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6408" name="文本框 50196"/>
                <p:cNvSpPr txBox="1">
                  <a:spLocks noChangeArrowheads="1"/>
                </p:cNvSpPr>
                <p:nvPr/>
              </p:nvSpPr>
              <p:spPr bwMode="auto">
                <a:xfrm>
                  <a:off x="5160" y="1957"/>
                  <a:ext cx="432" cy="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600" b="1"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</p:grpSp>
          <p:sp>
            <p:nvSpPr>
              <p:cNvPr id="16406" name="直接连接符 50197"/>
              <p:cNvSpPr>
                <a:spLocks noChangeShapeType="1"/>
              </p:cNvSpPr>
              <p:nvPr/>
            </p:nvSpPr>
            <p:spPr bwMode="auto">
              <a:xfrm flipV="1">
                <a:off x="3981" y="2155"/>
                <a:ext cx="10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388" name="组合 50204"/>
          <p:cNvGrpSpPr/>
          <p:nvPr/>
        </p:nvGrpSpPr>
        <p:grpSpPr bwMode="auto">
          <a:xfrm>
            <a:off x="523875" y="3198813"/>
            <a:ext cx="5257800" cy="1795462"/>
            <a:chOff x="48" y="2112"/>
            <a:chExt cx="3312" cy="1131"/>
          </a:xfrm>
        </p:grpSpPr>
        <p:sp>
          <p:nvSpPr>
            <p:cNvPr id="16401" name="矩形 50183"/>
            <p:cNvSpPr>
              <a:spLocks noChangeArrowheads="1"/>
            </p:cNvSpPr>
            <p:nvPr/>
          </p:nvSpPr>
          <p:spPr bwMode="auto">
            <a:xfrm>
              <a:off x="48" y="2112"/>
              <a:ext cx="331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6402" name="矩形 50198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18DB3CC5-81FA-4E2C-A41C-882C1BF59908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390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9625" y="3867151"/>
            <a:ext cx="3930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用途：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证明平行问题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证明一条线段是另一条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线段的两倍或一半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        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62000" y="2127254"/>
            <a:ext cx="36909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sym typeface="宋体" panose="02010600030101010101" pitchFamily="2" charset="-122"/>
              </a:rPr>
              <a:t>符号语言：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∵DE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△ABC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的中位线</a:t>
            </a:r>
            <a:endParaRPr lang="zh-CN" altLang="en-US" sz="20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 DE∥BC</a:t>
            </a:r>
            <a:r>
              <a:rPr lang="zh-CN" altLang="en-US" sz="2000" b="1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DE=     BC.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b="1">
              <a:latin typeface="Tahoma" panose="020B0604030504040204" pitchFamily="34" charset="0"/>
            </a:endParaRPr>
          </a:p>
        </p:txBody>
      </p:sp>
      <p:graphicFrame>
        <p:nvGraphicFramePr>
          <p:cNvPr id="15382" name="对象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87663" y="3051175"/>
          <a:ext cx="2936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r:id="rId3" imgW="152400" imgH="393700" progId="Equation.KSEE3">
                  <p:embed/>
                </p:oleObj>
              </mc:Choice>
              <mc:Fallback>
                <p:oleObj r:id="rId3" imgW="152400" imgH="393700" progId="Equation.KSEE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3051175"/>
                        <a:ext cx="29368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标注 10"/>
          <p:cNvSpPr/>
          <p:nvPr/>
        </p:nvSpPr>
        <p:spPr>
          <a:xfrm flipV="1">
            <a:off x="1050925" y="3946529"/>
            <a:ext cx="3535363" cy="2276475"/>
          </a:xfrm>
          <a:prstGeom prst="wedgeRectCallou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9" name="Rectangle 10"/>
          <p:cNvSpPr>
            <a:spLocks noGrp="1" noChangeArrowheads="1"/>
          </p:cNvSpPr>
          <p:nvPr/>
        </p:nvSpPr>
        <p:spPr bwMode="auto">
          <a:xfrm>
            <a:off x="9286875" y="214313"/>
            <a:ext cx="619125" cy="360362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fld id="{E530E8B8-4FC9-4907-9886-D31764B3B268}" type="slidenum">
              <a:rPr lang="zh-CN" altLang="en-US" b="1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fld>
            <a:endParaRPr lang="zh-CN" altLang="en-US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400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7" grpId="0"/>
      <p:bldP spid="8" grpId="0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5361"/>
          <p:cNvSpPr txBox="1">
            <a:spLocks noChangeArrowheads="1"/>
          </p:cNvSpPr>
          <p:nvPr/>
        </p:nvSpPr>
        <p:spPr bwMode="auto">
          <a:xfrm>
            <a:off x="231775" y="922340"/>
            <a:ext cx="66421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个超1．如图1所示，EF是△ABC的中位线，若BC=8cm，则EF=_______cm．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个超2．三角形的三边长分别是3cm，5cm，6cm，则连结三边中点所围成的三角形的周长是_________cm．</a:t>
            </a:r>
          </a:p>
        </p:txBody>
      </p:sp>
      <p:sp>
        <p:nvSpPr>
          <p:cNvPr id="17411" name="文本框 15364"/>
          <p:cNvSpPr txBox="1">
            <a:spLocks noChangeArrowheads="1"/>
          </p:cNvSpPr>
          <p:nvPr/>
        </p:nvSpPr>
        <p:spPr bwMode="auto">
          <a:xfrm>
            <a:off x="8313739" y="26701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</a:rPr>
              <a:t>图</a:t>
            </a: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15390" name="文本框 15389"/>
          <p:cNvSpPr txBox="1"/>
          <p:nvPr/>
        </p:nvSpPr>
        <p:spPr>
          <a:xfrm>
            <a:off x="7329488" y="6524629"/>
            <a:ext cx="1979612" cy="3984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sz="20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4" name="Rectangle 10"/>
          <p:cNvSpPr>
            <a:spLocks noGrp="1" noChangeArrowheads="1"/>
          </p:cNvSpPr>
          <p:nvPr/>
        </p:nvSpPr>
        <p:spPr bwMode="auto">
          <a:xfrm>
            <a:off x="9286875" y="214313"/>
            <a:ext cx="619125" cy="360362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fld id="{028F2DED-C8A0-40DE-AEEB-0B3847DC9D4C}" type="slidenum">
              <a:rPr lang="zh-CN" altLang="en-US" b="1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fld>
            <a:endParaRPr lang="zh-CN" altLang="en-US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415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-61913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用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7418" name="文本框 5"/>
          <p:cNvSpPr txBox="1">
            <a:spLocks noChangeArrowheads="1"/>
          </p:cNvSpPr>
          <p:nvPr/>
        </p:nvSpPr>
        <p:spPr bwMode="auto">
          <a:xfrm>
            <a:off x="1127125" y="4125913"/>
            <a:ext cx="56044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三条中位线围成的三角形周长与原三角形的周长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有什么关系？面积呢</a:t>
            </a:r>
            <a:r>
              <a:rPr lang="zh-CN" altLang="en-US" sz="2000" b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7419" name="图片 124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3965" y="765179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等腰三角形 64514"/>
          <p:cNvSpPr>
            <a:spLocks noChangeArrowheads="1"/>
          </p:cNvSpPr>
          <p:nvPr/>
        </p:nvSpPr>
        <p:spPr bwMode="auto">
          <a:xfrm>
            <a:off x="5984877" y="3683000"/>
            <a:ext cx="3224213" cy="2032000"/>
          </a:xfrm>
          <a:prstGeom prst="triangle">
            <a:avLst>
              <a:gd name="adj" fmla="val 69472"/>
            </a:avLst>
          </a:prstGeom>
          <a:solidFill>
            <a:schemeClr val="bg1"/>
          </a:solidFill>
          <a:ln w="222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cxnSp>
        <p:nvCxnSpPr>
          <p:cNvPr id="7" name="直接连接符 6"/>
          <p:cNvCxnSpPr>
            <a:stCxn id="17420" idx="1"/>
            <a:endCxn id="17420" idx="5"/>
          </p:cNvCxnSpPr>
          <p:nvPr/>
        </p:nvCxnSpPr>
        <p:spPr>
          <a:xfrm>
            <a:off x="7105652" y="4699000"/>
            <a:ext cx="1611313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7420" idx="1"/>
            <a:endCxn id="17420" idx="5"/>
          </p:cNvCxnSpPr>
          <p:nvPr/>
        </p:nvCxnSpPr>
        <p:spPr>
          <a:xfrm>
            <a:off x="7113590" y="4725988"/>
            <a:ext cx="503237" cy="10080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7420" idx="1"/>
            <a:endCxn id="17420" idx="5"/>
          </p:cNvCxnSpPr>
          <p:nvPr/>
        </p:nvCxnSpPr>
        <p:spPr>
          <a:xfrm flipV="1">
            <a:off x="7616825" y="4699000"/>
            <a:ext cx="1100138" cy="10350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Rectangle 10"/>
          <p:cNvSpPr>
            <a:spLocks noGrp="1" noChangeArrowheads="1"/>
          </p:cNvSpPr>
          <p:nvPr/>
        </p:nvSpPr>
        <p:spPr bwMode="auto">
          <a:xfrm>
            <a:off x="9286875" y="214313"/>
            <a:ext cx="619125" cy="360362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fld id="{D09CFEF1-1472-4807-B65A-21E2A93CCC12}" type="slidenum">
              <a:rPr lang="zh-CN" altLang="en-US" b="1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fld>
            <a:endParaRPr lang="zh-CN" altLang="en-US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425" name="Rectangle 10"/>
          <p:cNvSpPr txBox="1">
            <a:spLocks noChangeArrowheads="1"/>
          </p:cNvSpPr>
          <p:nvPr/>
        </p:nvSpPr>
        <p:spPr bwMode="auto">
          <a:xfrm>
            <a:off x="8158163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426" name="Text Box 10"/>
          <p:cNvSpPr txBox="1">
            <a:spLocks noChangeArrowheads="1"/>
          </p:cNvSpPr>
          <p:nvPr/>
        </p:nvSpPr>
        <p:spPr bwMode="auto">
          <a:xfrm>
            <a:off x="-39688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用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28" name="文本框 2"/>
          <p:cNvSpPr txBox="1">
            <a:spLocks noChangeArrowheads="1"/>
          </p:cNvSpPr>
          <p:nvPr/>
        </p:nvSpPr>
        <p:spPr bwMode="auto">
          <a:xfrm>
            <a:off x="58740" y="4125914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【问</a:t>
            </a:r>
            <a:r>
              <a:rPr lang="en-US" altLang="zh-CN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800"/>
          </a:p>
        </p:txBody>
      </p:sp>
      <p:sp>
        <p:nvSpPr>
          <p:cNvPr id="17429" name="文本框 50193"/>
          <p:cNvSpPr txBox="1">
            <a:spLocks noChangeArrowheads="1"/>
          </p:cNvSpPr>
          <p:nvPr/>
        </p:nvSpPr>
        <p:spPr bwMode="auto">
          <a:xfrm>
            <a:off x="7905750" y="3130552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30" name="文本框 50193"/>
          <p:cNvSpPr txBox="1">
            <a:spLocks noChangeArrowheads="1"/>
          </p:cNvSpPr>
          <p:nvPr/>
        </p:nvSpPr>
        <p:spPr bwMode="auto">
          <a:xfrm>
            <a:off x="5470525" y="5394329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431" name="文本框 50193"/>
          <p:cNvSpPr txBox="1">
            <a:spLocks noChangeArrowheads="1"/>
          </p:cNvSpPr>
          <p:nvPr/>
        </p:nvSpPr>
        <p:spPr bwMode="auto">
          <a:xfrm>
            <a:off x="9163050" y="5394329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432" name="文本框 50193"/>
          <p:cNvSpPr txBox="1">
            <a:spLocks noChangeArrowheads="1"/>
          </p:cNvSpPr>
          <p:nvPr/>
        </p:nvSpPr>
        <p:spPr bwMode="auto">
          <a:xfrm>
            <a:off x="6524625" y="4333879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7433" name="文本框 50193"/>
          <p:cNvSpPr txBox="1">
            <a:spLocks noChangeArrowheads="1"/>
          </p:cNvSpPr>
          <p:nvPr/>
        </p:nvSpPr>
        <p:spPr bwMode="auto">
          <a:xfrm>
            <a:off x="8804275" y="4318004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68813" y="1382717"/>
            <a:ext cx="628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41513" y="3446463"/>
            <a:ext cx="627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7</a:t>
            </a:r>
          </a:p>
        </p:txBody>
      </p:sp>
      <p:sp>
        <p:nvSpPr>
          <p:cNvPr id="17436" name="文本框 50193"/>
          <p:cNvSpPr txBox="1">
            <a:spLocks noChangeArrowheads="1"/>
          </p:cNvSpPr>
          <p:nvPr/>
        </p:nvSpPr>
        <p:spPr bwMode="auto">
          <a:xfrm>
            <a:off x="7280275" y="5592763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7437" name="文本框 4"/>
          <p:cNvSpPr txBox="1">
            <a:spLocks noChangeArrowheads="1"/>
          </p:cNvSpPr>
          <p:nvPr/>
        </p:nvSpPr>
        <p:spPr bwMode="auto">
          <a:xfrm>
            <a:off x="8704265" y="4075117"/>
            <a:ext cx="282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17438" name="文本框 5"/>
          <p:cNvSpPr txBox="1">
            <a:spLocks noChangeArrowheads="1"/>
          </p:cNvSpPr>
          <p:nvPr/>
        </p:nvSpPr>
        <p:spPr bwMode="auto">
          <a:xfrm>
            <a:off x="6965950" y="4092575"/>
            <a:ext cx="314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17439" name="文本框 9"/>
          <p:cNvSpPr txBox="1">
            <a:spLocks noChangeArrowheads="1"/>
          </p:cNvSpPr>
          <p:nvPr/>
        </p:nvSpPr>
        <p:spPr bwMode="auto">
          <a:xfrm>
            <a:off x="7594602" y="5835650"/>
            <a:ext cx="282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7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95801" y="3321050"/>
          <a:ext cx="91440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321050"/>
                        <a:ext cx="91440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10"/>
          <p:cNvSpPr txBox="1">
            <a:spLocks noChangeArrowheads="1"/>
          </p:cNvSpPr>
          <p:nvPr/>
        </p:nvSpPr>
        <p:spPr bwMode="auto">
          <a:xfrm>
            <a:off x="8158163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-39688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用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9461" name="Rectangle 10"/>
          <p:cNvSpPr>
            <a:spLocks noGrp="1" noChangeArrowheads="1"/>
          </p:cNvSpPr>
          <p:nvPr/>
        </p:nvSpPr>
        <p:spPr bwMode="auto">
          <a:xfrm>
            <a:off x="9286875" y="214313"/>
            <a:ext cx="619125" cy="360362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fld id="{4854FB80-CE42-4ED2-86BE-9CE7A6382722}" type="slidenum">
              <a:rPr lang="zh-CN" altLang="en-US" b="1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fld>
            <a:endParaRPr lang="zh-CN" altLang="en-US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462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465" name="图片 10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1675" y="1927225"/>
            <a:ext cx="2476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0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4025" y="2774954"/>
            <a:ext cx="327183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文本框 102"/>
          <p:cNvSpPr txBox="1">
            <a:spLocks noChangeArrowheads="1"/>
          </p:cNvSpPr>
          <p:nvPr/>
        </p:nvSpPr>
        <p:spPr bwMode="auto">
          <a:xfrm>
            <a:off x="530225" y="820742"/>
            <a:ext cx="8702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latin typeface="宋体" panose="02010600030101010101" pitchFamily="2" charset="-122"/>
              </a:rPr>
              <a:t>个超</a:t>
            </a:r>
            <a:r>
              <a:rPr lang="en-US" altLang="zh-CN" sz="2400" b="1">
                <a:latin typeface="宋体" panose="02010600030101010101" pitchFamily="2" charset="-122"/>
              </a:rPr>
              <a:t>6</a:t>
            </a:r>
            <a:r>
              <a:rPr lang="en-US" altLang="zh-CN" sz="2400" b="1">
                <a:latin typeface="Calibri" panose="020F0502020204030204" pitchFamily="34" charset="0"/>
              </a:rPr>
              <a:t>.</a:t>
            </a:r>
            <a:r>
              <a:rPr lang="zh-CN" altLang="en-US" sz="2400" b="1">
                <a:latin typeface="宋体" panose="02010600030101010101" pitchFamily="2" charset="-122"/>
              </a:rPr>
              <a:t>如图所示，已知四边形</a:t>
            </a:r>
            <a:r>
              <a:rPr lang="en-US" altLang="zh-CN" sz="2400" b="1" i="1">
                <a:latin typeface="Calibri" panose="020F0502020204030204" pitchFamily="34" charset="0"/>
              </a:rPr>
              <a:t>ABCD</a:t>
            </a:r>
            <a:r>
              <a:rPr lang="zh-CN" altLang="en-US" sz="2400" b="1">
                <a:latin typeface="宋体" panose="02010600030101010101" pitchFamily="2" charset="-122"/>
              </a:rPr>
              <a:t>中，</a:t>
            </a:r>
            <a:r>
              <a:rPr lang="en-US" altLang="zh-CN" sz="2400" b="1" i="1">
                <a:latin typeface="Calibri" panose="020F0502020204030204" pitchFamily="34" charset="0"/>
              </a:rPr>
              <a:t>R</a:t>
            </a:r>
            <a:r>
              <a:rPr lang="zh-CN" altLang="en-US" sz="2400" b="1">
                <a:latin typeface="宋体" panose="02010600030101010101" pitchFamily="2" charset="-122"/>
              </a:rPr>
              <a:t>、</a:t>
            </a:r>
            <a:r>
              <a:rPr lang="en-US" altLang="zh-CN" sz="2400" b="1" i="1">
                <a:latin typeface="Calibri" panose="020F0502020204030204" pitchFamily="34" charset="0"/>
              </a:rPr>
              <a:t>P</a:t>
            </a:r>
            <a:r>
              <a:rPr lang="zh-CN" altLang="en-US" sz="2400" b="1">
                <a:latin typeface="宋体" panose="02010600030101010101" pitchFamily="2" charset="-122"/>
              </a:rPr>
              <a:t>分别是</a:t>
            </a:r>
            <a:r>
              <a:rPr lang="en-US" altLang="zh-CN" sz="2400" b="1" i="1">
                <a:latin typeface="Calibri" panose="020F0502020204030204" pitchFamily="34" charset="0"/>
              </a:rPr>
              <a:t>BC</a:t>
            </a:r>
            <a:r>
              <a:rPr lang="zh-CN" altLang="en-US" sz="2400" b="1">
                <a:latin typeface="宋体" panose="02010600030101010101" pitchFamily="2" charset="-122"/>
              </a:rPr>
              <a:t>、</a:t>
            </a:r>
            <a:r>
              <a:rPr lang="en-US" altLang="zh-CN" sz="2400" b="1" i="1">
                <a:latin typeface="Calibri" panose="020F0502020204030204" pitchFamily="34" charset="0"/>
              </a:rPr>
              <a:t>CD</a:t>
            </a:r>
            <a:r>
              <a:rPr lang="zh-CN" altLang="en-US" sz="2400" b="1">
                <a:latin typeface="宋体" panose="02010600030101010101" pitchFamily="2" charset="-122"/>
              </a:rPr>
              <a:t>上的点，</a:t>
            </a:r>
            <a:r>
              <a:rPr lang="en-US" altLang="zh-CN" sz="2400" b="1" i="1">
                <a:latin typeface="Calibri" panose="020F0502020204030204" pitchFamily="34" charset="0"/>
              </a:rPr>
              <a:t>E</a:t>
            </a:r>
            <a:r>
              <a:rPr lang="zh-CN" altLang="en-US" sz="2400" b="1">
                <a:latin typeface="宋体" panose="02010600030101010101" pitchFamily="2" charset="-122"/>
              </a:rPr>
              <a:t>、</a:t>
            </a:r>
            <a:r>
              <a:rPr lang="en-US" altLang="zh-CN" sz="2400" b="1" i="1">
                <a:latin typeface="Calibri" panose="020F0502020204030204" pitchFamily="34" charset="0"/>
              </a:rPr>
              <a:t>F</a:t>
            </a:r>
            <a:r>
              <a:rPr lang="zh-CN" altLang="en-US" sz="2400" b="1">
                <a:latin typeface="宋体" panose="02010600030101010101" pitchFamily="2" charset="-122"/>
              </a:rPr>
              <a:t>分别是</a:t>
            </a:r>
            <a:r>
              <a:rPr lang="en-US" altLang="zh-CN" sz="2400" b="1" i="1">
                <a:latin typeface="Calibri" panose="020F0502020204030204" pitchFamily="34" charset="0"/>
              </a:rPr>
              <a:t>AP</a:t>
            </a:r>
            <a:r>
              <a:rPr lang="zh-CN" altLang="en-US" sz="2400" b="1">
                <a:latin typeface="宋体" panose="02010600030101010101" pitchFamily="2" charset="-122"/>
              </a:rPr>
              <a:t>、</a:t>
            </a:r>
            <a:r>
              <a:rPr lang="en-US" altLang="zh-CN" sz="2400" b="1" i="1">
                <a:latin typeface="Calibri" panose="020F0502020204030204" pitchFamily="34" charset="0"/>
              </a:rPr>
              <a:t>RP</a:t>
            </a:r>
            <a:r>
              <a:rPr lang="zh-CN" altLang="en-US" sz="2400" b="1">
                <a:latin typeface="宋体" panose="02010600030101010101" pitchFamily="2" charset="-122"/>
              </a:rPr>
              <a:t>的中点，当点</a:t>
            </a:r>
            <a:r>
              <a:rPr lang="en-US" altLang="zh-CN" sz="2400" b="1" i="1">
                <a:latin typeface="Calibri" panose="020F0502020204030204" pitchFamily="34" charset="0"/>
              </a:rPr>
              <a:t>P</a:t>
            </a:r>
            <a:r>
              <a:rPr lang="zh-CN" altLang="en-US" sz="2400" b="1">
                <a:latin typeface="宋体" panose="02010600030101010101" pitchFamily="2" charset="-122"/>
              </a:rPr>
              <a:t>在</a:t>
            </a:r>
            <a:r>
              <a:rPr lang="en-US" altLang="zh-CN" sz="2400" b="1" i="1">
                <a:latin typeface="Calibri" panose="020F0502020204030204" pitchFamily="34" charset="0"/>
              </a:rPr>
              <a:t>CD</a:t>
            </a:r>
            <a:r>
              <a:rPr lang="zh-CN" altLang="en-US" sz="2400" b="1">
                <a:latin typeface="宋体" panose="02010600030101010101" pitchFamily="2" charset="-122"/>
              </a:rPr>
              <a:t>上从</a:t>
            </a:r>
            <a:r>
              <a:rPr lang="en-US" altLang="zh-CN" sz="2400" b="1" i="1">
                <a:latin typeface="Calibri" panose="020F0502020204030204" pitchFamily="34" charset="0"/>
              </a:rPr>
              <a:t>C</a:t>
            </a:r>
            <a:r>
              <a:rPr lang="zh-CN" altLang="en-US" sz="2400" b="1">
                <a:latin typeface="宋体" panose="02010600030101010101" pitchFamily="2" charset="-122"/>
              </a:rPr>
              <a:t>向</a:t>
            </a:r>
            <a:r>
              <a:rPr lang="en-US" altLang="zh-CN" sz="2400" b="1" i="1">
                <a:latin typeface="Calibri" panose="020F0502020204030204" pitchFamily="34" charset="0"/>
              </a:rPr>
              <a:t>D</a:t>
            </a:r>
            <a:r>
              <a:rPr lang="zh-CN" altLang="en-US" sz="2400" b="1">
                <a:latin typeface="宋体" panose="02010600030101010101" pitchFamily="2" charset="-122"/>
              </a:rPr>
              <a:t>移动而点</a:t>
            </a:r>
            <a:r>
              <a:rPr lang="en-US" altLang="zh-CN" sz="2400" b="1" i="1">
                <a:latin typeface="Calibri" panose="020F0502020204030204" pitchFamily="34" charset="0"/>
              </a:rPr>
              <a:t>R</a:t>
            </a:r>
            <a:r>
              <a:rPr lang="zh-CN" altLang="en-US" sz="2400" b="1">
                <a:latin typeface="宋体" panose="02010600030101010101" pitchFamily="2" charset="-122"/>
              </a:rPr>
              <a:t>不动时，那么下列结论成立的是（</a:t>
            </a:r>
            <a:r>
              <a:rPr lang="zh-CN" altLang="en-US" sz="2400" b="1">
                <a:latin typeface="Calibri" panose="020F0502020204030204" pitchFamily="34" charset="0"/>
              </a:rPr>
              <a:t>      </a:t>
            </a:r>
            <a:r>
              <a:rPr lang="zh-CN" altLang="en-US" sz="2400" b="1">
                <a:latin typeface="宋体" panose="02010600030101010101" pitchFamily="2" charset="-122"/>
              </a:rPr>
              <a:t>）</a:t>
            </a:r>
            <a:endParaRPr lang="zh-CN" altLang="en-US" sz="2400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b="1">
                <a:latin typeface="Calibri" panose="020F0502020204030204" pitchFamily="34" charset="0"/>
              </a:rPr>
              <a:t>A</a:t>
            </a:r>
            <a:r>
              <a:rPr lang="zh-CN" altLang="en-US" sz="2400" b="1">
                <a:latin typeface="宋体" panose="02010600030101010101" pitchFamily="2" charset="-122"/>
              </a:rPr>
              <a:t>．线段</a:t>
            </a:r>
            <a:r>
              <a:rPr lang="en-US" altLang="zh-CN" sz="2400" b="1">
                <a:latin typeface="Calibri" panose="020F0502020204030204" pitchFamily="34" charset="0"/>
              </a:rPr>
              <a:t>EF</a:t>
            </a:r>
            <a:r>
              <a:rPr lang="zh-CN" altLang="en-US" sz="2400" b="1">
                <a:latin typeface="宋体" panose="02010600030101010101" pitchFamily="2" charset="-122"/>
              </a:rPr>
              <a:t>的长逐渐增大</a:t>
            </a:r>
            <a:r>
              <a:rPr lang="zh-CN" altLang="en-US" sz="2400" b="1">
                <a:latin typeface="Calibri" panose="020F0502020204030204" pitchFamily="34" charset="0"/>
              </a:rPr>
              <a:t>         </a:t>
            </a:r>
            <a:r>
              <a:rPr lang="en-US" altLang="zh-CN" sz="2400" b="1">
                <a:latin typeface="Calibri" panose="020F0502020204030204" pitchFamily="34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．线段</a:t>
            </a:r>
            <a:r>
              <a:rPr lang="en-US" altLang="zh-CN" sz="2400" b="1">
                <a:latin typeface="Calibri" panose="020F0502020204030204" pitchFamily="34" charset="0"/>
              </a:rPr>
              <a:t>EF</a:t>
            </a:r>
            <a:r>
              <a:rPr lang="zh-CN" altLang="en-US" sz="2400" b="1">
                <a:latin typeface="宋体" panose="02010600030101010101" pitchFamily="2" charset="-122"/>
              </a:rPr>
              <a:t>的长逐渐减小</a:t>
            </a:r>
            <a:r>
              <a:rPr lang="zh-CN" altLang="en-US" sz="2400" b="1">
                <a:latin typeface="Calibri" panose="020F0502020204030204" pitchFamily="34" charset="0"/>
              </a:rPr>
              <a:t> 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400" b="1">
                <a:latin typeface="宋体" panose="02010600030101010101" pitchFamily="2" charset="-122"/>
              </a:rPr>
              <a:t>C</a:t>
            </a:r>
            <a:r>
              <a:rPr lang="zh-CN" altLang="en-US" sz="2400" b="1">
                <a:latin typeface="宋体" panose="02010600030101010101" pitchFamily="2" charset="-122"/>
              </a:rPr>
              <a:t>．线段</a:t>
            </a:r>
            <a:r>
              <a:rPr lang="en-US" altLang="zh-CN" sz="2400" b="1">
                <a:latin typeface="宋体" panose="02010600030101010101" pitchFamily="2" charset="-122"/>
              </a:rPr>
              <a:t>EF</a:t>
            </a:r>
            <a:r>
              <a:rPr lang="zh-CN" altLang="en-US" sz="2400" b="1">
                <a:latin typeface="宋体" panose="02010600030101010101" pitchFamily="2" charset="-122"/>
              </a:rPr>
              <a:t>的长不变        </a:t>
            </a:r>
            <a:r>
              <a:rPr lang="en-US" altLang="zh-CN" sz="2400" b="1">
                <a:latin typeface="宋体" panose="02010600030101010101" pitchFamily="2" charset="-122"/>
              </a:rPr>
              <a:t>D</a:t>
            </a:r>
            <a:r>
              <a:rPr lang="zh-CN" altLang="en-US" sz="2400" b="1">
                <a:latin typeface="宋体" panose="02010600030101010101" pitchFamily="2" charset="-122"/>
              </a:rPr>
              <a:t>．以上说法都不对</a:t>
            </a:r>
            <a:endParaRPr lang="zh-CN" altLang="en-US" sz="2400" b="1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87378" y="4019554"/>
            <a:ext cx="5287963" cy="2030413"/>
          </a:xfrm>
          <a:prstGeom prst="rect">
            <a:avLst/>
          </a:prstGeom>
          <a:noFill/>
          <a:ln w="28575">
            <a:solidFill>
              <a:srgbClr val="385D8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  <a:sym typeface="宋体" panose="02010600030101010101" pitchFamily="2" charset="-122"/>
              </a:rPr>
              <a:t>做辅助线：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有中点连线而无三角形，作辅助线产生三角形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02413" y="3786192"/>
            <a:ext cx="511175" cy="1227137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14925" y="1525588"/>
            <a:ext cx="62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A3196669-8B0B-4483-A283-2BA2B63C8DD2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484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76" name="矩形 4146"/>
          <p:cNvSpPr/>
          <p:nvPr/>
        </p:nvSpPr>
        <p:spPr>
          <a:xfrm>
            <a:off x="835027" y="625477"/>
            <a:ext cx="8321675" cy="5232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A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B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两棵树被楼房隔开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,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如何测量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A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B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两树的距离呢？</a:t>
            </a:r>
          </a:p>
        </p:txBody>
      </p:sp>
      <p:grpSp>
        <p:nvGrpSpPr>
          <p:cNvPr id="20487" name="组合 4"/>
          <p:cNvGrpSpPr/>
          <p:nvPr/>
        </p:nvGrpSpPr>
        <p:grpSpPr bwMode="auto">
          <a:xfrm>
            <a:off x="803277" y="1216025"/>
            <a:ext cx="8324850" cy="5045075"/>
            <a:chOff x="1266" y="1915"/>
            <a:chExt cx="13110" cy="7944"/>
          </a:xfrm>
        </p:grpSpPr>
        <p:pic>
          <p:nvPicPr>
            <p:cNvPr id="20488" name="图片 6" descr="3F_}EHU00IC8GD~MF3E4U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6" y="1915"/>
              <a:ext cx="13111" cy="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椭圆 5"/>
            <p:cNvSpPr/>
            <p:nvPr/>
          </p:nvSpPr>
          <p:spPr>
            <a:xfrm>
              <a:off x="12471" y="4412"/>
              <a:ext cx="575" cy="12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>
              <a:off x="1371" y="4950"/>
              <a:ext cx="575" cy="12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0491" name="文本框 4144"/>
            <p:cNvSpPr txBox="1">
              <a:spLocks noChangeArrowheads="1"/>
            </p:cNvSpPr>
            <p:nvPr/>
          </p:nvSpPr>
          <p:spPr bwMode="auto">
            <a:xfrm>
              <a:off x="1904" y="5195"/>
              <a:ext cx="126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492" name="文本框 7"/>
            <p:cNvSpPr txBox="1">
              <a:spLocks noChangeArrowheads="1"/>
            </p:cNvSpPr>
            <p:nvPr/>
          </p:nvSpPr>
          <p:spPr bwMode="auto">
            <a:xfrm>
              <a:off x="12500" y="5282"/>
              <a:ext cx="126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7346"/>
          <p:cNvSpPr txBox="1">
            <a:spLocks noChangeArrowheads="1"/>
          </p:cNvSpPr>
          <p:nvPr/>
        </p:nvSpPr>
        <p:spPr bwMode="auto">
          <a:xfrm>
            <a:off x="762001" y="381004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57350" name="直接连接符 57349"/>
          <p:cNvSpPr>
            <a:spLocks noChangeShapeType="1"/>
          </p:cNvSpPr>
          <p:nvPr/>
        </p:nvSpPr>
        <p:spPr bwMode="auto">
          <a:xfrm>
            <a:off x="3048002" y="1630367"/>
            <a:ext cx="568325" cy="2365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51" name="直接连接符 57350"/>
          <p:cNvSpPr>
            <a:spLocks noChangeShapeType="1"/>
          </p:cNvSpPr>
          <p:nvPr/>
        </p:nvSpPr>
        <p:spPr bwMode="auto">
          <a:xfrm flipV="1">
            <a:off x="3616325" y="2025654"/>
            <a:ext cx="1784350" cy="19653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09" name="组合 57351"/>
          <p:cNvGrpSpPr/>
          <p:nvPr/>
        </p:nvGrpSpPr>
        <p:grpSpPr bwMode="auto">
          <a:xfrm>
            <a:off x="3117850" y="1597029"/>
            <a:ext cx="2281238" cy="428625"/>
            <a:chOff x="1680" y="480"/>
            <a:chExt cx="768" cy="1584"/>
          </a:xfrm>
        </p:grpSpPr>
        <p:sp>
          <p:nvSpPr>
            <p:cNvPr id="21549" name="直接连接符 57353"/>
            <p:cNvSpPr>
              <a:spLocks noChangeShapeType="1"/>
            </p:cNvSpPr>
            <p:nvPr/>
          </p:nvSpPr>
          <p:spPr bwMode="auto">
            <a:xfrm>
              <a:off x="1680" y="480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直接连接符 57354"/>
            <p:cNvSpPr>
              <a:spLocks noChangeShapeType="1"/>
            </p:cNvSpPr>
            <p:nvPr/>
          </p:nvSpPr>
          <p:spPr bwMode="auto">
            <a:xfrm flipH="1" flipV="1">
              <a:off x="2304" y="17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0" name="文本框 57355"/>
          <p:cNvSpPr txBox="1">
            <a:spLocks noChangeArrowheads="1"/>
          </p:cNvSpPr>
          <p:nvPr/>
        </p:nvSpPr>
        <p:spPr bwMode="auto">
          <a:xfrm>
            <a:off x="2433638" y="97790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511" name="文本框 57356"/>
          <p:cNvSpPr txBox="1">
            <a:spLocks noChangeArrowheads="1"/>
          </p:cNvSpPr>
          <p:nvPr/>
        </p:nvSpPr>
        <p:spPr bwMode="auto">
          <a:xfrm>
            <a:off x="5686425" y="1411292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7358" name="文本框 57357"/>
          <p:cNvSpPr txBox="1">
            <a:spLocks noChangeArrowheads="1"/>
          </p:cNvSpPr>
          <p:nvPr/>
        </p:nvSpPr>
        <p:spPr bwMode="auto">
          <a:xfrm>
            <a:off x="3047999" y="3667125"/>
            <a:ext cx="91440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7360" name="矩形 57359"/>
          <p:cNvSpPr>
            <a:spLocks noChangeArrowheads="1"/>
          </p:cNvSpPr>
          <p:nvPr/>
        </p:nvSpPr>
        <p:spPr bwMode="auto">
          <a:xfrm>
            <a:off x="2514600" y="5378450"/>
            <a:ext cx="6477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测出</a:t>
            </a:r>
            <a:r>
              <a:rPr lang="en-US" altLang="zh-CN" sz="2000" b="1">
                <a:latin typeface="宋体" panose="02010600030101010101" pitchFamily="2" charset="-122"/>
              </a:rPr>
              <a:t>MN</a:t>
            </a:r>
            <a:r>
              <a:rPr lang="zh-CN" altLang="en-US" sz="2000" b="1">
                <a:latin typeface="宋体" panose="02010600030101010101" pitchFamily="2" charset="-122"/>
              </a:rPr>
              <a:t>的长，就可知</a:t>
            </a:r>
            <a:r>
              <a:rPr lang="en-US" altLang="zh-CN" sz="2000" b="1">
                <a:latin typeface="宋体" panose="02010600030101010101" pitchFamily="2" charset="-122"/>
              </a:rPr>
              <a:t>A</a:t>
            </a:r>
            <a:r>
              <a:rPr lang="zh-CN" altLang="en-US" sz="2000" b="1">
                <a:latin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</a:rPr>
              <a:t>B</a:t>
            </a:r>
            <a:r>
              <a:rPr lang="zh-CN" altLang="en-US" sz="2000" b="1">
                <a:latin typeface="宋体" panose="02010600030101010101" pitchFamily="2" charset="-122"/>
              </a:rPr>
              <a:t>两点的距离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57362" name="椭圆 57361"/>
          <p:cNvSpPr>
            <a:spLocks noChangeArrowheads="1"/>
          </p:cNvSpPr>
          <p:nvPr/>
        </p:nvSpPr>
        <p:spPr bwMode="auto">
          <a:xfrm>
            <a:off x="3535365" y="3913188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7363" name="椭圆 57362"/>
          <p:cNvSpPr>
            <a:spLocks noChangeArrowheads="1"/>
          </p:cNvSpPr>
          <p:nvPr/>
        </p:nvSpPr>
        <p:spPr bwMode="auto">
          <a:xfrm>
            <a:off x="3184526" y="2546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7364" name="椭圆 57363"/>
          <p:cNvSpPr>
            <a:spLocks noChangeArrowheads="1"/>
          </p:cNvSpPr>
          <p:nvPr/>
        </p:nvSpPr>
        <p:spPr bwMode="auto">
          <a:xfrm>
            <a:off x="4572002" y="2841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7365" name="直接连接符 57364"/>
          <p:cNvSpPr>
            <a:spLocks noChangeShapeType="1"/>
          </p:cNvSpPr>
          <p:nvPr/>
        </p:nvSpPr>
        <p:spPr bwMode="auto">
          <a:xfrm>
            <a:off x="3308350" y="2619379"/>
            <a:ext cx="1263650" cy="2444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6" name="文本框 57365"/>
          <p:cNvSpPr txBox="1">
            <a:spLocks noChangeArrowheads="1"/>
          </p:cNvSpPr>
          <p:nvPr/>
        </p:nvSpPr>
        <p:spPr bwMode="auto">
          <a:xfrm>
            <a:off x="2622550" y="2339975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57367" name="文本框 57366"/>
          <p:cNvSpPr txBox="1">
            <a:spLocks noChangeArrowheads="1"/>
          </p:cNvSpPr>
          <p:nvPr/>
        </p:nvSpPr>
        <p:spPr bwMode="auto">
          <a:xfrm>
            <a:off x="4738688" y="2630492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57369" name="文本框 57368"/>
          <p:cNvSpPr txBox="1">
            <a:spLocks noChangeArrowheads="1"/>
          </p:cNvSpPr>
          <p:nvPr/>
        </p:nvSpPr>
        <p:spPr bwMode="auto">
          <a:xfrm>
            <a:off x="2519365" y="4325938"/>
            <a:ext cx="6172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在</a:t>
            </a:r>
            <a:r>
              <a:rPr lang="en-US" altLang="zh-CN" sz="2000" b="1">
                <a:latin typeface="宋体" panose="02010600030101010101" pitchFamily="2" charset="-122"/>
              </a:rPr>
              <a:t>AB</a:t>
            </a:r>
            <a:r>
              <a:rPr lang="zh-CN" altLang="en-US" sz="2000" b="1">
                <a:latin typeface="宋体" panose="02010600030101010101" pitchFamily="2" charset="-122"/>
              </a:rPr>
              <a:t>外选一点</a:t>
            </a:r>
            <a:r>
              <a:rPr lang="en-US" altLang="zh-CN" sz="2000" b="1">
                <a:latin typeface="宋体" panose="02010600030101010101" pitchFamily="2" charset="-122"/>
              </a:rPr>
              <a:t>C</a:t>
            </a:r>
            <a:r>
              <a:rPr lang="zh-CN" altLang="en-US" sz="2000" b="1">
                <a:latin typeface="宋体" panose="02010600030101010101" pitchFamily="2" charset="-122"/>
              </a:rPr>
              <a:t>，使</a:t>
            </a:r>
            <a:r>
              <a:rPr lang="en-US" altLang="zh-CN" sz="2000" b="1">
                <a:latin typeface="宋体" panose="02010600030101010101" pitchFamily="2" charset="-122"/>
              </a:rPr>
              <a:t>C</a:t>
            </a:r>
            <a:r>
              <a:rPr lang="zh-CN" altLang="en-US" sz="2000" b="1">
                <a:latin typeface="宋体" panose="02010600030101010101" pitchFamily="2" charset="-122"/>
              </a:rPr>
              <a:t>能直接到达</a:t>
            </a:r>
            <a:r>
              <a:rPr lang="en-US" altLang="zh-CN" sz="2000" b="1">
                <a:latin typeface="宋体" panose="02010600030101010101" pitchFamily="2" charset="-122"/>
              </a:rPr>
              <a:t>A</a:t>
            </a:r>
            <a:r>
              <a:rPr lang="zh-CN" altLang="en-US" sz="2000" b="1">
                <a:latin typeface="宋体" panose="02010600030101010101" pitchFamily="2" charset="-122"/>
              </a:rPr>
              <a:t>和</a:t>
            </a:r>
            <a:r>
              <a:rPr lang="en-US" altLang="zh-CN" sz="2000" b="1">
                <a:latin typeface="宋体" panose="02010600030101010101" pitchFamily="2" charset="-122"/>
              </a:rPr>
              <a:t>B</a:t>
            </a:r>
            <a:r>
              <a:rPr lang="zh-CN" altLang="en-US" sz="2000" b="1">
                <a:latin typeface="宋体" panose="02010600030101010101" pitchFamily="2" charset="-122"/>
              </a:rPr>
              <a:t>，</a:t>
            </a:r>
          </a:p>
        </p:txBody>
      </p:sp>
      <p:sp>
        <p:nvSpPr>
          <p:cNvPr id="57371" name="文本框 57370"/>
          <p:cNvSpPr txBox="1">
            <a:spLocks noChangeArrowheads="1"/>
          </p:cNvSpPr>
          <p:nvPr/>
        </p:nvSpPr>
        <p:spPr bwMode="auto">
          <a:xfrm>
            <a:off x="2443163" y="4867275"/>
            <a:ext cx="723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连结</a:t>
            </a:r>
            <a:r>
              <a:rPr lang="en-US" altLang="zh-CN" sz="2000" b="1">
                <a:latin typeface="宋体" panose="02010600030101010101" pitchFamily="2" charset="-122"/>
              </a:rPr>
              <a:t>AC</a:t>
            </a:r>
            <a:r>
              <a:rPr lang="zh-CN" altLang="en-US" sz="2000" b="1">
                <a:latin typeface="宋体" panose="02010600030101010101" pitchFamily="2" charset="-122"/>
              </a:rPr>
              <a:t>和</a:t>
            </a:r>
            <a:r>
              <a:rPr lang="en-US" altLang="zh-CN" sz="2000" b="1">
                <a:latin typeface="宋体" panose="02010600030101010101" pitchFamily="2" charset="-122"/>
              </a:rPr>
              <a:t>BC</a:t>
            </a:r>
            <a:r>
              <a:rPr lang="zh-CN" altLang="en-US" sz="2000" b="1">
                <a:latin typeface="宋体" panose="02010600030101010101" pitchFamily="2" charset="-122"/>
              </a:rPr>
              <a:t>，并分别找出</a:t>
            </a:r>
            <a:r>
              <a:rPr lang="en-US" altLang="zh-CN" sz="2000" b="1">
                <a:latin typeface="宋体" panose="02010600030101010101" pitchFamily="2" charset="-122"/>
              </a:rPr>
              <a:t>AC</a:t>
            </a:r>
            <a:r>
              <a:rPr lang="zh-CN" altLang="en-US" sz="2000" b="1">
                <a:latin typeface="宋体" panose="02010600030101010101" pitchFamily="2" charset="-122"/>
              </a:rPr>
              <a:t>和</a:t>
            </a:r>
            <a:r>
              <a:rPr lang="en-US" altLang="zh-CN" sz="2000" b="1">
                <a:latin typeface="宋体" panose="02010600030101010101" pitchFamily="2" charset="-122"/>
              </a:rPr>
              <a:t>BC</a:t>
            </a:r>
            <a:r>
              <a:rPr lang="zh-CN" altLang="en-US" sz="2000" b="1">
                <a:latin typeface="宋体" panose="02010600030101010101" pitchFamily="2" charset="-122"/>
              </a:rPr>
              <a:t>的中点</a:t>
            </a:r>
            <a:r>
              <a:rPr lang="en-US" altLang="zh-CN" sz="2000" b="1">
                <a:latin typeface="宋体" panose="02010600030101010101" pitchFamily="2" charset="-122"/>
              </a:rPr>
              <a:t>M</a:t>
            </a:r>
            <a:r>
              <a:rPr lang="zh-CN" altLang="en-US" sz="2000" b="1">
                <a:latin typeface="宋体" panose="02010600030101010101" pitchFamily="2" charset="-122"/>
              </a:rPr>
              <a:t>、</a:t>
            </a:r>
            <a:r>
              <a:rPr lang="en-US" altLang="zh-CN" sz="2000" b="1">
                <a:latin typeface="宋体" panose="02010600030101010101" pitchFamily="2" charset="-122"/>
              </a:rPr>
              <a:t>N.</a:t>
            </a:r>
          </a:p>
        </p:txBody>
      </p:sp>
      <p:sp>
        <p:nvSpPr>
          <p:cNvPr id="57372" name="文本框 57371"/>
          <p:cNvSpPr txBox="1">
            <a:spLocks noChangeArrowheads="1"/>
          </p:cNvSpPr>
          <p:nvPr/>
        </p:nvSpPr>
        <p:spPr bwMode="auto">
          <a:xfrm>
            <a:off x="5607050" y="2300288"/>
            <a:ext cx="3276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若MN=</a:t>
            </a:r>
            <a:r>
              <a:rPr lang="en-US" altLang="zh-CN" sz="2000" b="1">
                <a:latin typeface="宋体" panose="02010600030101010101" pitchFamily="2" charset="-122"/>
              </a:rPr>
              <a:t>30</a:t>
            </a:r>
            <a:r>
              <a:rPr lang="zh-CN" altLang="en-US" sz="2000" b="1">
                <a:latin typeface="宋体" panose="02010600030101010101" pitchFamily="2" charset="-122"/>
              </a:rPr>
              <a:t> m，则AB=</a:t>
            </a:r>
          </a:p>
        </p:txBody>
      </p:sp>
      <p:sp>
        <p:nvSpPr>
          <p:cNvPr id="57373" name="文本框 57372"/>
          <p:cNvSpPr txBox="1">
            <a:spLocks noChangeArrowheads="1"/>
          </p:cNvSpPr>
          <p:nvPr/>
        </p:nvSpPr>
        <p:spPr bwMode="auto">
          <a:xfrm>
            <a:off x="7667627" y="2300288"/>
            <a:ext cx="13239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2MN=</a:t>
            </a:r>
            <a:r>
              <a:rPr lang="en-US" altLang="zh-CN" sz="2000" b="1">
                <a:latin typeface="宋体" panose="02010600030101010101" pitchFamily="2" charset="-122"/>
              </a:rPr>
              <a:t>60</a:t>
            </a:r>
            <a:r>
              <a:rPr lang="zh-CN" altLang="en-US" sz="2000" b="1">
                <a:latin typeface="宋体" panose="02010600030101010101" pitchFamily="2" charset="-122"/>
              </a:rPr>
              <a:t> m</a:t>
            </a:r>
          </a:p>
        </p:txBody>
      </p:sp>
      <p:sp>
        <p:nvSpPr>
          <p:cNvPr id="57377" name="文本框 57376"/>
          <p:cNvSpPr txBox="1">
            <a:spLocks noChangeArrowheads="1"/>
          </p:cNvSpPr>
          <p:nvPr/>
        </p:nvSpPr>
        <p:spPr bwMode="auto">
          <a:xfrm>
            <a:off x="4935539" y="3184525"/>
            <a:ext cx="388620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如果，MN两点之间还有阻隔，你有什么解决办法？</a:t>
            </a:r>
          </a:p>
        </p:txBody>
      </p:sp>
      <p:grpSp>
        <p:nvGrpSpPr>
          <p:cNvPr id="21525" name="组合 5"/>
          <p:cNvGrpSpPr/>
          <p:nvPr/>
        </p:nvGrpSpPr>
        <p:grpSpPr bwMode="auto">
          <a:xfrm>
            <a:off x="2574928" y="1243017"/>
            <a:ext cx="544513" cy="573087"/>
            <a:chOff x="4282" y="524"/>
            <a:chExt cx="1248" cy="1134"/>
          </a:xfrm>
        </p:grpSpPr>
        <p:sp>
          <p:nvSpPr>
            <p:cNvPr id="3" name="等腰三角形 2"/>
            <p:cNvSpPr/>
            <p:nvPr/>
          </p:nvSpPr>
          <p:spPr>
            <a:xfrm>
              <a:off x="4635" y="524"/>
              <a:ext cx="619" cy="455"/>
            </a:xfrm>
            <a:prstGeom prst="triangle">
              <a:avLst/>
            </a:prstGeom>
            <a:solidFill>
              <a:srgbClr val="45D30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4" name="流程图: 摘录 3"/>
            <p:cNvSpPr/>
            <p:nvPr/>
          </p:nvSpPr>
          <p:spPr>
            <a:xfrm>
              <a:off x="4282" y="979"/>
              <a:ext cx="1248" cy="339"/>
            </a:xfrm>
            <a:prstGeom prst="flowChartExtract">
              <a:avLst/>
            </a:prstGeom>
            <a:solidFill>
              <a:srgbClr val="45D30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4850" y="1319"/>
              <a:ext cx="229" cy="33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21526" name="组合 6"/>
          <p:cNvGrpSpPr/>
          <p:nvPr/>
        </p:nvGrpSpPr>
        <p:grpSpPr bwMode="auto">
          <a:xfrm>
            <a:off x="5359400" y="1597025"/>
            <a:ext cx="542926" cy="571500"/>
            <a:chOff x="4282" y="524"/>
            <a:chExt cx="1248" cy="1134"/>
          </a:xfrm>
        </p:grpSpPr>
        <p:sp>
          <p:nvSpPr>
            <p:cNvPr id="8" name="等腰三角形 7"/>
            <p:cNvSpPr/>
            <p:nvPr/>
          </p:nvSpPr>
          <p:spPr>
            <a:xfrm>
              <a:off x="4632" y="524"/>
              <a:ext cx="620" cy="454"/>
            </a:xfrm>
            <a:prstGeom prst="triangle">
              <a:avLst/>
            </a:prstGeom>
            <a:solidFill>
              <a:srgbClr val="45D30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9" name="流程图: 摘录 8"/>
            <p:cNvSpPr/>
            <p:nvPr/>
          </p:nvSpPr>
          <p:spPr>
            <a:xfrm>
              <a:off x="4282" y="978"/>
              <a:ext cx="1248" cy="340"/>
            </a:xfrm>
            <a:prstGeom prst="flowChartExtract">
              <a:avLst/>
            </a:prstGeom>
            <a:solidFill>
              <a:srgbClr val="45D30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0" name="矩形 9"/>
            <p:cNvSpPr/>
            <p:nvPr/>
          </p:nvSpPr>
          <p:spPr>
            <a:xfrm>
              <a:off x="4851" y="1318"/>
              <a:ext cx="226" cy="3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21527" name="组合 33"/>
          <p:cNvGrpSpPr/>
          <p:nvPr/>
        </p:nvGrpSpPr>
        <p:grpSpPr bwMode="auto">
          <a:xfrm>
            <a:off x="3479800" y="1019175"/>
            <a:ext cx="1833563" cy="1111250"/>
            <a:chOff x="5985" y="978"/>
            <a:chExt cx="2155" cy="1247"/>
          </a:xfrm>
        </p:grpSpPr>
        <p:sp>
          <p:nvSpPr>
            <p:cNvPr id="22" name="流程图: 数据 21"/>
            <p:cNvSpPr/>
            <p:nvPr/>
          </p:nvSpPr>
          <p:spPr>
            <a:xfrm>
              <a:off x="7004" y="1047"/>
              <a:ext cx="733" cy="1178"/>
            </a:xfrm>
            <a:prstGeom prst="flowChartInputOutpu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3" name="流程图: 数据 22"/>
            <p:cNvSpPr/>
            <p:nvPr/>
          </p:nvSpPr>
          <p:spPr>
            <a:xfrm>
              <a:off x="5985" y="1047"/>
              <a:ext cx="1588" cy="497"/>
            </a:xfrm>
            <a:prstGeom prst="flowChartInputOutpu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5985" y="1544"/>
              <a:ext cx="1248" cy="6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6" name="矩形 25"/>
            <p:cNvSpPr/>
            <p:nvPr/>
          </p:nvSpPr>
          <p:spPr>
            <a:xfrm>
              <a:off x="6552" y="1773"/>
              <a:ext cx="340" cy="4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9" name="流程图: 合并 28"/>
            <p:cNvSpPr/>
            <p:nvPr/>
          </p:nvSpPr>
          <p:spPr>
            <a:xfrm>
              <a:off x="7573" y="978"/>
              <a:ext cx="567" cy="566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547" y="1015"/>
              <a:ext cx="170" cy="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8" name="组合 34"/>
          <p:cNvGrpSpPr/>
          <p:nvPr/>
        </p:nvGrpSpPr>
        <p:grpSpPr bwMode="auto">
          <a:xfrm>
            <a:off x="4543427" y="1412875"/>
            <a:ext cx="409575" cy="717550"/>
            <a:chOff x="7268" y="1432"/>
            <a:chExt cx="531" cy="793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7688" y="1432"/>
              <a:ext cx="111" cy="7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268" y="2225"/>
              <a:ext cx="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29" name="Text Box 10"/>
          <p:cNvSpPr txBox="1">
            <a:spLocks noChangeArrowheads="1"/>
          </p:cNvSpPr>
          <p:nvPr/>
        </p:nvSpPr>
        <p:spPr bwMode="auto">
          <a:xfrm>
            <a:off x="-61913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用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1530" name="Line 12"/>
          <p:cNvSpPr>
            <a:spLocks noChangeShapeType="1"/>
          </p:cNvSpPr>
          <p:nvPr/>
        </p:nvSpPr>
        <p:spPr bwMode="auto">
          <a:xfrm>
            <a:off x="258763" y="765175"/>
            <a:ext cx="64754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1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532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9C47ABCA-CC8F-421A-A1A4-5836B547DAE2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73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73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73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3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7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7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3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73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73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73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73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8" grpId="0" animBg="1"/>
      <p:bldP spid="57360" grpId="0" animBg="1"/>
      <p:bldP spid="57365" grpId="0" animBg="1"/>
      <p:bldP spid="57366" grpId="0" animBg="1"/>
      <p:bldP spid="57367" grpId="0" animBg="1"/>
      <p:bldP spid="57369" grpId="0" animBg="1"/>
      <p:bldP spid="57371" grpId="0" animBg="1"/>
      <p:bldP spid="57372" grpId="0" animBg="1"/>
      <p:bldP spid="57373" grpId="0" animBg="1"/>
      <p:bldP spid="573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-61913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数学之趣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2531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32" name="Line 12"/>
          <p:cNvSpPr>
            <a:spLocks noChangeShapeType="1"/>
          </p:cNvSpPr>
          <p:nvPr/>
        </p:nvSpPr>
        <p:spPr bwMode="auto">
          <a:xfrm>
            <a:off x="258763" y="765175"/>
            <a:ext cx="64754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156" name="矩形 49155"/>
          <p:cNvSpPr/>
          <p:nvPr/>
        </p:nvSpPr>
        <p:spPr>
          <a:xfrm>
            <a:off x="450850" y="1200150"/>
            <a:ext cx="7772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latin typeface="宋体" panose="02010600030101010101" pitchFamily="2" charset="-122"/>
              </a:rPr>
              <a:t>游戏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latin typeface="宋体" panose="02010600030101010101" pitchFamily="2" charset="-122"/>
              </a:rPr>
              <a:t>（</a:t>
            </a:r>
            <a:r>
              <a:rPr lang="en-US" altLang="zh-CN" sz="3200" b="1" noProof="1">
                <a:latin typeface="宋体" panose="02010600030101010101" pitchFamily="2" charset="-122"/>
              </a:rPr>
              <a:t>1</a:t>
            </a:r>
            <a:r>
              <a:rPr lang="zh-CN" altLang="en-US" sz="3200" b="1" noProof="1">
                <a:latin typeface="宋体" panose="02010600030101010101" pitchFamily="2" charset="-122"/>
              </a:rPr>
              <a:t>）任意</a:t>
            </a:r>
            <a:r>
              <a:rPr lang="zh-CN" altLang="en-US" sz="3200" b="1" noProof="1">
                <a:latin typeface="宋体" panose="02010600030101010101" pitchFamily="2" charset="-122"/>
                <a:sym typeface="+mn-ea"/>
              </a:rPr>
              <a:t>画</a:t>
            </a:r>
            <a:r>
              <a:rPr lang="zh-CN" altLang="en-US" sz="3200" b="1" noProof="1">
                <a:latin typeface="宋体" panose="02010600030101010101" pitchFamily="2" charset="-122"/>
              </a:rPr>
              <a:t>一个四边形ABCD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zh-CN" altLang="en-US" sz="3200" b="1" noProof="1">
              <a:effectLst>
                <a:outerShdw blurRad="38100" dist="38100" dir="270000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0850" y="2554289"/>
            <a:ext cx="77724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latin typeface="宋体" panose="02010600030101010101" pitchFamily="2" charset="-122"/>
              </a:rPr>
              <a:t>（</a:t>
            </a:r>
            <a:r>
              <a:rPr lang="en-US" altLang="zh-CN" sz="3200" b="1" noProof="1">
                <a:latin typeface="宋体" panose="02010600030101010101" pitchFamily="2" charset="-122"/>
              </a:rPr>
              <a:t>2</a:t>
            </a:r>
            <a:r>
              <a:rPr lang="zh-CN" altLang="en-US" sz="3200" b="1" noProof="1">
                <a:latin typeface="宋体" panose="02010600030101010101" pitchFamily="2" charset="-122"/>
              </a:rPr>
              <a:t>）取AB、BC、CD、DA的中点</a:t>
            </a:r>
            <a:r>
              <a:rPr lang="zh-CN" altLang="en-US" sz="3200" b="1" noProof="1">
                <a:latin typeface="宋体" panose="02010600030101010101" pitchFamily="2" charset="-122"/>
                <a:sym typeface="+mn-ea"/>
              </a:rPr>
              <a:t>E、F、G、H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zh-CN" altLang="en-US" sz="3200" b="1" noProof="1">
              <a:effectLst>
                <a:outerShdw blurRad="38100" dist="38100" dir="270000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4175" y="3424238"/>
            <a:ext cx="7480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（3）顺次连接E、F、G、H</a:t>
            </a:r>
          </a:p>
          <a:p>
            <a:pPr algn="just" eaLnBrk="1" hangingPunct="1"/>
            <a:endParaRPr lang="zh-CN" altLang="en-US" sz="3200" b="1">
              <a:latin typeface="宋体" panose="02010600030101010101" pitchFamily="2" charset="-122"/>
            </a:endParaRPr>
          </a:p>
          <a:p>
            <a:pPr algn="just"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四边形EFGH是什么图形？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D60146FA-DF9D-4F20-BDA3-45727D66F2CA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矩形 49155"/>
          <p:cNvSpPr/>
          <p:nvPr/>
        </p:nvSpPr>
        <p:spPr>
          <a:xfrm>
            <a:off x="450850" y="841379"/>
            <a:ext cx="7772400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latin typeface="宋体" panose="02010600030101010101" pitchFamily="2" charset="-122"/>
              </a:rPr>
              <a:t>例1、如图，在四边形ABCD中，E、F、G、H分别是AB、BC、CD、DA的中点。求证：四边形EFGH是平行四边形。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zh-CN" altLang="en-US" sz="3200" b="1" noProof="1">
              <a:effectLst>
                <a:outerShdw blurRad="38100" dist="38100" dir="2700000">
                  <a:srgbClr val="000000"/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23555" name="组合 49156"/>
          <p:cNvGrpSpPr/>
          <p:nvPr/>
        </p:nvGrpSpPr>
        <p:grpSpPr bwMode="auto">
          <a:xfrm>
            <a:off x="5133975" y="1752604"/>
            <a:ext cx="3781425" cy="2824163"/>
            <a:chOff x="18" y="912"/>
            <a:chExt cx="2382" cy="1779"/>
          </a:xfrm>
        </p:grpSpPr>
        <p:sp>
          <p:nvSpPr>
            <p:cNvPr id="23577" name="平行四边形 49157"/>
            <p:cNvSpPr>
              <a:spLocks noChangeArrowheads="1"/>
            </p:cNvSpPr>
            <p:nvPr/>
          </p:nvSpPr>
          <p:spPr bwMode="auto">
            <a:xfrm rot="2454963">
              <a:off x="528" y="1392"/>
              <a:ext cx="1296" cy="912"/>
            </a:xfrm>
            <a:prstGeom prst="parallelogram">
              <a:avLst>
                <a:gd name="adj" fmla="val 3552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3578" name="直接连接符 49158"/>
            <p:cNvSpPr>
              <a:spLocks noChangeShapeType="1"/>
            </p:cNvSpPr>
            <p:nvPr/>
          </p:nvSpPr>
          <p:spPr bwMode="auto">
            <a:xfrm flipV="1">
              <a:off x="112" y="2404"/>
              <a:ext cx="19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直接连接符 49159"/>
            <p:cNvSpPr>
              <a:spLocks noChangeShapeType="1"/>
            </p:cNvSpPr>
            <p:nvPr/>
          </p:nvSpPr>
          <p:spPr bwMode="auto">
            <a:xfrm>
              <a:off x="616" y="1162"/>
              <a:ext cx="1256" cy="2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直接连接符 49160"/>
            <p:cNvSpPr>
              <a:spLocks noChangeShapeType="1"/>
            </p:cNvSpPr>
            <p:nvPr/>
          </p:nvSpPr>
          <p:spPr bwMode="auto">
            <a:xfrm flipH="1">
              <a:off x="117" y="1152"/>
              <a:ext cx="507" cy="1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直接连接符 49161"/>
            <p:cNvSpPr>
              <a:spLocks noChangeShapeType="1"/>
            </p:cNvSpPr>
            <p:nvPr/>
          </p:nvSpPr>
          <p:spPr bwMode="auto">
            <a:xfrm>
              <a:off x="1868" y="1412"/>
              <a:ext cx="196" cy="9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文本框 49162"/>
            <p:cNvSpPr txBox="1">
              <a:spLocks noChangeArrowheads="1"/>
            </p:cNvSpPr>
            <p:nvPr/>
          </p:nvSpPr>
          <p:spPr bwMode="auto">
            <a:xfrm>
              <a:off x="470" y="91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3583" name="文本框 49163"/>
            <p:cNvSpPr txBox="1">
              <a:spLocks noChangeArrowheads="1"/>
            </p:cNvSpPr>
            <p:nvPr/>
          </p:nvSpPr>
          <p:spPr bwMode="auto">
            <a:xfrm>
              <a:off x="18" y="2400"/>
              <a:ext cx="33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584" name="文本框 49164"/>
            <p:cNvSpPr txBox="1">
              <a:spLocks noChangeArrowheads="1"/>
            </p:cNvSpPr>
            <p:nvPr/>
          </p:nvSpPr>
          <p:spPr bwMode="auto">
            <a:xfrm>
              <a:off x="2016" y="2352"/>
              <a:ext cx="3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585" name="文本框 49165"/>
            <p:cNvSpPr txBox="1">
              <a:spLocks noChangeArrowheads="1"/>
            </p:cNvSpPr>
            <p:nvPr/>
          </p:nvSpPr>
          <p:spPr bwMode="auto">
            <a:xfrm>
              <a:off x="1872" y="1248"/>
              <a:ext cx="2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3586" name="文本框 49166"/>
            <p:cNvSpPr txBox="1">
              <a:spLocks noChangeArrowheads="1"/>
            </p:cNvSpPr>
            <p:nvPr/>
          </p:nvSpPr>
          <p:spPr bwMode="auto">
            <a:xfrm>
              <a:off x="86" y="1562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3587" name="文本框 49167"/>
            <p:cNvSpPr txBox="1">
              <a:spLocks noChangeArrowheads="1"/>
            </p:cNvSpPr>
            <p:nvPr/>
          </p:nvSpPr>
          <p:spPr bwMode="auto">
            <a:xfrm>
              <a:off x="977" y="240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3588" name="文本框 49168"/>
            <p:cNvSpPr txBox="1">
              <a:spLocks noChangeArrowheads="1"/>
            </p:cNvSpPr>
            <p:nvPr/>
          </p:nvSpPr>
          <p:spPr bwMode="auto">
            <a:xfrm>
              <a:off x="1958" y="1754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3589" name="文本框 49169"/>
            <p:cNvSpPr txBox="1">
              <a:spLocks noChangeArrowheads="1"/>
            </p:cNvSpPr>
            <p:nvPr/>
          </p:nvSpPr>
          <p:spPr bwMode="auto">
            <a:xfrm>
              <a:off x="1142" y="1034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49183" name="直接连接符 49182"/>
          <p:cNvSpPr>
            <a:spLocks noChangeShapeType="1"/>
          </p:cNvSpPr>
          <p:nvPr/>
        </p:nvSpPr>
        <p:spPr bwMode="auto">
          <a:xfrm>
            <a:off x="6048375" y="2133600"/>
            <a:ext cx="228600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7" name="组合 49196"/>
          <p:cNvGrpSpPr/>
          <p:nvPr/>
        </p:nvGrpSpPr>
        <p:grpSpPr bwMode="auto">
          <a:xfrm>
            <a:off x="7031038" y="3473450"/>
            <a:ext cx="1136650" cy="2038350"/>
            <a:chOff x="1296" y="2219"/>
            <a:chExt cx="716" cy="1360"/>
          </a:xfrm>
        </p:grpSpPr>
        <p:sp>
          <p:nvSpPr>
            <p:cNvPr id="23575" name="矩形 49187"/>
            <p:cNvSpPr>
              <a:spLocks noChangeAspect="1" noChangeArrowheads="1" noTextEdit="1"/>
            </p:cNvSpPr>
            <p:nvPr/>
          </p:nvSpPr>
          <p:spPr bwMode="auto">
            <a:xfrm>
              <a:off x="1680" y="2219"/>
              <a:ext cx="332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矩形 49192"/>
            <p:cNvSpPr>
              <a:spLocks noChangeAspect="1" noChangeArrowheads="1" noTextEdit="1"/>
            </p:cNvSpPr>
            <p:nvPr/>
          </p:nvSpPr>
          <p:spPr bwMode="auto">
            <a:xfrm>
              <a:off x="1296" y="2895"/>
              <a:ext cx="332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152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40052" y="3375025"/>
          <a:ext cx="2571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r:id="rId3" imgW="152400" imgH="393700" progId="Equation.KSEE3">
                  <p:embed/>
                </p:oleObj>
              </mc:Choice>
              <mc:Fallback>
                <p:oleObj r:id="rId3" imgW="152400" imgH="393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2" y="3375025"/>
                        <a:ext cx="2571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182938" y="4292604"/>
          <a:ext cx="2571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r:id="rId5" imgW="152400" imgH="393700" progId="Equation.KSEE3">
                  <p:embed/>
                </p:oleObj>
              </mc:Choice>
              <mc:Fallback>
                <p:oleObj r:id="rId5" imgW="152400" imgH="393700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4292604"/>
                        <a:ext cx="2571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3800475" y="106363"/>
            <a:ext cx="2808288" cy="576262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b="1" kern="0" dirty="0" smtClean="0">
                <a:solidFill>
                  <a:srgbClr val="080808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聚焦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解决</a:t>
            </a:r>
            <a:r>
              <a:rPr lang="zh-CN" altLang="en-US" sz="3200" b="1" kern="0" dirty="0" smtClean="0">
                <a:solidFill>
                  <a:srgbClr val="080808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问题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-61913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用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>
            <a:off x="258763" y="765175"/>
            <a:ext cx="64754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56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B61A6C9B-27F1-4736-9CA4-3F6BDFFD05F3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38165" y="2133601"/>
            <a:ext cx="83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解： 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55689" y="2133601"/>
            <a:ext cx="1478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  连接AC，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365375" y="2152650"/>
            <a:ext cx="1606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在△ABC中，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71575" y="2613025"/>
            <a:ext cx="3890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∵ </a:t>
            </a:r>
            <a:r>
              <a:rPr lang="zh-CN" altLang="en-US" sz="2000" b="1">
                <a:latin typeface="宋体" panose="02010600030101010101" pitchFamily="2" charset="-122"/>
              </a:rPr>
              <a:t>E、F分别是AB、BC边的中点，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en-US" altLang="zh-CN" sz="2000" b="1">
                <a:latin typeface="宋体" panose="02010600030101010101" pitchFamily="2" charset="-122"/>
              </a:rPr>
              <a:t>EF</a:t>
            </a:r>
            <a:r>
              <a:rPr lang="zh-CN" altLang="en-US" sz="2000" b="1">
                <a:latin typeface="宋体" panose="02010600030101010101" pitchFamily="2" charset="-122"/>
              </a:rPr>
              <a:t>是△</a:t>
            </a:r>
            <a:r>
              <a:rPr lang="en-US" altLang="zh-CN" sz="2000" b="1">
                <a:latin typeface="宋体" panose="02010600030101010101" pitchFamily="2" charset="-122"/>
              </a:rPr>
              <a:t>ABC</a:t>
            </a:r>
            <a:r>
              <a:rPr lang="zh-CN" altLang="en-US" sz="2000" b="1">
                <a:latin typeface="宋体" panose="02010600030101010101" pitchFamily="2" charset="-122"/>
              </a:rPr>
              <a:t>的中位线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 </a:t>
            </a:r>
            <a:r>
              <a:rPr lang="zh-CN" altLang="en-US" sz="2000" b="1">
                <a:latin typeface="宋体" panose="02010600030101010101" pitchFamily="2" charset="-122"/>
              </a:rPr>
              <a:t>EF//AC，EF=  AC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243015" y="4926017"/>
            <a:ext cx="46085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zh-CN" altLang="en-US" sz="2000" b="1">
                <a:latin typeface="宋体" panose="02010600030101010101" pitchFamily="2" charset="-122"/>
              </a:rPr>
              <a:t>EF//HG，EF=HG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∴</a:t>
            </a:r>
            <a:r>
              <a:rPr lang="zh-CN" altLang="en-US" sz="2000" b="1">
                <a:latin typeface="宋体" panose="02010600030101010101" pitchFamily="2" charset="-122"/>
              </a:rPr>
              <a:t>四边形EFGH是平行四边形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8165" y="4006854"/>
            <a:ext cx="480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</a:t>
            </a:r>
            <a:r>
              <a:rPr lang="zh-CN" altLang="en-US" sz="2000" b="1">
                <a:latin typeface="宋体" panose="02010600030101010101" pitchFamily="2" charset="-122"/>
              </a:rPr>
              <a:t>  同理可得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        HG//AC，HG=    AC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43012" y="5786439"/>
            <a:ext cx="61205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sym typeface="宋体" panose="02010600030101010101" pitchFamily="2" charset="-122"/>
              </a:rPr>
              <a:t>结论：顺次连接任意四边形中点，得到平行四边形。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4" name="文本框 2"/>
          <p:cNvSpPr txBox="1">
            <a:spLocks noChangeArrowheads="1"/>
          </p:cNvSpPr>
          <p:nvPr/>
        </p:nvSpPr>
        <p:spPr bwMode="auto">
          <a:xfrm>
            <a:off x="5235577" y="4651378"/>
            <a:ext cx="4314001" cy="1015663"/>
          </a:xfrm>
          <a:prstGeom prst="rect">
            <a:avLst/>
          </a:prstGeom>
          <a:noFill/>
          <a:ln w="28575">
            <a:solidFill>
              <a:srgbClr val="385D8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ym typeface="宋体" panose="02010600030101010101" pitchFamily="2" charset="-122"/>
              </a:rPr>
              <a:t>顺次连接任意四边形中点，得到一个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ym typeface="宋体" panose="02010600030101010101" pitchFamily="2" charset="-122"/>
              </a:rPr>
              <a:t>怎样的图形</a:t>
            </a:r>
            <a:r>
              <a:rPr lang="zh-CN" altLang="en-US" sz="2000" b="1" dirty="0" smtClean="0">
                <a:sym typeface="宋体" panose="02010600030101010101" pitchFamily="2" charset="-122"/>
              </a:rPr>
              <a:t>？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3" grpId="0" animBg="1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17FDD8DC-AB10-4559-905B-C6209A0B1E76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76" name="矩形 4146"/>
          <p:cNvSpPr/>
          <p:nvPr/>
        </p:nvSpPr>
        <p:spPr>
          <a:xfrm>
            <a:off x="835027" y="625477"/>
            <a:ext cx="8321675" cy="5232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A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B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两棵树被楼房隔开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,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如何测量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A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lang="en-US" altLang="zh-CN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B</a:t>
            </a:r>
            <a:r>
              <a:rPr lang="zh-CN" altLang="en-US" sz="2800" b="1" noProof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两树的距离呢？</a:t>
            </a:r>
          </a:p>
        </p:txBody>
      </p:sp>
      <p:grpSp>
        <p:nvGrpSpPr>
          <p:cNvPr id="5127" name="组合 4"/>
          <p:cNvGrpSpPr/>
          <p:nvPr/>
        </p:nvGrpSpPr>
        <p:grpSpPr bwMode="auto">
          <a:xfrm>
            <a:off x="803277" y="1216025"/>
            <a:ext cx="8324850" cy="5045075"/>
            <a:chOff x="1266" y="1915"/>
            <a:chExt cx="13110" cy="7944"/>
          </a:xfrm>
        </p:grpSpPr>
        <p:pic>
          <p:nvPicPr>
            <p:cNvPr id="5128" name="图片 6" descr="3F_}EHU00IC8GD~MF3E4U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6" y="1915"/>
              <a:ext cx="13111" cy="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12471" y="4412"/>
              <a:ext cx="575" cy="12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3" name="椭圆 2"/>
            <p:cNvSpPr/>
            <p:nvPr/>
          </p:nvSpPr>
          <p:spPr>
            <a:xfrm>
              <a:off x="1371" y="4950"/>
              <a:ext cx="575" cy="12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5131" name="文本框 4144"/>
            <p:cNvSpPr txBox="1">
              <a:spLocks noChangeArrowheads="1"/>
            </p:cNvSpPr>
            <p:nvPr/>
          </p:nvSpPr>
          <p:spPr bwMode="auto">
            <a:xfrm>
              <a:off x="1904" y="5195"/>
              <a:ext cx="126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32" name="文本框 3"/>
            <p:cNvSpPr txBox="1">
              <a:spLocks noChangeArrowheads="1"/>
            </p:cNvSpPr>
            <p:nvPr/>
          </p:nvSpPr>
          <p:spPr bwMode="auto">
            <a:xfrm>
              <a:off x="12500" y="5282"/>
              <a:ext cx="126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-61913" y="41275"/>
            <a:ext cx="323850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用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4579" name="Line 12"/>
          <p:cNvSpPr>
            <a:spLocks noChangeShapeType="1"/>
          </p:cNvSpPr>
          <p:nvPr/>
        </p:nvSpPr>
        <p:spPr bwMode="auto">
          <a:xfrm>
            <a:off x="258763" y="765175"/>
            <a:ext cx="64754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F8B0FD19-84B1-436C-86BD-A4EB84DC6CBF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581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4584" name="图片 107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0300" y="1587500"/>
            <a:ext cx="38084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文本框 4"/>
          <p:cNvSpPr txBox="1">
            <a:spLocks noChangeArrowheads="1"/>
          </p:cNvSpPr>
          <p:nvPr/>
        </p:nvSpPr>
        <p:spPr bwMode="auto">
          <a:xfrm>
            <a:off x="411163" y="1365250"/>
            <a:ext cx="5827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个超</a:t>
            </a:r>
            <a:r>
              <a:rPr lang="en-US" altLang="zh-CN" sz="2800" b="1">
                <a:latin typeface="宋体" panose="02010600030101010101" pitchFamily="2" charset="-122"/>
              </a:rPr>
              <a:t>7</a:t>
            </a:r>
            <a:r>
              <a:rPr lang="zh-CN" altLang="en-US" sz="2800" b="1">
                <a:latin typeface="宋体" panose="02010600030101010101" pitchFamily="2" charset="-122"/>
              </a:rPr>
              <a:t>、已知：如图所示，在</a:t>
            </a:r>
            <a:r>
              <a:rPr lang="en-US" altLang="zh-CN" sz="2800" b="1">
                <a:latin typeface="宋体" panose="02010600030101010101" pitchFamily="2" charset="-122"/>
              </a:rPr>
              <a:t>△ABC</a:t>
            </a:r>
            <a:r>
              <a:rPr lang="zh-CN" altLang="en-US" sz="2800" b="1">
                <a:latin typeface="宋体" panose="02010600030101010101" pitchFamily="2" charset="-122"/>
              </a:rPr>
              <a:t>中，</a:t>
            </a:r>
            <a:r>
              <a:rPr lang="en-US" altLang="zh-CN" sz="2800" b="1">
                <a:latin typeface="宋体" panose="02010600030101010101" pitchFamily="2" charset="-122"/>
              </a:rPr>
              <a:t>CF</a:t>
            </a:r>
            <a:r>
              <a:rPr lang="zh-CN" altLang="en-US" sz="2800" b="1">
                <a:latin typeface="宋体" panose="02010600030101010101" pitchFamily="2" charset="-122"/>
              </a:rPr>
              <a:t>平分</a:t>
            </a:r>
            <a:r>
              <a:rPr lang="en-US" altLang="zh-CN" sz="2800" b="1">
                <a:latin typeface="宋体" panose="02010600030101010101" pitchFamily="2" charset="-122"/>
              </a:rPr>
              <a:t>∠ACB</a:t>
            </a:r>
            <a:r>
              <a:rPr lang="zh-CN" alt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CA=CD</a:t>
            </a:r>
            <a:r>
              <a:rPr lang="zh-CN" alt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AE=EB</a:t>
            </a:r>
            <a:r>
              <a:rPr lang="zh-CN" altLang="en-US" sz="2800" b="1">
                <a:latin typeface="宋体" panose="02010600030101010101" pitchFamily="2" charset="-122"/>
              </a:rPr>
              <a:t>．求证：</a:t>
            </a:r>
            <a:r>
              <a:rPr lang="en-US" altLang="zh-CN" sz="2800" b="1">
                <a:latin typeface="宋体" panose="02010600030101010101" pitchFamily="2" charset="-122"/>
              </a:rPr>
              <a:t>EF=   BD</a:t>
            </a:r>
            <a:endParaRPr lang="zh-CN" altLang="en-US" sz="2800" b="1"/>
          </a:p>
        </p:txBody>
      </p:sp>
      <p:graphicFrame>
        <p:nvGraphicFramePr>
          <p:cNvPr id="24586" name="对象 -2147482624"/>
          <p:cNvGraphicFramePr>
            <a:graphicFrameLocks noChangeAspect="1"/>
          </p:cNvGraphicFramePr>
          <p:nvPr/>
        </p:nvGraphicFramePr>
        <p:xfrm>
          <a:off x="3506790" y="2119317"/>
          <a:ext cx="292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r:id="rId4" imgW="152400" imgH="393700" progId="Equation.DSMT4">
                  <p:embed/>
                </p:oleObj>
              </mc:Choice>
              <mc:Fallback>
                <p:oleObj r:id="rId4" imgW="152400" imgH="393700" progId="Equation.DSMT4">
                  <p:embed/>
                  <p:pic>
                    <p:nvPicPr>
                      <p:cNvPr id="0" name="对象 -2147482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90" y="2119317"/>
                        <a:ext cx="2921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"/>
          <p:cNvGrpSpPr/>
          <p:nvPr/>
        </p:nvGrpSpPr>
        <p:grpSpPr bwMode="auto">
          <a:xfrm>
            <a:off x="2743200" y="1268417"/>
            <a:ext cx="3146425" cy="2160587"/>
            <a:chOff x="1610" y="981"/>
            <a:chExt cx="2163" cy="2011"/>
          </a:xfrm>
        </p:grpSpPr>
        <p:sp>
          <p:nvSpPr>
            <p:cNvPr id="34" name="Freeform 11"/>
            <p:cNvSpPr/>
            <p:nvPr/>
          </p:nvSpPr>
          <p:spPr bwMode="gray">
            <a:xfrm rot="-6700627">
              <a:off x="2659" y="1878"/>
              <a:ext cx="1693" cy="485"/>
            </a:xfrm>
            <a:custGeom>
              <a:avLst/>
              <a:gdLst>
                <a:gd name="T0" fmla="*/ 1179 w 1717"/>
                <a:gd name="T1" fmla="*/ 102 h 484"/>
                <a:gd name="T2" fmla="*/ 1291 w 1717"/>
                <a:gd name="T3" fmla="*/ 408 h 484"/>
                <a:gd name="T4" fmla="*/ 1236 w 1717"/>
                <a:gd name="T5" fmla="*/ 382 h 484"/>
                <a:gd name="T6" fmla="*/ 1152 w 1717"/>
                <a:gd name="T7" fmla="*/ 416 h 484"/>
                <a:gd name="T8" fmla="*/ 1068 w 1717"/>
                <a:gd name="T9" fmla="*/ 446 h 484"/>
                <a:gd name="T10" fmla="*/ 973 w 1717"/>
                <a:gd name="T11" fmla="*/ 471 h 484"/>
                <a:gd name="T12" fmla="*/ 892 w 1717"/>
                <a:gd name="T13" fmla="*/ 485 h 484"/>
                <a:gd name="T14" fmla="*/ 813 w 1717"/>
                <a:gd name="T15" fmla="*/ 492 h 484"/>
                <a:gd name="T16" fmla="*/ 732 w 1717"/>
                <a:gd name="T17" fmla="*/ 492 h 484"/>
                <a:gd name="T18" fmla="*/ 643 w 1717"/>
                <a:gd name="T19" fmla="*/ 481 h 484"/>
                <a:gd name="T20" fmla="*/ 533 w 1717"/>
                <a:gd name="T21" fmla="*/ 452 h 484"/>
                <a:gd name="T22" fmla="*/ 440 w 1717"/>
                <a:gd name="T23" fmla="*/ 420 h 484"/>
                <a:gd name="T24" fmla="*/ 365 w 1717"/>
                <a:gd name="T25" fmla="*/ 386 h 484"/>
                <a:gd name="T26" fmla="*/ 290 w 1717"/>
                <a:gd name="T27" fmla="*/ 339 h 484"/>
                <a:gd name="T28" fmla="*/ 203 w 1717"/>
                <a:gd name="T29" fmla="*/ 269 h 484"/>
                <a:gd name="T30" fmla="*/ 131 w 1717"/>
                <a:gd name="T31" fmla="*/ 186 h 484"/>
                <a:gd name="T32" fmla="*/ 89 w 1717"/>
                <a:gd name="T33" fmla="*/ 132 h 484"/>
                <a:gd name="T34" fmla="*/ 0 w 1717"/>
                <a:gd name="T35" fmla="*/ 0 h 484"/>
                <a:gd name="T36" fmla="*/ 110 w 1717"/>
                <a:gd name="T37" fmla="*/ 124 h 484"/>
                <a:gd name="T38" fmla="*/ 182 w 1717"/>
                <a:gd name="T39" fmla="*/ 186 h 484"/>
                <a:gd name="T40" fmla="*/ 256 w 1717"/>
                <a:gd name="T41" fmla="*/ 231 h 484"/>
                <a:gd name="T42" fmla="*/ 331 w 1717"/>
                <a:gd name="T43" fmla="*/ 280 h 484"/>
                <a:gd name="T44" fmla="*/ 408 w 1717"/>
                <a:gd name="T45" fmla="*/ 306 h 484"/>
                <a:gd name="T46" fmla="*/ 479 w 1717"/>
                <a:gd name="T47" fmla="*/ 322 h 484"/>
                <a:gd name="T48" fmla="*/ 564 w 1717"/>
                <a:gd name="T49" fmla="*/ 331 h 484"/>
                <a:gd name="T50" fmla="*/ 643 w 1717"/>
                <a:gd name="T51" fmla="*/ 331 h 484"/>
                <a:gd name="T52" fmla="*/ 747 w 1717"/>
                <a:gd name="T53" fmla="*/ 324 h 484"/>
                <a:gd name="T54" fmla="*/ 839 w 1717"/>
                <a:gd name="T55" fmla="*/ 309 h 484"/>
                <a:gd name="T56" fmla="*/ 928 w 1717"/>
                <a:gd name="T57" fmla="*/ 287 h 484"/>
                <a:gd name="T58" fmla="*/ 1017 w 1717"/>
                <a:gd name="T59" fmla="*/ 258 h 484"/>
                <a:gd name="T60" fmla="*/ 1106 w 1717"/>
                <a:gd name="T61" fmla="*/ 209 h 484"/>
                <a:gd name="T62" fmla="*/ 1198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 sz="2000" b="1" ker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gray">
            <a:xfrm>
              <a:off x="1610" y="981"/>
              <a:ext cx="1814" cy="362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+mn-ea"/>
                </a:rPr>
                <a:t>  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学会了</a:t>
              </a:r>
              <a:r>
                <a:rPr lang="en-US" altLang="zh-CN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…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的知识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+mn-ea"/>
                </a:rPr>
                <a:t>   </a:t>
              </a:r>
            </a:p>
          </p:txBody>
        </p:sp>
      </p:grpSp>
      <p:grpSp>
        <p:nvGrpSpPr>
          <p:cNvPr id="36" name="Group 13"/>
          <p:cNvGrpSpPr/>
          <p:nvPr/>
        </p:nvGrpSpPr>
        <p:grpSpPr bwMode="auto">
          <a:xfrm>
            <a:off x="1423990" y="1987554"/>
            <a:ext cx="3457575" cy="1027113"/>
            <a:chOff x="158" y="1707"/>
            <a:chExt cx="2825" cy="951"/>
          </a:xfrm>
        </p:grpSpPr>
        <p:sp>
          <p:nvSpPr>
            <p:cNvPr id="37" name="Freeform 14"/>
            <p:cNvSpPr/>
            <p:nvPr/>
          </p:nvSpPr>
          <p:spPr bwMode="gray">
            <a:xfrm rot="10255710">
              <a:off x="1429" y="1707"/>
              <a:ext cx="1554" cy="485"/>
            </a:xfrm>
            <a:custGeom>
              <a:avLst/>
              <a:gdLst>
                <a:gd name="T0" fmla="*/ 385 w 1717"/>
                <a:gd name="T1" fmla="*/ 102 h 484"/>
                <a:gd name="T2" fmla="*/ 421 w 1717"/>
                <a:gd name="T3" fmla="*/ 408 h 484"/>
                <a:gd name="T4" fmla="*/ 402 w 1717"/>
                <a:gd name="T5" fmla="*/ 382 h 484"/>
                <a:gd name="T6" fmla="*/ 376 w 1717"/>
                <a:gd name="T7" fmla="*/ 416 h 484"/>
                <a:gd name="T8" fmla="*/ 349 w 1717"/>
                <a:gd name="T9" fmla="*/ 446 h 484"/>
                <a:gd name="T10" fmla="*/ 316 w 1717"/>
                <a:gd name="T11" fmla="*/ 471 h 484"/>
                <a:gd name="T12" fmla="*/ 291 w 1717"/>
                <a:gd name="T13" fmla="*/ 485 h 484"/>
                <a:gd name="T14" fmla="*/ 264 w 1717"/>
                <a:gd name="T15" fmla="*/ 492 h 484"/>
                <a:gd name="T16" fmla="*/ 238 w 1717"/>
                <a:gd name="T17" fmla="*/ 492 h 484"/>
                <a:gd name="T18" fmla="*/ 208 w 1717"/>
                <a:gd name="T19" fmla="*/ 481 h 484"/>
                <a:gd name="T20" fmla="*/ 174 w 1717"/>
                <a:gd name="T21" fmla="*/ 452 h 484"/>
                <a:gd name="T22" fmla="*/ 144 w 1717"/>
                <a:gd name="T23" fmla="*/ 420 h 484"/>
                <a:gd name="T24" fmla="*/ 118 w 1717"/>
                <a:gd name="T25" fmla="*/ 386 h 484"/>
                <a:gd name="T26" fmla="*/ 93 w 1717"/>
                <a:gd name="T27" fmla="*/ 339 h 484"/>
                <a:gd name="T28" fmla="*/ 66 w 1717"/>
                <a:gd name="T29" fmla="*/ 269 h 484"/>
                <a:gd name="T30" fmla="*/ 43 w 1717"/>
                <a:gd name="T31" fmla="*/ 186 h 484"/>
                <a:gd name="T32" fmla="*/ 28 w 1717"/>
                <a:gd name="T33" fmla="*/ 132 h 484"/>
                <a:gd name="T34" fmla="*/ 0 w 1717"/>
                <a:gd name="T35" fmla="*/ 0 h 484"/>
                <a:gd name="T36" fmla="*/ 37 w 1717"/>
                <a:gd name="T37" fmla="*/ 124 h 484"/>
                <a:gd name="T38" fmla="*/ 60 w 1717"/>
                <a:gd name="T39" fmla="*/ 186 h 484"/>
                <a:gd name="T40" fmla="*/ 83 w 1717"/>
                <a:gd name="T41" fmla="*/ 231 h 484"/>
                <a:gd name="T42" fmla="*/ 108 w 1717"/>
                <a:gd name="T43" fmla="*/ 280 h 484"/>
                <a:gd name="T44" fmla="*/ 134 w 1717"/>
                <a:gd name="T45" fmla="*/ 306 h 484"/>
                <a:gd name="T46" fmla="*/ 157 w 1717"/>
                <a:gd name="T47" fmla="*/ 322 h 484"/>
                <a:gd name="T48" fmla="*/ 184 w 1717"/>
                <a:gd name="T49" fmla="*/ 331 h 484"/>
                <a:gd name="T50" fmla="*/ 208 w 1717"/>
                <a:gd name="T51" fmla="*/ 331 h 484"/>
                <a:gd name="T52" fmla="*/ 244 w 1717"/>
                <a:gd name="T53" fmla="*/ 324 h 484"/>
                <a:gd name="T54" fmla="*/ 272 w 1717"/>
                <a:gd name="T55" fmla="*/ 309 h 484"/>
                <a:gd name="T56" fmla="*/ 302 w 1717"/>
                <a:gd name="T57" fmla="*/ 287 h 484"/>
                <a:gd name="T58" fmla="*/ 332 w 1717"/>
                <a:gd name="T59" fmla="*/ 258 h 484"/>
                <a:gd name="T60" fmla="*/ 360 w 1717"/>
                <a:gd name="T61" fmla="*/ 209 h 484"/>
                <a:gd name="T62" fmla="*/ 391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 sz="2000" b="1" ker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AutoShape 15"/>
            <p:cNvSpPr>
              <a:spLocks noChangeArrowheads="1"/>
            </p:cNvSpPr>
            <p:nvPr/>
          </p:nvSpPr>
          <p:spPr bwMode="gray">
            <a:xfrm>
              <a:off x="158" y="2296"/>
              <a:ext cx="1791" cy="362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+mn-ea"/>
                </a:rPr>
                <a:t>   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掌握了</a:t>
              </a:r>
              <a:r>
                <a:rPr lang="en-US" altLang="zh-CN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…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的方法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+mn-ea"/>
                </a:rPr>
                <a:t>    </a:t>
              </a:r>
            </a:p>
          </p:txBody>
        </p:sp>
      </p:grpSp>
      <p:grpSp>
        <p:nvGrpSpPr>
          <p:cNvPr id="39" name="Group 16"/>
          <p:cNvGrpSpPr/>
          <p:nvPr/>
        </p:nvGrpSpPr>
        <p:grpSpPr bwMode="auto">
          <a:xfrm>
            <a:off x="3468690" y="3068642"/>
            <a:ext cx="3278187" cy="1944687"/>
            <a:chOff x="1873" y="2325"/>
            <a:chExt cx="2299" cy="1739"/>
          </a:xfrm>
        </p:grpSpPr>
        <p:sp>
          <p:nvSpPr>
            <p:cNvPr id="40" name="Freeform 17"/>
            <p:cNvSpPr/>
            <p:nvPr/>
          </p:nvSpPr>
          <p:spPr bwMode="gray">
            <a:xfrm rot="4874467">
              <a:off x="1314" y="2834"/>
              <a:ext cx="1553" cy="484"/>
            </a:xfrm>
            <a:custGeom>
              <a:avLst/>
              <a:gdLst>
                <a:gd name="T0" fmla="*/ 382 w 1717"/>
                <a:gd name="T1" fmla="*/ 102 h 484"/>
                <a:gd name="T2" fmla="*/ 417 w 1717"/>
                <a:gd name="T3" fmla="*/ 408 h 484"/>
                <a:gd name="T4" fmla="*/ 399 w 1717"/>
                <a:gd name="T5" fmla="*/ 382 h 484"/>
                <a:gd name="T6" fmla="*/ 373 w 1717"/>
                <a:gd name="T7" fmla="*/ 416 h 484"/>
                <a:gd name="T8" fmla="*/ 346 w 1717"/>
                <a:gd name="T9" fmla="*/ 446 h 484"/>
                <a:gd name="T10" fmla="*/ 314 w 1717"/>
                <a:gd name="T11" fmla="*/ 471 h 484"/>
                <a:gd name="T12" fmla="*/ 289 w 1717"/>
                <a:gd name="T13" fmla="*/ 485 h 484"/>
                <a:gd name="T14" fmla="*/ 262 w 1717"/>
                <a:gd name="T15" fmla="*/ 492 h 484"/>
                <a:gd name="T16" fmla="*/ 236 w 1717"/>
                <a:gd name="T17" fmla="*/ 492 h 484"/>
                <a:gd name="T18" fmla="*/ 208 w 1717"/>
                <a:gd name="T19" fmla="*/ 481 h 484"/>
                <a:gd name="T20" fmla="*/ 172 w 1717"/>
                <a:gd name="T21" fmla="*/ 452 h 484"/>
                <a:gd name="T22" fmla="*/ 143 w 1717"/>
                <a:gd name="T23" fmla="*/ 420 h 484"/>
                <a:gd name="T24" fmla="*/ 117 w 1717"/>
                <a:gd name="T25" fmla="*/ 386 h 484"/>
                <a:gd name="T26" fmla="*/ 93 w 1717"/>
                <a:gd name="T27" fmla="*/ 339 h 484"/>
                <a:gd name="T28" fmla="*/ 66 w 1717"/>
                <a:gd name="T29" fmla="*/ 269 h 484"/>
                <a:gd name="T30" fmla="*/ 43 w 1717"/>
                <a:gd name="T31" fmla="*/ 186 h 484"/>
                <a:gd name="T32" fmla="*/ 28 w 1717"/>
                <a:gd name="T33" fmla="*/ 132 h 484"/>
                <a:gd name="T34" fmla="*/ 0 w 1717"/>
                <a:gd name="T35" fmla="*/ 0 h 484"/>
                <a:gd name="T36" fmla="*/ 36 w 1717"/>
                <a:gd name="T37" fmla="*/ 124 h 484"/>
                <a:gd name="T38" fmla="*/ 60 w 1717"/>
                <a:gd name="T39" fmla="*/ 186 h 484"/>
                <a:gd name="T40" fmla="*/ 82 w 1717"/>
                <a:gd name="T41" fmla="*/ 231 h 484"/>
                <a:gd name="T42" fmla="*/ 107 w 1717"/>
                <a:gd name="T43" fmla="*/ 280 h 484"/>
                <a:gd name="T44" fmla="*/ 132 w 1717"/>
                <a:gd name="T45" fmla="*/ 306 h 484"/>
                <a:gd name="T46" fmla="*/ 156 w 1717"/>
                <a:gd name="T47" fmla="*/ 322 h 484"/>
                <a:gd name="T48" fmla="*/ 183 w 1717"/>
                <a:gd name="T49" fmla="*/ 331 h 484"/>
                <a:gd name="T50" fmla="*/ 208 w 1717"/>
                <a:gd name="T51" fmla="*/ 331 h 484"/>
                <a:gd name="T52" fmla="*/ 241 w 1717"/>
                <a:gd name="T53" fmla="*/ 324 h 484"/>
                <a:gd name="T54" fmla="*/ 270 w 1717"/>
                <a:gd name="T55" fmla="*/ 309 h 484"/>
                <a:gd name="T56" fmla="*/ 299 w 1717"/>
                <a:gd name="T57" fmla="*/ 287 h 484"/>
                <a:gd name="T58" fmla="*/ 329 w 1717"/>
                <a:gd name="T59" fmla="*/ 258 h 484"/>
                <a:gd name="T60" fmla="*/ 358 w 1717"/>
                <a:gd name="T61" fmla="*/ 209 h 484"/>
                <a:gd name="T62" fmla="*/ 387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 sz="2000" b="1" ker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gray">
            <a:xfrm>
              <a:off x="2381" y="3702"/>
              <a:ext cx="1791" cy="362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+mn-ea"/>
                </a:rPr>
                <a:t>   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体会了</a:t>
              </a:r>
              <a:r>
                <a:rPr lang="en-US" altLang="zh-CN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…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的思想</a:t>
              </a: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+mn-ea"/>
                </a:rPr>
                <a:t>    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kern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2" name="Group 19"/>
          <p:cNvGrpSpPr/>
          <p:nvPr/>
        </p:nvGrpSpPr>
        <p:grpSpPr bwMode="auto">
          <a:xfrm>
            <a:off x="4665665" y="2774950"/>
            <a:ext cx="4500562" cy="1446213"/>
            <a:chOff x="2592" y="2212"/>
            <a:chExt cx="3701" cy="1135"/>
          </a:xfrm>
        </p:grpSpPr>
        <p:sp>
          <p:nvSpPr>
            <p:cNvPr id="43" name="Freeform 20"/>
            <p:cNvSpPr/>
            <p:nvPr/>
          </p:nvSpPr>
          <p:spPr bwMode="gray">
            <a:xfrm rot="-1357191">
              <a:off x="2592" y="2861"/>
              <a:ext cx="1679" cy="486"/>
            </a:xfrm>
            <a:custGeom>
              <a:avLst/>
              <a:gdLst>
                <a:gd name="T0" fmla="*/ 1051 w 1717"/>
                <a:gd name="T1" fmla="*/ 102 h 484"/>
                <a:gd name="T2" fmla="*/ 1151 w 1717"/>
                <a:gd name="T3" fmla="*/ 421 h 484"/>
                <a:gd name="T4" fmla="*/ 1101 w 1717"/>
                <a:gd name="T5" fmla="*/ 395 h 484"/>
                <a:gd name="T6" fmla="*/ 1027 w 1717"/>
                <a:gd name="T7" fmla="*/ 429 h 484"/>
                <a:gd name="T8" fmla="*/ 951 w 1717"/>
                <a:gd name="T9" fmla="*/ 459 h 484"/>
                <a:gd name="T10" fmla="*/ 867 w 1717"/>
                <a:gd name="T11" fmla="*/ 484 h 484"/>
                <a:gd name="T12" fmla="*/ 794 w 1717"/>
                <a:gd name="T13" fmla="*/ 498 h 484"/>
                <a:gd name="T14" fmla="*/ 724 w 1717"/>
                <a:gd name="T15" fmla="*/ 505 h 484"/>
                <a:gd name="T16" fmla="*/ 652 w 1717"/>
                <a:gd name="T17" fmla="*/ 505 h 484"/>
                <a:gd name="T18" fmla="*/ 573 w 1717"/>
                <a:gd name="T19" fmla="*/ 494 h 484"/>
                <a:gd name="T20" fmla="*/ 474 w 1717"/>
                <a:gd name="T21" fmla="*/ 465 h 484"/>
                <a:gd name="T22" fmla="*/ 392 w 1717"/>
                <a:gd name="T23" fmla="*/ 433 h 484"/>
                <a:gd name="T24" fmla="*/ 325 w 1717"/>
                <a:gd name="T25" fmla="*/ 399 h 484"/>
                <a:gd name="T26" fmla="*/ 257 w 1717"/>
                <a:gd name="T27" fmla="*/ 339 h 484"/>
                <a:gd name="T28" fmla="*/ 182 w 1717"/>
                <a:gd name="T29" fmla="*/ 269 h 484"/>
                <a:gd name="T30" fmla="*/ 118 w 1717"/>
                <a:gd name="T31" fmla="*/ 199 h 484"/>
                <a:gd name="T32" fmla="*/ 76 w 1717"/>
                <a:gd name="T33" fmla="*/ 145 h 484"/>
                <a:gd name="T34" fmla="*/ 0 w 1717"/>
                <a:gd name="T35" fmla="*/ 0 h 484"/>
                <a:gd name="T36" fmla="*/ 101 w 1717"/>
                <a:gd name="T37" fmla="*/ 137 h 484"/>
                <a:gd name="T38" fmla="*/ 163 w 1717"/>
                <a:gd name="T39" fmla="*/ 199 h 484"/>
                <a:gd name="T40" fmla="*/ 230 w 1717"/>
                <a:gd name="T41" fmla="*/ 244 h 484"/>
                <a:gd name="T42" fmla="*/ 295 w 1717"/>
                <a:gd name="T43" fmla="*/ 280 h 484"/>
                <a:gd name="T44" fmla="*/ 364 w 1717"/>
                <a:gd name="T45" fmla="*/ 306 h 484"/>
                <a:gd name="T46" fmla="*/ 426 w 1717"/>
                <a:gd name="T47" fmla="*/ 322 h 484"/>
                <a:gd name="T48" fmla="*/ 503 w 1717"/>
                <a:gd name="T49" fmla="*/ 331 h 484"/>
                <a:gd name="T50" fmla="*/ 573 w 1717"/>
                <a:gd name="T51" fmla="*/ 331 h 484"/>
                <a:gd name="T52" fmla="*/ 666 w 1717"/>
                <a:gd name="T53" fmla="*/ 324 h 484"/>
                <a:gd name="T54" fmla="*/ 747 w 1717"/>
                <a:gd name="T55" fmla="*/ 309 h 484"/>
                <a:gd name="T56" fmla="*/ 828 w 1717"/>
                <a:gd name="T57" fmla="*/ 287 h 484"/>
                <a:gd name="T58" fmla="*/ 906 w 1717"/>
                <a:gd name="T59" fmla="*/ 258 h 484"/>
                <a:gd name="T60" fmla="*/ 986 w 1717"/>
                <a:gd name="T61" fmla="*/ 222 h 484"/>
                <a:gd name="T62" fmla="*/ 1066 w 1717"/>
                <a:gd name="T63" fmla="*/ 16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 sz="2000" b="1" ker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gray">
            <a:xfrm>
              <a:off x="3709" y="2212"/>
              <a:ext cx="2584" cy="363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在同学身上学到了</a:t>
              </a:r>
              <a:r>
                <a:rPr lang="en-US" altLang="zh-CN" sz="2400" b="1" kern="0" dirty="0">
                  <a:solidFill>
                    <a:srgbClr val="000000"/>
                  </a:solidFill>
                  <a:latin typeface="+mn-lt"/>
                  <a:ea typeface="楷体_GB2312" panose="02010609030101010101" pitchFamily="1" charset="-122"/>
                </a:rPr>
                <a:t>…</a:t>
              </a:r>
              <a:endParaRPr lang="zh-CN" altLang="en-US" sz="2400" b="1" kern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606" name="Group 22"/>
          <p:cNvGrpSpPr/>
          <p:nvPr/>
        </p:nvGrpSpPr>
        <p:grpSpPr bwMode="auto">
          <a:xfrm>
            <a:off x="3873502" y="2347917"/>
            <a:ext cx="1800225" cy="1749425"/>
            <a:chOff x="2245" y="2069"/>
            <a:chExt cx="1296" cy="1296"/>
          </a:xfrm>
        </p:grpSpPr>
        <p:grpSp>
          <p:nvGrpSpPr>
            <p:cNvPr id="25615" name="Group 23"/>
            <p:cNvGrpSpPr/>
            <p:nvPr/>
          </p:nvGrpSpPr>
          <p:grpSpPr bwMode="auto">
            <a:xfrm>
              <a:off x="2245" y="2069"/>
              <a:ext cx="1296" cy="1296"/>
              <a:chOff x="2016" y="1920"/>
              <a:chExt cx="1680" cy="1680"/>
            </a:xfrm>
          </p:grpSpPr>
          <p:sp>
            <p:nvSpPr>
              <p:cNvPr id="48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000" b="1" kern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Freeform 25"/>
              <p:cNvSpPr/>
              <p:nvPr/>
            </p:nvSpPr>
            <p:spPr bwMode="gray">
              <a:xfrm>
                <a:off x="2209" y="1947"/>
                <a:ext cx="1295" cy="634"/>
              </a:xfrm>
              <a:custGeom>
                <a:avLst/>
                <a:gdLst>
                  <a:gd name="T0" fmla="*/ 1014 w 1321"/>
                  <a:gd name="T1" fmla="*/ 89 h 712"/>
                  <a:gd name="T2" fmla="*/ 1027 w 1321"/>
                  <a:gd name="T3" fmla="*/ 98 h 712"/>
                  <a:gd name="T4" fmla="*/ 1030 w 1321"/>
                  <a:gd name="T5" fmla="*/ 106 h 712"/>
                  <a:gd name="T6" fmla="*/ 1025 w 1321"/>
                  <a:gd name="T7" fmla="*/ 114 h 712"/>
                  <a:gd name="T8" fmla="*/ 1012 w 1321"/>
                  <a:gd name="T9" fmla="*/ 120 h 712"/>
                  <a:gd name="T10" fmla="*/ 992 w 1321"/>
                  <a:gd name="T11" fmla="*/ 128 h 712"/>
                  <a:gd name="T12" fmla="*/ 966 w 1321"/>
                  <a:gd name="T13" fmla="*/ 134 h 712"/>
                  <a:gd name="T14" fmla="*/ 933 w 1321"/>
                  <a:gd name="T15" fmla="*/ 139 h 712"/>
                  <a:gd name="T16" fmla="*/ 895 w 1321"/>
                  <a:gd name="T17" fmla="*/ 144 h 712"/>
                  <a:gd name="T18" fmla="*/ 852 w 1321"/>
                  <a:gd name="T19" fmla="*/ 148 h 712"/>
                  <a:gd name="T20" fmla="*/ 804 w 1321"/>
                  <a:gd name="T21" fmla="*/ 151 h 712"/>
                  <a:gd name="T22" fmla="*/ 754 w 1321"/>
                  <a:gd name="T23" fmla="*/ 152 h 712"/>
                  <a:gd name="T24" fmla="*/ 699 w 1321"/>
                  <a:gd name="T25" fmla="*/ 156 h 712"/>
                  <a:gd name="T26" fmla="*/ 643 w 1321"/>
                  <a:gd name="T27" fmla="*/ 157 h 712"/>
                  <a:gd name="T28" fmla="*/ 621 w 1321"/>
                  <a:gd name="T29" fmla="*/ 158 h 712"/>
                  <a:gd name="T30" fmla="*/ 372 w 1321"/>
                  <a:gd name="T31" fmla="*/ 158 h 712"/>
                  <a:gd name="T32" fmla="*/ 368 w 1321"/>
                  <a:gd name="T33" fmla="*/ 158 h 712"/>
                  <a:gd name="T34" fmla="*/ 319 w 1321"/>
                  <a:gd name="T35" fmla="*/ 157 h 712"/>
                  <a:gd name="T36" fmla="*/ 272 w 1321"/>
                  <a:gd name="T37" fmla="*/ 156 h 712"/>
                  <a:gd name="T38" fmla="*/ 227 w 1321"/>
                  <a:gd name="T39" fmla="*/ 154 h 712"/>
                  <a:gd name="T40" fmla="*/ 183 w 1321"/>
                  <a:gd name="T41" fmla="*/ 151 h 712"/>
                  <a:gd name="T42" fmla="*/ 146 w 1321"/>
                  <a:gd name="T43" fmla="*/ 150 h 712"/>
                  <a:gd name="T44" fmla="*/ 112 w 1321"/>
                  <a:gd name="T45" fmla="*/ 146 h 712"/>
                  <a:gd name="T46" fmla="*/ 77 w 1321"/>
                  <a:gd name="T47" fmla="*/ 143 h 712"/>
                  <a:gd name="T48" fmla="*/ 54 w 1321"/>
                  <a:gd name="T49" fmla="*/ 140 h 712"/>
                  <a:gd name="T50" fmla="*/ 26 w 1321"/>
                  <a:gd name="T51" fmla="*/ 134 h 712"/>
                  <a:gd name="T52" fmla="*/ 18 w 1321"/>
                  <a:gd name="T53" fmla="*/ 129 h 712"/>
                  <a:gd name="T54" fmla="*/ 6 w 1321"/>
                  <a:gd name="T55" fmla="*/ 123 h 712"/>
                  <a:gd name="T56" fmla="*/ 0 w 1321"/>
                  <a:gd name="T57" fmla="*/ 116 h 712"/>
                  <a:gd name="T58" fmla="*/ 0 w 1321"/>
                  <a:gd name="T59" fmla="*/ 115 h 712"/>
                  <a:gd name="T60" fmla="*/ 4 w 1321"/>
                  <a:gd name="T61" fmla="*/ 106 h 712"/>
                  <a:gd name="T62" fmla="*/ 16 w 1321"/>
                  <a:gd name="T63" fmla="*/ 99 h 712"/>
                  <a:gd name="T64" fmla="*/ 38 w 1321"/>
                  <a:gd name="T65" fmla="*/ 82 h 712"/>
                  <a:gd name="T66" fmla="*/ 73 w 1321"/>
                  <a:gd name="T67" fmla="*/ 66 h 712"/>
                  <a:gd name="T68" fmla="*/ 116 w 1321"/>
                  <a:gd name="T69" fmla="*/ 53 h 712"/>
                  <a:gd name="T70" fmla="*/ 160 w 1321"/>
                  <a:gd name="T71" fmla="*/ 38 h 712"/>
                  <a:gd name="T72" fmla="*/ 211 w 1321"/>
                  <a:gd name="T73" fmla="*/ 27 h 712"/>
                  <a:gd name="T74" fmla="*/ 267 w 1321"/>
                  <a:gd name="T75" fmla="*/ 18 h 712"/>
                  <a:gd name="T76" fmla="*/ 324 w 1321"/>
                  <a:gd name="T77" fmla="*/ 10 h 712"/>
                  <a:gd name="T78" fmla="*/ 388 w 1321"/>
                  <a:gd name="T79" fmla="*/ 4 h 712"/>
                  <a:gd name="T80" fmla="*/ 453 w 1321"/>
                  <a:gd name="T81" fmla="*/ 4 h 712"/>
                  <a:gd name="T82" fmla="*/ 521 w 1321"/>
                  <a:gd name="T83" fmla="*/ 0 h 712"/>
                  <a:gd name="T84" fmla="*/ 521 w 1321"/>
                  <a:gd name="T85" fmla="*/ 0 h 712"/>
                  <a:gd name="T86" fmla="*/ 592 w 1321"/>
                  <a:gd name="T87" fmla="*/ 4 h 712"/>
                  <a:gd name="T88" fmla="*/ 661 w 1321"/>
                  <a:gd name="T89" fmla="*/ 4 h 712"/>
                  <a:gd name="T90" fmla="*/ 727 w 1321"/>
                  <a:gd name="T91" fmla="*/ 11 h 712"/>
                  <a:gd name="T92" fmla="*/ 789 w 1321"/>
                  <a:gd name="T93" fmla="*/ 20 h 712"/>
                  <a:gd name="T94" fmla="*/ 844 w 1321"/>
                  <a:gd name="T95" fmla="*/ 30 h 712"/>
                  <a:gd name="T96" fmla="*/ 896 w 1321"/>
                  <a:gd name="T97" fmla="*/ 43 h 712"/>
                  <a:gd name="T98" fmla="*/ 942 w 1321"/>
                  <a:gd name="T99" fmla="*/ 56 h 712"/>
                  <a:gd name="T100" fmla="*/ 982 w 1321"/>
                  <a:gd name="T101" fmla="*/ 72 h 712"/>
                  <a:gd name="T102" fmla="*/ 1014 w 1321"/>
                  <a:gd name="T103" fmla="*/ 89 h 712"/>
                  <a:gd name="T104" fmla="*/ 1014 w 1321"/>
                  <a:gd name="T105" fmla="*/ 8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 sz="2000" b="1" kern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2400" y="2336"/>
              <a:ext cx="997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kern="0" smtClean="0">
                  <a:solidFill>
                    <a:srgbClr val="000000"/>
                  </a:solidFill>
                  <a:ea typeface="楷体_GB2312" panose="02010609030101010101" pitchFamily="1" charset="-122"/>
                </a:rPr>
                <a:t>回顾学习活动形成自主反思</a:t>
              </a:r>
            </a:p>
          </p:txBody>
        </p:sp>
      </p:grpSp>
      <p:sp>
        <p:nvSpPr>
          <p:cNvPr id="51" name="矩形 39"/>
          <p:cNvSpPr>
            <a:spLocks noChangeArrowheads="1"/>
          </p:cNvSpPr>
          <p:nvPr/>
        </p:nvSpPr>
        <p:spPr bwMode="auto">
          <a:xfrm>
            <a:off x="1065212" y="879479"/>
            <a:ext cx="8316913" cy="5083175"/>
          </a:xfrm>
          <a:prstGeom prst="rect">
            <a:avLst/>
          </a:prstGeom>
          <a:noFill/>
          <a:ln w="60325" cmpd="dbl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endParaRPr lang="zh-CN" altLang="en-US" sz="1800" kern="0" smtClean="0">
              <a:solidFill>
                <a:srgbClr val="FFFFFF"/>
              </a:solidFill>
              <a:latin typeface="Verdana" panose="020B0604030504040204" pitchFamily="34" charset="0"/>
              <a:ea typeface="Gulim" panose="020B0600000101010101" pitchFamily="34" charset="-127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238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思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330202" y="765175"/>
            <a:ext cx="6475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611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1E05AD47-B0DF-4B4B-8784-F89B32E73D00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16"/>
          <p:cNvSpPr txBox="1">
            <a:spLocks noChangeArrowheads="1"/>
          </p:cNvSpPr>
          <p:nvPr/>
        </p:nvSpPr>
        <p:spPr bwMode="auto">
          <a:xfrm>
            <a:off x="3763965" y="98429"/>
            <a:ext cx="2808287" cy="576263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b="1" kern="0" dirty="0" smtClean="0">
                <a:solidFill>
                  <a:srgbClr val="080808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聚焦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课堂收获</a:t>
            </a: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0483"/>
          <p:cNvSpPr txBox="1">
            <a:spLocks noChangeArrowheads="1"/>
          </p:cNvSpPr>
          <p:nvPr/>
        </p:nvSpPr>
        <p:spPr bwMode="auto">
          <a:xfrm>
            <a:off x="2054225" y="1373188"/>
            <a:ext cx="489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楷体_GB2312" panose="02010609030101010101" pitchFamily="1" charset="-122"/>
                <a:ea typeface="楷体_GB2312" panose="02010609030101010101" pitchFamily="1" charset="-122"/>
              </a:rPr>
              <a:t>2</a:t>
            </a:r>
            <a:r>
              <a:rPr lang="zh-CN" altLang="en-US" sz="2000" b="1">
                <a:latin typeface="楷体_GB2312" panose="02010609030101010101" pitchFamily="1" charset="-122"/>
                <a:ea typeface="楷体_GB2312" panose="02010609030101010101" pitchFamily="1" charset="-122"/>
              </a:rPr>
              <a:t>、三角形的中位线定理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楷体_GB2312" panose="02010609030101010101" pitchFamily="1" charset="-122"/>
                <a:ea typeface="楷体_GB2312" panose="02010609030101010101" pitchFamily="1" charset="-122"/>
              </a:rPr>
              <a:t>符号语言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∵DE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△ABC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的中位线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                ∴ DE∥BC</a:t>
            </a:r>
            <a:r>
              <a:rPr lang="zh-CN" altLang="en-US" sz="2000" b="1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DE=     BC.</a:t>
            </a:r>
          </a:p>
          <a:p>
            <a:pPr eaLnBrk="1" hangingPunct="1">
              <a:lnSpc>
                <a:spcPct val="150000"/>
              </a:lnSpc>
            </a:pPr>
            <a:endParaRPr lang="en-US" altLang="zh-CN" sz="2000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000" b="1">
                <a:latin typeface="楷体_GB2312" panose="02010609030101010101" pitchFamily="1" charset="-122"/>
                <a:ea typeface="楷体_GB2312" panose="02010609030101010101" pitchFamily="1" charset="-122"/>
              </a:rPr>
              <a:t>用途： </a:t>
            </a:r>
            <a:r>
              <a:rPr lang="zh-CN" altLang="en-US" sz="20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为证明两线平行开辟了新思路</a:t>
            </a:r>
          </a:p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   为解决线段倍分提供了新依据</a:t>
            </a:r>
          </a:p>
        </p:txBody>
      </p:sp>
      <p:sp>
        <p:nvSpPr>
          <p:cNvPr id="26627" name="左大括号 20486"/>
          <p:cNvSpPr/>
          <p:nvPr/>
        </p:nvSpPr>
        <p:spPr bwMode="auto">
          <a:xfrm>
            <a:off x="1824040" y="1219200"/>
            <a:ext cx="288925" cy="2540000"/>
          </a:xfrm>
          <a:prstGeom prst="leftBrace">
            <a:avLst>
              <a:gd name="adj1" fmla="val 54294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6628" name="文本框 20492"/>
          <p:cNvSpPr txBox="1">
            <a:spLocks noChangeArrowheads="1"/>
          </p:cNvSpPr>
          <p:nvPr/>
        </p:nvSpPr>
        <p:spPr bwMode="auto">
          <a:xfrm>
            <a:off x="530224" y="4052892"/>
            <a:ext cx="8756651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Comic Sans MS" panose="030F0702030302020204" pitchFamily="66" charset="0"/>
              </a:rPr>
              <a:t>方法上：</a:t>
            </a:r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辅助线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zh-CN" altLang="en-US" sz="2000" b="1">
                <a:latin typeface="Comic Sans MS" panose="030F0702030302020204" pitchFamily="66" charset="0"/>
              </a:rPr>
              <a:t>探究三角形中位线定理：</a:t>
            </a:r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三角形      平行四边边形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zh-CN" altLang="en-US" sz="2000" b="1">
                <a:latin typeface="Comic Sans MS" panose="030F0702030302020204" pitchFamily="66" charset="0"/>
              </a:rPr>
              <a:t>有中点连线而无三角形：</a:t>
            </a:r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作辅助线产生三角形</a:t>
            </a:r>
            <a:endParaRPr lang="zh-CN" altLang="en-US" sz="2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Comic Sans MS" panose="030F0702030302020204" pitchFamily="66" charset="0"/>
              </a:rPr>
              <a:t>思想上：</a:t>
            </a:r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转化思想</a:t>
            </a:r>
          </a:p>
        </p:txBody>
      </p:sp>
      <p:sp>
        <p:nvSpPr>
          <p:cNvPr id="26629" name="文本框 2"/>
          <p:cNvSpPr txBox="1">
            <a:spLocks noChangeArrowheads="1"/>
          </p:cNvSpPr>
          <p:nvPr/>
        </p:nvSpPr>
        <p:spPr bwMode="auto">
          <a:xfrm>
            <a:off x="1874838" y="1041404"/>
            <a:ext cx="44259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33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</a:t>
            </a:r>
            <a:r>
              <a:rPr lang="en-US" altLang="zh-CN" sz="2000" b="1">
                <a:latin typeface="楷体_GB2312" panose="02010609030101010101" pitchFamily="1" charset="-122"/>
                <a:ea typeface="楷体_GB2312" panose="02010609030101010101" pitchFamily="1" charset="-122"/>
              </a:rPr>
              <a:t>1</a:t>
            </a:r>
            <a:r>
              <a:rPr lang="zh-CN" altLang="en-US" sz="2000" b="1">
                <a:latin typeface="楷体_GB2312" panose="02010609030101010101" pitchFamily="1" charset="-122"/>
                <a:ea typeface="楷体_GB2312" panose="02010609030101010101" pitchFamily="1" charset="-122"/>
              </a:rPr>
              <a:t>、三角形中位线的的定义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238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思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>
            <a:off x="330202" y="765175"/>
            <a:ext cx="6475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3763965" y="98429"/>
            <a:ext cx="2808287" cy="576263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b="1" kern="0" dirty="0" smtClean="0">
                <a:solidFill>
                  <a:srgbClr val="080808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聚焦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课堂收获</a:t>
            </a:r>
          </a:p>
        </p:txBody>
      </p:sp>
      <p:sp>
        <p:nvSpPr>
          <p:cNvPr id="26633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B31FD752-DB00-4E4C-8679-9507BE51582A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635" name="文本框 1"/>
          <p:cNvSpPr txBox="1">
            <a:spLocks noChangeArrowheads="1"/>
          </p:cNvSpPr>
          <p:nvPr/>
        </p:nvSpPr>
        <p:spPr bwMode="auto">
          <a:xfrm>
            <a:off x="530225" y="2060579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Comic Sans MS" panose="030F0702030302020204" pitchFamily="66" charset="0"/>
              </a:rPr>
              <a:t>知识上：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5457826" y="4724404"/>
            <a:ext cx="503238" cy="144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graphicFrame>
        <p:nvGraphicFramePr>
          <p:cNvPr id="26639" name="对象 -2147482624"/>
          <p:cNvGraphicFramePr>
            <a:graphicFrameLocks noChangeAspect="1"/>
          </p:cNvGraphicFramePr>
          <p:nvPr/>
        </p:nvGraphicFramePr>
        <p:xfrm>
          <a:off x="5157790" y="2119317"/>
          <a:ext cx="2905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3" imgW="152400" imgH="393700" progId="Equation.DSMT4">
                  <p:embed/>
                </p:oleObj>
              </mc:Choice>
              <mc:Fallback>
                <p:oleObj r:id="rId3" imgW="152400" imgH="393700" progId="Equation.DSMT4">
                  <p:embed/>
                  <p:pic>
                    <p:nvPicPr>
                      <p:cNvPr id="0" name="对象 -2147482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90" y="2119317"/>
                        <a:ext cx="2905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CD7E7AEC-4CBB-4BEA-830D-EB6D4DA2DF69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652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9965" y="1268417"/>
            <a:ext cx="49625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689853" y="1471613"/>
            <a:ext cx="7715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latin typeface="苏新诗柳楷简" panose="02010600030101010101" pitchFamily="2" charset="-122"/>
                <a:ea typeface="苏新诗柳楷简" panose="02010600030101010101" pitchFamily="2" charset="-122"/>
              </a:rPr>
              <a:t>毕达哥拉斯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92190" y="4868863"/>
            <a:ext cx="79930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latin typeface="苏新诗柳楷简" panose="02010600030101010101" pitchFamily="2" charset="-122"/>
                <a:ea typeface="苏新诗柳楷简" panose="02010600030101010101" pitchFamily="2" charset="-122"/>
              </a:rPr>
              <a:t>   </a:t>
            </a:r>
            <a:r>
              <a:rPr lang="zh-CN" altLang="en-US" sz="3600" b="1" kern="0" dirty="0" smtClean="0">
                <a:latin typeface="苏新诗柳楷简" panose="02010600030101010101" pitchFamily="2" charset="-122"/>
                <a:ea typeface="苏新诗柳楷简" panose="02010600030101010101" pitchFamily="2" charset="-122"/>
              </a:rPr>
              <a:t>在数学天地里，重要的不是我们知道什么，而是</a:t>
            </a:r>
            <a:r>
              <a:rPr lang="zh-CN" altLang="en-US" sz="3600" b="1" kern="0" dirty="0" smtClean="0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我们怎么知道</a:t>
            </a:r>
            <a:r>
              <a:rPr lang="zh-CN" altLang="en-US" sz="3600" b="1" kern="0" dirty="0" smtClean="0">
                <a:latin typeface="苏新诗柳楷简" panose="02010600030101010101" pitchFamily="2" charset="-122"/>
                <a:ea typeface="苏新诗柳楷简" panose="02010600030101010101" pitchFamily="2" charset="-122"/>
              </a:rPr>
              <a:t>。</a:t>
            </a:r>
          </a:p>
        </p:txBody>
      </p:sp>
      <p:sp>
        <p:nvSpPr>
          <p:cNvPr id="27657" name="TextBox 1"/>
          <p:cNvSpPr txBox="1">
            <a:spLocks noChangeArrowheads="1"/>
          </p:cNvSpPr>
          <p:nvPr/>
        </p:nvSpPr>
        <p:spPr bwMode="auto">
          <a:xfrm>
            <a:off x="3795713" y="69850"/>
            <a:ext cx="345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latin typeface="苏新诗柳楷简" panose="02010600030101010101" pitchFamily="2" charset="-122"/>
                <a:ea typeface="苏新诗柳楷简" panose="02010600030101010101" pitchFamily="2" charset="-122"/>
              </a:rPr>
              <a:t>名人</a:t>
            </a:r>
            <a:r>
              <a:rPr lang="zh-CN" altLang="en-US" sz="36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润泽</a:t>
            </a:r>
            <a:r>
              <a:rPr lang="zh-CN" altLang="en-US" sz="3600" b="1">
                <a:latin typeface="苏新诗柳楷简" panose="02010600030101010101" pitchFamily="2" charset="-122"/>
                <a:ea typeface="苏新诗柳楷简" panose="02010600030101010101" pitchFamily="2" charset="-122"/>
              </a:rPr>
              <a:t>课堂</a:t>
            </a:r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238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思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9AF795E5-9BB7-459D-95FB-C2EDA2FD0322}" type="slidenum">
              <a:rPr altLang="en-US" sz="1800" b="1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fld>
            <a:endParaRPr lang="zh-CN" altLang="en-US" sz="1800" b="1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148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rgbClr val="FFFFFF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4016375" y="93663"/>
            <a:ext cx="2808288" cy="576262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b="1" kern="0" dirty="0" smtClean="0">
                <a:solidFill>
                  <a:srgbClr val="080808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聚焦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质疑</a:t>
            </a:r>
            <a:r>
              <a:rPr lang="zh-CN" altLang="en-US" sz="3200" b="1" kern="0" dirty="0" smtClean="0">
                <a:solidFill>
                  <a:srgbClr val="080808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问题</a:t>
            </a:r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 bwMode="auto">
          <a:xfrm>
            <a:off x="415925" y="4978404"/>
            <a:ext cx="9080500" cy="13557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小组合作交流：</a:t>
            </a:r>
          </a:p>
          <a:p>
            <a:pPr algn="l" eaLnBrk="1" hangingPunct="1"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、从导学案中选出的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个问题和老师提的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个问题。</a:t>
            </a:r>
            <a:r>
              <a:rPr lang="zh-CN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</a:p>
          <a:p>
            <a:pPr algn="l" eaLnBrk="1" hangingPunct="1"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、交流第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</a:rPr>
              <a:t>个问题时借助手中的三角形纸片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。</a:t>
            </a:r>
            <a:endParaRPr lang="zh-CN" altLang="en-US" sz="2000" b="1" kern="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l" eaLnBrk="1" hangingPunct="1">
              <a:defRPr/>
            </a:pPr>
            <a:endParaRPr lang="zh-CN" altLang="en-US" sz="2000" b="1" kern="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238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问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grpSp>
        <p:nvGrpSpPr>
          <p:cNvPr id="6154" name="组合 7"/>
          <p:cNvGrpSpPr/>
          <p:nvPr/>
        </p:nvGrpSpPr>
        <p:grpSpPr bwMode="auto">
          <a:xfrm>
            <a:off x="415925" y="1162054"/>
            <a:ext cx="9080500" cy="3743325"/>
            <a:chOff x="430" y="1829"/>
            <a:chExt cx="14300" cy="5614"/>
          </a:xfrm>
        </p:grpSpPr>
        <p:sp>
          <p:nvSpPr>
            <p:cNvPr id="4" name="Rectangle 16"/>
            <p:cNvSpPr txBox="1">
              <a:spLocks noChangeArrowheads="1"/>
            </p:cNvSpPr>
            <p:nvPr/>
          </p:nvSpPr>
          <p:spPr bwMode="auto">
            <a:xfrm>
              <a:off x="430" y="1829"/>
              <a:ext cx="14300" cy="5614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000" b="1" kern="0" dirty="0" smtClean="0">
                  <a:solidFill>
                    <a:prstClr val="black"/>
                  </a:solidFill>
                  <a:latin typeface="苏新诗柳楷简" panose="02010600030101010101" pitchFamily="2" charset="-122"/>
                  <a:ea typeface="苏新诗柳楷简" panose="02010600030101010101" pitchFamily="2" charset="-122"/>
                  <a:sym typeface="+mn-ea"/>
                </a:rPr>
                <a:t>具体问题</a:t>
              </a:r>
              <a:endParaRPr lang="zh-CN" altLang="en-US" sz="2000" b="1" kern="0" dirty="0" smtClean="0">
                <a:solidFill>
                  <a:prstClr val="black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30" y="2465"/>
              <a:ext cx="14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2" name="文本框 9"/>
          <p:cNvSpPr txBox="1"/>
          <p:nvPr/>
        </p:nvSpPr>
        <p:spPr>
          <a:xfrm>
            <a:off x="476074" y="1844894"/>
            <a:ext cx="9045576" cy="25853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/>
              <a:t>1</a:t>
            </a:r>
            <a:r>
              <a:rPr lang="zh-CN" altLang="en-US" b="1" noProof="1"/>
              <a:t>、 三角形的中线与中位线的区别</a:t>
            </a:r>
            <a:r>
              <a:rPr lang="zh-CN" altLang="en-US" b="1" noProof="1" smtClean="0"/>
              <a:t>？</a:t>
            </a:r>
            <a:endParaRPr lang="en-US" altLang="zh-CN" b="1" noProof="1" smtClean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 smtClean="0"/>
              <a:t>2</a:t>
            </a:r>
            <a:r>
              <a:rPr lang="zh-CN" altLang="en-US" b="1" noProof="1"/>
              <a:t>、三角形有几条中位线</a:t>
            </a:r>
            <a:r>
              <a:rPr lang="zh-CN" altLang="en-US" b="1" noProof="1" smtClean="0"/>
              <a:t>？</a:t>
            </a:r>
            <a:endParaRPr lang="en-US" altLang="zh-CN" b="1" noProof="1" smtClean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 smtClean="0">
                <a:sym typeface="宋体" panose="02010600030101010101" pitchFamily="2" charset="-122"/>
              </a:rPr>
              <a:t>3</a:t>
            </a:r>
            <a:r>
              <a:rPr lang="en-US" altLang="zh-CN" b="1" noProof="1">
                <a:sym typeface="宋体" panose="02010600030101010101" pitchFamily="2" charset="-122"/>
              </a:rPr>
              <a:t>、</a:t>
            </a:r>
            <a:r>
              <a:rPr lang="zh-CN" altLang="en-US" b="1" noProof="1">
                <a:sym typeface="宋体" panose="02010600030101010101" pitchFamily="2" charset="-122"/>
              </a:rPr>
              <a:t>三角形的三条中位线组成的三角形与原三角形的周长有什么关系</a:t>
            </a:r>
            <a:r>
              <a:rPr lang="zh-CN" altLang="en-US" b="1" noProof="1" smtClean="0">
                <a:sym typeface="宋体" panose="02010600030101010101" pitchFamily="2" charset="-122"/>
              </a:rPr>
              <a:t>？</a:t>
            </a:r>
            <a:endParaRPr lang="en-US" altLang="zh-CN" b="1" noProof="1">
              <a:solidFill>
                <a:srgbClr val="1F497D"/>
              </a:solidFill>
              <a:latin typeface="苏新诗柳楷简" panose="02010600030101010101" pitchFamily="2" charset="-122"/>
              <a:ea typeface="苏新诗柳楷简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>
                <a:sym typeface="宋体" panose="02010600030101010101" pitchFamily="2" charset="-122"/>
              </a:rPr>
              <a:t>4</a:t>
            </a:r>
            <a:r>
              <a:rPr lang="zh-CN" altLang="en-US" b="1" noProof="1">
                <a:sym typeface="宋体" panose="02010600030101010101" pitchFamily="2" charset="-122"/>
              </a:rPr>
              <a:t>、一个三角形的三条中位线分成的四个小三角形是否全等</a:t>
            </a:r>
            <a:r>
              <a:rPr lang="zh-CN" altLang="en-US" b="1" noProof="1" smtClean="0">
                <a:sym typeface="宋体" panose="02010600030101010101" pitchFamily="2" charset="-122"/>
              </a:rPr>
              <a:t>？</a:t>
            </a:r>
            <a:endParaRPr lang="zh-CN" altLang="en-US" b="1" noProof="1"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/>
              <a:t>5</a:t>
            </a:r>
            <a:r>
              <a:rPr lang="zh-CN" altLang="en-US" b="1" noProof="1"/>
              <a:t>、顺次连接任意四边形中点，得到一个怎样的图形</a:t>
            </a:r>
            <a:r>
              <a:rPr lang="zh-CN" altLang="en-US" b="1" noProof="1" smtClean="0"/>
              <a:t>？</a:t>
            </a:r>
            <a:endParaRPr lang="en-US" altLang="zh-CN" b="1" noProof="1" smtClean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noProof="1" smtClean="0"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6</a:t>
            </a:r>
            <a:r>
              <a:rPr lang="zh-CN" altLang="zh-CN" b="1" noProof="1"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、</a:t>
            </a:r>
            <a:r>
              <a:rPr lang="en-US" altLang="zh-CN" b="1" noProof="1"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zh-CN" altLang="en-US" b="1" noProof="1">
                <a:latin typeface="Times New Roman" panose="02020603050405020304" pitchFamily="18" charset="0"/>
                <a:sym typeface="+mn-ea"/>
              </a:rPr>
              <a:t>怎样将一张三角形硬纸片剪成两部分,使分成的两部分能拼成一个平行四边形</a:t>
            </a:r>
            <a:r>
              <a:rPr lang="zh-CN" altLang="en-US" b="1" noProof="1" smtClean="0">
                <a:latin typeface="Times New Roman" panose="02020603050405020304" pitchFamily="18" charset="0"/>
                <a:sym typeface="+mn-ea"/>
              </a:rPr>
              <a:t>?</a:t>
            </a:r>
            <a:endParaRPr lang="en-US" altLang="zh-CN" b="1" noProof="1">
              <a:solidFill>
                <a:srgbClr val="1F497D"/>
              </a:solidFill>
              <a:latin typeface="苏新诗柳楷简" panose="02010600030101010101" pitchFamily="2" charset="-122"/>
              <a:ea typeface="苏新诗柳楷简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6156" name="对象 1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98976" y="3321050"/>
          <a:ext cx="91440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6" y="3321050"/>
                        <a:ext cx="91440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6583363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21225" y="6583363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1987"/>
          <p:cNvGrpSpPr/>
          <p:nvPr/>
        </p:nvGrpSpPr>
        <p:grpSpPr bwMode="auto">
          <a:xfrm>
            <a:off x="41277" y="2428875"/>
            <a:ext cx="4724400" cy="3760788"/>
            <a:chOff x="1872" y="485"/>
            <a:chExt cx="2976" cy="2369"/>
          </a:xfrm>
        </p:grpSpPr>
        <p:sp>
          <p:nvSpPr>
            <p:cNvPr id="7190" name="等腰三角形 41988"/>
            <p:cNvSpPr>
              <a:spLocks noChangeArrowheads="1"/>
            </p:cNvSpPr>
            <p:nvPr/>
          </p:nvSpPr>
          <p:spPr bwMode="auto">
            <a:xfrm>
              <a:off x="2112" y="720"/>
              <a:ext cx="2352" cy="1920"/>
            </a:xfrm>
            <a:prstGeom prst="triangle">
              <a:avLst>
                <a:gd name="adj" fmla="val 6947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191" name="文本框 41989"/>
            <p:cNvSpPr txBox="1">
              <a:spLocks noChangeArrowheads="1"/>
            </p:cNvSpPr>
            <p:nvPr/>
          </p:nvSpPr>
          <p:spPr bwMode="auto">
            <a:xfrm>
              <a:off x="3520" y="485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192" name="文本框 41990"/>
            <p:cNvSpPr txBox="1">
              <a:spLocks noChangeArrowheads="1"/>
            </p:cNvSpPr>
            <p:nvPr/>
          </p:nvSpPr>
          <p:spPr bwMode="auto">
            <a:xfrm>
              <a:off x="1872" y="2448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193" name="文本框 41991"/>
            <p:cNvSpPr txBox="1">
              <a:spLocks noChangeArrowheads="1"/>
            </p:cNvSpPr>
            <p:nvPr/>
          </p:nvSpPr>
          <p:spPr bwMode="auto">
            <a:xfrm>
              <a:off x="4416" y="2448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41993" name="椭圆 41992"/>
          <p:cNvSpPr>
            <a:spLocks noChangeArrowheads="1"/>
          </p:cNvSpPr>
          <p:nvPr/>
        </p:nvSpPr>
        <p:spPr bwMode="auto">
          <a:xfrm>
            <a:off x="3546475" y="4229100"/>
            <a:ext cx="152400" cy="228600"/>
          </a:xfrm>
          <a:prstGeom prst="ellipse">
            <a:avLst/>
          </a:prstGeom>
          <a:solidFill>
            <a:srgbClr val="EC103A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1994" name="文本框 41993"/>
          <p:cNvSpPr txBox="1">
            <a:spLocks noChangeArrowheads="1"/>
          </p:cNvSpPr>
          <p:nvPr/>
        </p:nvSpPr>
        <p:spPr bwMode="auto">
          <a:xfrm>
            <a:off x="1187450" y="4021142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996" name="文本框 41995"/>
          <p:cNvSpPr txBox="1">
            <a:spLocks noChangeArrowheads="1"/>
          </p:cNvSpPr>
          <p:nvPr/>
        </p:nvSpPr>
        <p:spPr bwMode="auto">
          <a:xfrm>
            <a:off x="3571875" y="4003679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1997" name="椭圆 41996"/>
          <p:cNvSpPr>
            <a:spLocks noChangeArrowheads="1"/>
          </p:cNvSpPr>
          <p:nvPr/>
        </p:nvSpPr>
        <p:spPr bwMode="auto">
          <a:xfrm>
            <a:off x="1565275" y="4229100"/>
            <a:ext cx="152400" cy="228600"/>
          </a:xfrm>
          <a:prstGeom prst="ellipse">
            <a:avLst/>
          </a:prstGeom>
          <a:solidFill>
            <a:srgbClr val="EC103A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/>
              <a:t>                                                 </a:t>
            </a:r>
          </a:p>
        </p:txBody>
      </p:sp>
      <p:sp>
        <p:nvSpPr>
          <p:cNvPr id="41998" name="直接连接符 41997"/>
          <p:cNvSpPr>
            <a:spLocks noChangeShapeType="1"/>
          </p:cNvSpPr>
          <p:nvPr/>
        </p:nvSpPr>
        <p:spPr bwMode="auto">
          <a:xfrm>
            <a:off x="1717676" y="4349750"/>
            <a:ext cx="1905001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39252" y="203204"/>
            <a:ext cx="619125" cy="360363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435FBF24-851D-4BFD-A843-54F52271884E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177" name="Rectangle 10"/>
          <p:cNvSpPr txBox="1">
            <a:spLocks noChangeArrowheads="1"/>
          </p:cNvSpPr>
          <p:nvPr/>
        </p:nvSpPr>
        <p:spPr bwMode="auto">
          <a:xfrm>
            <a:off x="8088313" y="203204"/>
            <a:ext cx="1073150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6363" y="30167"/>
            <a:ext cx="38401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 dirty="0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 dirty="0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 dirty="0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30790" y="2314579"/>
            <a:ext cx="4364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ahoma" panose="020B0604030504040204" pitchFamily="34" charset="0"/>
              </a:rPr>
              <a:t>什么叫三角形的 中位线？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225424" y="754063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文本框 2"/>
          <p:cNvSpPr txBox="1">
            <a:spLocks noChangeArrowheads="1"/>
          </p:cNvSpPr>
          <p:nvPr/>
        </p:nvSpPr>
        <p:spPr bwMode="auto">
          <a:xfrm>
            <a:off x="4175127" y="2428875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【问</a:t>
            </a:r>
            <a:r>
              <a:rPr lang="en-US" altLang="zh-CN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800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84" name="文本框 3"/>
          <p:cNvSpPr txBox="1">
            <a:spLocks noChangeArrowheads="1"/>
          </p:cNvSpPr>
          <p:nvPr/>
        </p:nvSpPr>
        <p:spPr bwMode="auto">
          <a:xfrm>
            <a:off x="731566" y="1268850"/>
            <a:ext cx="882975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ahoma" panose="020B0604030504040204" pitchFamily="34" charset="0"/>
              </a:rPr>
              <a:t>任意画一个三角形</a:t>
            </a:r>
            <a:r>
              <a:rPr lang="en-US" altLang="zh-CN" sz="2800" b="1" dirty="0">
                <a:latin typeface="Tahoma" panose="020B0604030504040204" pitchFamily="34" charset="0"/>
              </a:rPr>
              <a:t>ABC</a:t>
            </a:r>
            <a:r>
              <a:rPr lang="zh-CN" altLang="en-US" sz="2800" b="1" dirty="0">
                <a:latin typeface="Tahoma" panose="020B0604030504040204" pitchFamily="34" charset="0"/>
              </a:rPr>
              <a:t>，分别作出</a:t>
            </a:r>
            <a:r>
              <a:rPr lang="en-US" altLang="zh-CN" sz="2800" b="1" dirty="0">
                <a:latin typeface="Tahoma" panose="020B0604030504040204" pitchFamily="34" charset="0"/>
              </a:rPr>
              <a:t>AB</a:t>
            </a:r>
            <a:r>
              <a:rPr lang="zh-CN" altLang="en-US" sz="2800" b="1" dirty="0">
                <a:latin typeface="Tahoma" panose="020B0604030504040204" pitchFamily="34" charset="0"/>
              </a:rPr>
              <a:t>，</a:t>
            </a:r>
            <a:r>
              <a:rPr lang="en-US" altLang="zh-CN" sz="2800" b="1" dirty="0">
                <a:latin typeface="Tahoma" panose="020B0604030504040204" pitchFamily="34" charset="0"/>
              </a:rPr>
              <a:t>AC</a:t>
            </a:r>
            <a:r>
              <a:rPr lang="zh-CN" altLang="en-US" sz="2800" b="1" dirty="0">
                <a:latin typeface="Tahoma" panose="020B0604030504040204" pitchFamily="34" charset="0"/>
              </a:rPr>
              <a:t>的中点</a:t>
            </a:r>
            <a:r>
              <a:rPr lang="en-US" altLang="zh-CN" sz="2800" b="1" dirty="0">
                <a:latin typeface="Tahoma" panose="020B0604030504040204" pitchFamily="34" charset="0"/>
              </a:rPr>
              <a:t>D</a:t>
            </a:r>
            <a:r>
              <a:rPr lang="zh-CN" altLang="en-US" sz="2800" b="1" dirty="0">
                <a:latin typeface="Tahoma" panose="020B0604030504040204" pitchFamily="34" charset="0"/>
              </a:rPr>
              <a:t>、</a:t>
            </a:r>
            <a:r>
              <a:rPr lang="en-US" altLang="zh-CN" sz="2800" b="1" dirty="0">
                <a:latin typeface="Tahoma" panose="020B0604030504040204" pitchFamily="34" charset="0"/>
              </a:rPr>
              <a:t>E</a:t>
            </a:r>
            <a:r>
              <a:rPr lang="zh-CN" altLang="en-US" sz="2800" b="1" dirty="0">
                <a:latin typeface="Tahoma" panose="020B0604030504040204" pitchFamily="34" charset="0"/>
              </a:rPr>
              <a:t>，连接</a:t>
            </a:r>
            <a:r>
              <a:rPr lang="en-US" altLang="zh-CN" sz="2800" b="1" dirty="0">
                <a:latin typeface="Tahoma" panose="020B0604030504040204" pitchFamily="34" charset="0"/>
              </a:rPr>
              <a:t>DE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4146552" y="3786189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【问</a:t>
            </a:r>
            <a:r>
              <a:rPr lang="en-US" altLang="zh-CN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800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97475" y="3659188"/>
            <a:ext cx="3278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宋体" panose="02010600030101010101" pitchFamily="2" charset="-122"/>
              </a:rPr>
              <a:t>三角形有几条中位线</a:t>
            </a:r>
            <a:r>
              <a:rPr lang="zh-CN" altLang="en-US" sz="2400" b="1" dirty="0" smtClean="0">
                <a:sym typeface="宋体" panose="02010600030101010101" pitchFamily="2" charset="-122"/>
              </a:rPr>
              <a:t>？</a:t>
            </a:r>
            <a:endParaRPr lang="zh-CN" altLang="en-US" sz="2400" b="1" dirty="0">
              <a:sym typeface="宋体" panose="02010600030101010101" pitchFamily="2" charset="-122"/>
            </a:endParaRPr>
          </a:p>
        </p:txBody>
      </p:sp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2338390" y="5719763"/>
            <a:ext cx="152400" cy="228600"/>
          </a:xfrm>
          <a:prstGeom prst="ellipse">
            <a:avLst/>
          </a:prstGeom>
          <a:solidFill>
            <a:srgbClr val="EC103A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/>
              <a:t>                                                 </a:t>
            </a:r>
          </a:p>
        </p:txBody>
      </p:sp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1649416" y="4349754"/>
            <a:ext cx="688975" cy="1370013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 flipH="1">
            <a:off x="2489202" y="4457704"/>
            <a:ext cx="1082675" cy="1262063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bldLvl="0" animBg="1"/>
      <p:bldP spid="41994" grpId="0"/>
      <p:bldP spid="41996" grpId="0"/>
      <p:bldP spid="41997" grpId="0" animBg="1"/>
      <p:bldP spid="41998" grpId="0" animBg="1"/>
      <p:bldP spid="2" grpId="0"/>
      <p:bldP spid="24587" grpId="0"/>
      <p:bldP spid="7" grpId="0"/>
      <p:bldP spid="8" grpId="0"/>
      <p:bldP spid="3" grpId="0" bldLvl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7" descr="画板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658938"/>
            <a:ext cx="276066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6148" descr="画板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2" y="1566863"/>
            <a:ext cx="2855913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矩形 6149"/>
          <p:cNvSpPr>
            <a:spLocks noChangeArrowheads="1"/>
          </p:cNvSpPr>
          <p:nvPr/>
        </p:nvSpPr>
        <p:spPr bwMode="auto">
          <a:xfrm>
            <a:off x="844550" y="4576763"/>
            <a:ext cx="861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中位线</a:t>
            </a:r>
            <a:r>
              <a:rPr lang="en-US" altLang="zh-CN" sz="2800" b="1" dirty="0">
                <a:latin typeface="Times New Roman" panose="02020603050405020304" pitchFamily="18" charset="0"/>
              </a:rPr>
              <a:t>:  </a:t>
            </a:r>
            <a:r>
              <a:rPr lang="zh-CN" altLang="zh-CN" sz="2800" b="1" dirty="0">
                <a:latin typeface="Times New Roman" panose="02020603050405020304" pitchFamily="18" charset="0"/>
              </a:rPr>
              <a:t>中点</a:t>
            </a:r>
            <a:r>
              <a:rPr lang="en-US" altLang="zh-CN" sz="2800" b="1" dirty="0">
                <a:latin typeface="Times New Roman" panose="02020603050405020304" pitchFamily="18" charset="0"/>
              </a:rPr>
              <a:t>——</a:t>
            </a:r>
            <a:r>
              <a:rPr lang="zh-CN" altLang="en-US" sz="2800" b="1" dirty="0">
                <a:latin typeface="Times New Roman" panose="02020603050405020304" pitchFamily="18" charset="0"/>
              </a:rPr>
              <a:t>中点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中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线 ：顶</a:t>
            </a:r>
            <a:r>
              <a:rPr lang="zh-CN" altLang="en-US" sz="2800" b="1" dirty="0">
                <a:latin typeface="Times New Roman" panose="02020603050405020304" pitchFamily="18" charset="0"/>
              </a:rPr>
              <a:t>点</a:t>
            </a:r>
            <a:r>
              <a:rPr lang="en-US" altLang="zh-CN" sz="2800" b="1" dirty="0">
                <a:latin typeface="Times New Roman" panose="02020603050405020304" pitchFamily="18" charset="0"/>
              </a:rPr>
              <a:t>——</a:t>
            </a:r>
            <a:r>
              <a:rPr lang="zh-CN" altLang="en-US" sz="2800" b="1" dirty="0">
                <a:latin typeface="Times New Roman" panose="02020603050405020304" pitchFamily="18" charset="0"/>
              </a:rPr>
              <a:t>中点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488952" y="989013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【问</a:t>
            </a:r>
            <a:r>
              <a:rPr lang="en-US" altLang="zh-CN" sz="28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800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17524" y="1002244"/>
            <a:ext cx="41056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ym typeface="宋体" panose="02010600030101010101" pitchFamily="2" charset="-122"/>
              </a:rPr>
              <a:t>三角形的中线与中位线的区别</a:t>
            </a:r>
            <a:r>
              <a:rPr lang="zh-CN" altLang="en-US" sz="2000" b="1" dirty="0" smtClean="0">
                <a:sym typeface="宋体" panose="02010600030101010101" pitchFamily="2" charset="-122"/>
              </a:rPr>
              <a:t>？</a:t>
            </a:r>
            <a:endParaRPr lang="zh-CN" altLang="en-US" sz="2000" b="1" dirty="0">
              <a:sym typeface="宋体" panose="02010600030101010101" pitchFamily="2" charset="-122"/>
            </a:endParaRPr>
          </a:p>
        </p:txBody>
      </p:sp>
      <p:sp>
        <p:nvSpPr>
          <p:cNvPr id="819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39252" y="203204"/>
            <a:ext cx="619125" cy="360363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FE50F40C-487F-4D53-BAE9-E8FB54220EB4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200" name="Rectangle 10"/>
          <p:cNvSpPr txBox="1">
            <a:spLocks noChangeArrowheads="1"/>
          </p:cNvSpPr>
          <p:nvPr/>
        </p:nvSpPr>
        <p:spPr bwMode="auto">
          <a:xfrm>
            <a:off x="8088313" y="203204"/>
            <a:ext cx="1073150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06363" y="30167"/>
            <a:ext cx="38401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225424" y="754063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583363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21225" y="6583363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149350" y="1301751"/>
            <a:ext cx="4395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理解三角形的中位线定义的两层含义</a:t>
            </a:r>
            <a:r>
              <a:rPr lang="en-US" altLang="zh-CN" sz="2000" b="1" dirty="0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  <a:sym typeface="宋体" panose="02010600030101010101" pitchFamily="2" charset="-122"/>
              </a:rPr>
              <a:t>: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9219" name="文本框 2"/>
          <p:cNvSpPr txBox="1">
            <a:spLocks noChangeArrowheads="1"/>
          </p:cNvSpPr>
          <p:nvPr/>
        </p:nvSpPr>
        <p:spPr bwMode="auto">
          <a:xfrm>
            <a:off x="1282702" y="2185988"/>
            <a:ext cx="7167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①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如果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分别为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AB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AC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的中点，那么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DE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△ABC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</a:t>
            </a:r>
            <a:r>
              <a:rPr lang="zh-CN" altLang="en-US" sz="2000" b="1" u="sng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9220" name="文本框 3"/>
          <p:cNvSpPr txBox="1">
            <a:spLocks noChangeArrowheads="1"/>
          </p:cNvSpPr>
          <p:nvPr/>
        </p:nvSpPr>
        <p:spPr bwMode="auto">
          <a:xfrm>
            <a:off x="1282702" y="3228975"/>
            <a:ext cx="7425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②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如果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DE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△ABC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的中位线，那么 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分别为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AB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AC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</a:t>
            </a:r>
            <a:r>
              <a:rPr lang="zh-CN" altLang="en-US" sz="2000" b="1" u="sng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9240" name="文本框 9239"/>
          <p:cNvSpPr txBox="1">
            <a:spLocks noChangeArrowheads="1"/>
          </p:cNvSpPr>
          <p:nvPr/>
        </p:nvSpPr>
        <p:spPr bwMode="auto">
          <a:xfrm>
            <a:off x="6854825" y="1954217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D2F2F"/>
                </a:solidFill>
                <a:latin typeface="宋体" panose="02010600030101010101" pitchFamily="2" charset="-122"/>
              </a:rPr>
              <a:t>中位线</a:t>
            </a:r>
          </a:p>
        </p:txBody>
      </p:sp>
      <p:sp>
        <p:nvSpPr>
          <p:cNvPr id="9241" name="文本框 9240"/>
          <p:cNvSpPr txBox="1">
            <a:spLocks noChangeArrowheads="1"/>
          </p:cNvSpPr>
          <p:nvPr/>
        </p:nvSpPr>
        <p:spPr bwMode="auto">
          <a:xfrm>
            <a:off x="7429501" y="3016250"/>
            <a:ext cx="118903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D2F2F"/>
                </a:solidFill>
                <a:latin typeface="宋体" panose="02010600030101010101" pitchFamily="2" charset="-122"/>
              </a:rPr>
              <a:t>中点</a:t>
            </a:r>
          </a:p>
        </p:txBody>
      </p:sp>
      <p:pic>
        <p:nvPicPr>
          <p:cNvPr id="9223" name="图片 6147" descr="画板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40" y="3543304"/>
            <a:ext cx="160813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39252" y="203204"/>
            <a:ext cx="619125" cy="360363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0D73DECA-D749-4FA1-9A7D-89F18C6A50E8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225" name="Rectangle 10"/>
          <p:cNvSpPr txBox="1">
            <a:spLocks noChangeArrowheads="1"/>
          </p:cNvSpPr>
          <p:nvPr/>
        </p:nvSpPr>
        <p:spPr bwMode="auto">
          <a:xfrm>
            <a:off x="8088313" y="203204"/>
            <a:ext cx="1073150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363" y="30167"/>
            <a:ext cx="38401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225424" y="754063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83363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1225" y="6583363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4552"/>
          <p:cNvGrpSpPr/>
          <p:nvPr/>
        </p:nvGrpSpPr>
        <p:grpSpPr bwMode="auto">
          <a:xfrm>
            <a:off x="3962402" y="4724400"/>
            <a:ext cx="5410200" cy="914400"/>
            <a:chOff x="2256" y="2976"/>
            <a:chExt cx="3408" cy="576"/>
          </a:xfrm>
        </p:grpSpPr>
        <p:sp>
          <p:nvSpPr>
            <p:cNvPr id="10259" name="平行四边形 64550"/>
            <p:cNvSpPr>
              <a:spLocks noChangeArrowheads="1"/>
            </p:cNvSpPr>
            <p:nvPr/>
          </p:nvSpPr>
          <p:spPr bwMode="auto">
            <a:xfrm>
              <a:off x="2928" y="2976"/>
              <a:ext cx="2736" cy="576"/>
            </a:xfrm>
            <a:prstGeom prst="parallelogram">
              <a:avLst>
                <a:gd name="adj" fmla="val 1187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60" name="右箭头 64551"/>
            <p:cNvSpPr>
              <a:spLocks noChangeArrowheads="1"/>
            </p:cNvSpPr>
            <p:nvPr/>
          </p:nvSpPr>
          <p:spPr bwMode="auto">
            <a:xfrm>
              <a:off x="2256" y="2976"/>
              <a:ext cx="912" cy="336"/>
            </a:xfrm>
            <a:prstGeom prst="rightArrow">
              <a:avLst>
                <a:gd name="adj1" fmla="val 50000"/>
                <a:gd name="adj2" fmla="val 6776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10243" name="组合 64554"/>
          <p:cNvGrpSpPr/>
          <p:nvPr/>
        </p:nvGrpSpPr>
        <p:grpSpPr bwMode="auto">
          <a:xfrm>
            <a:off x="381001" y="2081213"/>
            <a:ext cx="8496300" cy="4019550"/>
            <a:chOff x="70" y="1311"/>
            <a:chExt cx="5352" cy="2531"/>
          </a:xfrm>
        </p:grpSpPr>
        <p:grpSp>
          <p:nvGrpSpPr>
            <p:cNvPr id="10250" name="组合 64529"/>
            <p:cNvGrpSpPr/>
            <p:nvPr/>
          </p:nvGrpSpPr>
          <p:grpSpPr bwMode="auto">
            <a:xfrm>
              <a:off x="70" y="2061"/>
              <a:ext cx="2570" cy="1781"/>
              <a:chOff x="328" y="1215"/>
              <a:chExt cx="2976" cy="2673"/>
            </a:xfrm>
          </p:grpSpPr>
          <p:grpSp>
            <p:nvGrpSpPr>
              <p:cNvPr id="10252" name="组合 64513"/>
              <p:cNvGrpSpPr/>
              <p:nvPr/>
            </p:nvGrpSpPr>
            <p:grpSpPr bwMode="auto">
              <a:xfrm>
                <a:off x="328" y="1215"/>
                <a:ext cx="2976" cy="2673"/>
                <a:chOff x="1872" y="384"/>
                <a:chExt cx="2976" cy="2673"/>
              </a:xfrm>
            </p:grpSpPr>
            <p:sp>
              <p:nvSpPr>
                <p:cNvPr id="10255" name="等腰三角形 64514"/>
                <p:cNvSpPr>
                  <a:spLocks noChangeArrowheads="1"/>
                </p:cNvSpPr>
                <p:nvPr/>
              </p:nvSpPr>
              <p:spPr bwMode="auto">
                <a:xfrm>
                  <a:off x="2112" y="720"/>
                  <a:ext cx="2352" cy="1920"/>
                </a:xfrm>
                <a:prstGeom prst="triangle">
                  <a:avLst>
                    <a:gd name="adj" fmla="val 6947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0256" name="文本框 64515"/>
                <p:cNvSpPr txBox="1">
                  <a:spLocks noChangeArrowheads="1"/>
                </p:cNvSpPr>
                <p:nvPr/>
              </p:nvSpPr>
              <p:spPr bwMode="auto">
                <a:xfrm>
                  <a:off x="3648" y="384"/>
                  <a:ext cx="432" cy="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zh-CN" altLang="zh-CN" sz="36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57" name="文本框 64516"/>
                <p:cNvSpPr txBox="1">
                  <a:spLocks noChangeArrowheads="1"/>
                </p:cNvSpPr>
                <p:nvPr/>
              </p:nvSpPr>
              <p:spPr bwMode="auto">
                <a:xfrm>
                  <a:off x="1872" y="2447"/>
                  <a:ext cx="432" cy="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zh-CN" altLang="zh-CN" sz="36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58" name="文本框 64517"/>
                <p:cNvSpPr txBox="1">
                  <a:spLocks noChangeArrowheads="1"/>
                </p:cNvSpPr>
                <p:nvPr/>
              </p:nvSpPr>
              <p:spPr bwMode="auto">
                <a:xfrm>
                  <a:off x="4416" y="2447"/>
                  <a:ext cx="432" cy="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zh-CN" altLang="zh-CN" sz="36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253" name="文本框 64519"/>
              <p:cNvSpPr txBox="1">
                <a:spLocks noChangeArrowheads="1"/>
              </p:cNvSpPr>
              <p:nvPr/>
            </p:nvSpPr>
            <p:spPr bwMode="auto">
              <a:xfrm>
                <a:off x="2632" y="2339"/>
                <a:ext cx="43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zh-CN" sz="3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4" name="文本框 64521"/>
              <p:cNvSpPr txBox="1">
                <a:spLocks noChangeArrowheads="1"/>
              </p:cNvSpPr>
              <p:nvPr/>
            </p:nvSpPr>
            <p:spPr bwMode="auto">
              <a:xfrm>
                <a:off x="952" y="2319"/>
                <a:ext cx="43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zh-CN" sz="36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54" name="文本框 64553"/>
            <p:cNvSpPr txBox="1"/>
            <p:nvPr/>
          </p:nvSpPr>
          <p:spPr>
            <a:xfrm>
              <a:off x="478" y="1311"/>
              <a:ext cx="4944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600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   </a:t>
              </a:r>
              <a:r>
                <a:rPr lang="en-US" altLang="zh-CN" sz="2800" b="1" noProof="1">
                  <a:effectLst>
                    <a:outerShdw blurRad="38100" dist="38100" dir="2700000">
                      <a:srgbClr val="000000"/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zh-CN" altLang="en-US" sz="2800" b="1" noProof="1">
                  <a:latin typeface="Times New Roman" panose="02020603050405020304" pitchFamily="18" charset="0"/>
                </a:rPr>
                <a:t>怎样将一张三角形硬纸片剪成两部分,使分成的两部分能拼成一个平行四边形?</a:t>
              </a:r>
            </a:p>
          </p:txBody>
        </p:sp>
      </p:grpSp>
      <p:sp>
        <p:nvSpPr>
          <p:cNvPr id="10244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65FA34EF-9048-4BC6-A376-70FA3446DE1C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6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888" y="3079750"/>
            <a:ext cx="4076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355" name="Picture 3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2924175"/>
            <a:ext cx="4076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/>
          <p:cNvGrpSpPr/>
          <p:nvPr/>
        </p:nvGrpSpPr>
        <p:grpSpPr bwMode="auto">
          <a:xfrm>
            <a:off x="776288" y="260354"/>
            <a:ext cx="4079875" cy="2828925"/>
            <a:chOff x="328" y="1215"/>
            <a:chExt cx="2976" cy="2673"/>
          </a:xfrm>
        </p:grpSpPr>
        <p:grpSp>
          <p:nvGrpSpPr>
            <p:cNvPr id="11277" name="Group 5"/>
            <p:cNvGrpSpPr/>
            <p:nvPr/>
          </p:nvGrpSpPr>
          <p:grpSpPr bwMode="auto">
            <a:xfrm>
              <a:off x="328" y="1215"/>
              <a:ext cx="2976" cy="2673"/>
              <a:chOff x="1872" y="384"/>
              <a:chExt cx="2976" cy="2673"/>
            </a:xfrm>
          </p:grpSpPr>
          <p:sp>
            <p:nvSpPr>
              <p:cNvPr id="11280" name="AutoShape 6"/>
              <p:cNvSpPr>
                <a:spLocks noChangeArrowheads="1"/>
              </p:cNvSpPr>
              <p:nvPr/>
            </p:nvSpPr>
            <p:spPr bwMode="auto">
              <a:xfrm>
                <a:off x="2112" y="1036"/>
                <a:ext cx="2352" cy="1920"/>
              </a:xfrm>
              <a:prstGeom prst="triangle">
                <a:avLst>
                  <a:gd name="adj" fmla="val 6947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1281" name="Text Box 7"/>
              <p:cNvSpPr txBox="1">
                <a:spLocks noChangeArrowheads="1"/>
              </p:cNvSpPr>
              <p:nvPr/>
            </p:nvSpPr>
            <p:spPr bwMode="auto">
              <a:xfrm>
                <a:off x="3648" y="384"/>
                <a:ext cx="43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zh-CN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2" name="Text Box 8"/>
              <p:cNvSpPr txBox="1">
                <a:spLocks noChangeArrowheads="1"/>
              </p:cNvSpPr>
              <p:nvPr/>
            </p:nvSpPr>
            <p:spPr bwMode="auto">
              <a:xfrm>
                <a:off x="1872" y="2447"/>
                <a:ext cx="43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zh-CN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3" name="Text Box 9"/>
              <p:cNvSpPr txBox="1">
                <a:spLocks noChangeArrowheads="1"/>
              </p:cNvSpPr>
              <p:nvPr/>
            </p:nvSpPr>
            <p:spPr bwMode="auto">
              <a:xfrm>
                <a:off x="4416" y="2447"/>
                <a:ext cx="432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zh-CN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278" name="Text Box 10"/>
            <p:cNvSpPr txBox="1">
              <a:spLocks noChangeArrowheads="1"/>
            </p:cNvSpPr>
            <p:nvPr/>
          </p:nvSpPr>
          <p:spPr bwMode="auto">
            <a:xfrm>
              <a:off x="2632" y="2339"/>
              <a:ext cx="43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zh-CN" sz="3600">
                <a:latin typeface="Times New Roman" panose="02020603050405020304" pitchFamily="18" charset="0"/>
              </a:endParaRPr>
            </a:p>
          </p:txBody>
        </p:sp>
        <p:sp>
          <p:nvSpPr>
            <p:cNvPr id="11279" name="Text Box 11"/>
            <p:cNvSpPr txBox="1">
              <a:spLocks noChangeArrowheads="1"/>
            </p:cNvSpPr>
            <p:nvPr/>
          </p:nvSpPr>
          <p:spPr bwMode="auto">
            <a:xfrm>
              <a:off x="952" y="2319"/>
              <a:ext cx="43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zh-CN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612364" name="Line 12"/>
          <p:cNvSpPr>
            <a:spLocks noChangeShapeType="1"/>
          </p:cNvSpPr>
          <p:nvPr/>
        </p:nvSpPr>
        <p:spPr bwMode="auto">
          <a:xfrm>
            <a:off x="2216151" y="1987550"/>
            <a:ext cx="1657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2365" name="Picture 13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0" y="2997200"/>
            <a:ext cx="4076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1272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C86D9E0D-12EC-4B39-80E8-4DB16449ED35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273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416 -0.00254 C 0.29982 -0.00139 0.3217 -0.00416 0.3585 0.00509 C 0.36562 0.00972 0.37257 0.01064 0.38021 0.01295 C 0.38212 0.01434 0.38455 0.0148 0.38611 0.01688 C 0.38715 0.01827 0.3875 0.02059 0.3875 0.02267 C 0.3875 0.03932 0.38698 0.0562 0.38611 0.07285 C 0.38541 0.08465 0.37882 0.09829 0.37587 0.10939 C 0.37448 0.12026 0.37239 0.13113 0.37153 0.14223 C 0.37083 0.14986 0.3717 0.15796 0.37014 0.16536 C 0.36962 0.16767 0.36753 0.16906 0.3658 0.16929 C 0.35816 0.17045 0.35034 0.16929 0.34253 0.16929 " pathEditMode="relative" rAng="0" ptsTypes="ffffffffffA">
                                      <p:cBhvr>
                                        <p:cTn id="20" dur="20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942E-6 L -0.17118 -2.22942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文本框 44037"/>
          <p:cNvSpPr txBox="1">
            <a:spLocks noChangeArrowheads="1"/>
          </p:cNvSpPr>
          <p:nvPr/>
        </p:nvSpPr>
        <p:spPr bwMode="auto">
          <a:xfrm>
            <a:off x="669928" y="1114425"/>
            <a:ext cx="56181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利用拼出图形你发现中位线DE与BC存在怎样的位置和数量关系？</a:t>
            </a:r>
          </a:p>
        </p:txBody>
      </p:sp>
      <p:sp>
        <p:nvSpPr>
          <p:cNvPr id="44039" name="矩形 44038"/>
          <p:cNvSpPr>
            <a:spLocks noChangeArrowheads="1"/>
          </p:cNvSpPr>
          <p:nvPr/>
        </p:nvSpPr>
        <p:spPr bwMode="auto">
          <a:xfrm>
            <a:off x="801690" y="2205038"/>
            <a:ext cx="1931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DE</a:t>
            </a:r>
            <a:r>
              <a:rPr lang="zh-CN" altLang="en-US" sz="2000" b="1">
                <a:latin typeface="Times New Roman" panose="02020603050405020304" pitchFamily="18" charset="0"/>
              </a:rPr>
              <a:t>和边</a:t>
            </a:r>
            <a:r>
              <a:rPr lang="en-US" altLang="zh-CN" sz="2000" b="1">
                <a:latin typeface="Times New Roman" panose="02020603050405020304" pitchFamily="18" charset="0"/>
              </a:rPr>
              <a:t>BC</a:t>
            </a:r>
            <a:r>
              <a:rPr lang="zh-CN" altLang="en-US" sz="2000" b="1">
                <a:latin typeface="Times New Roman" panose="02020603050405020304" pitchFamily="18" charset="0"/>
              </a:rPr>
              <a:t>关系</a:t>
            </a:r>
          </a:p>
        </p:txBody>
      </p:sp>
      <p:sp>
        <p:nvSpPr>
          <p:cNvPr id="44041" name="文本框 44040"/>
          <p:cNvSpPr txBox="1">
            <a:spLocks noChangeArrowheads="1"/>
          </p:cNvSpPr>
          <p:nvPr/>
        </p:nvSpPr>
        <p:spPr bwMode="auto">
          <a:xfrm>
            <a:off x="1044577" y="3275013"/>
            <a:ext cx="219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数量关系：</a:t>
            </a:r>
          </a:p>
        </p:txBody>
      </p:sp>
      <p:sp>
        <p:nvSpPr>
          <p:cNvPr id="44042" name="文本框 44041"/>
          <p:cNvSpPr txBox="1">
            <a:spLocks noChangeArrowheads="1"/>
          </p:cNvSpPr>
          <p:nvPr/>
        </p:nvSpPr>
        <p:spPr bwMode="auto">
          <a:xfrm>
            <a:off x="1011238" y="2728913"/>
            <a:ext cx="2120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位置关系：</a:t>
            </a:r>
          </a:p>
        </p:txBody>
      </p:sp>
      <p:sp>
        <p:nvSpPr>
          <p:cNvPr id="12295" name="文本框 44042"/>
          <p:cNvSpPr txBox="1">
            <a:spLocks noChangeArrowheads="1"/>
          </p:cNvSpPr>
          <p:nvPr/>
        </p:nvSpPr>
        <p:spPr bwMode="auto">
          <a:xfrm>
            <a:off x="2628900" y="2724150"/>
            <a:ext cx="205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DE∥BC</a:t>
            </a:r>
          </a:p>
        </p:txBody>
      </p:sp>
      <p:grpSp>
        <p:nvGrpSpPr>
          <p:cNvPr id="2" name="组合 44046"/>
          <p:cNvGrpSpPr/>
          <p:nvPr/>
        </p:nvGrpSpPr>
        <p:grpSpPr bwMode="auto">
          <a:xfrm>
            <a:off x="5767388" y="592142"/>
            <a:ext cx="3405188" cy="3017837"/>
            <a:chOff x="1671" y="384"/>
            <a:chExt cx="3177" cy="2547"/>
          </a:xfrm>
        </p:grpSpPr>
        <p:sp>
          <p:nvSpPr>
            <p:cNvPr id="12311" name="等腰三角形 44047"/>
            <p:cNvSpPr>
              <a:spLocks noChangeArrowheads="1"/>
            </p:cNvSpPr>
            <p:nvPr/>
          </p:nvSpPr>
          <p:spPr bwMode="auto">
            <a:xfrm>
              <a:off x="2112" y="720"/>
              <a:ext cx="2352" cy="1920"/>
            </a:xfrm>
            <a:prstGeom prst="triangle">
              <a:avLst>
                <a:gd name="adj" fmla="val 6947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12" name="文本框 44048"/>
            <p:cNvSpPr txBox="1">
              <a:spLocks noChangeArrowheads="1"/>
            </p:cNvSpPr>
            <p:nvPr/>
          </p:nvSpPr>
          <p:spPr bwMode="auto">
            <a:xfrm>
              <a:off x="3648" y="384"/>
              <a:ext cx="4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13" name="文本框 44049"/>
            <p:cNvSpPr txBox="1">
              <a:spLocks noChangeArrowheads="1"/>
            </p:cNvSpPr>
            <p:nvPr/>
          </p:nvSpPr>
          <p:spPr bwMode="auto">
            <a:xfrm>
              <a:off x="1671" y="2387"/>
              <a:ext cx="4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314" name="文本框 44050"/>
            <p:cNvSpPr txBox="1">
              <a:spLocks noChangeArrowheads="1"/>
            </p:cNvSpPr>
            <p:nvPr/>
          </p:nvSpPr>
          <p:spPr bwMode="auto">
            <a:xfrm>
              <a:off x="4416" y="2326"/>
              <a:ext cx="4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2296" name="文本框 44051"/>
          <p:cNvSpPr txBox="1">
            <a:spLocks noChangeArrowheads="1"/>
          </p:cNvSpPr>
          <p:nvPr/>
        </p:nvSpPr>
        <p:spPr bwMode="auto">
          <a:xfrm>
            <a:off x="6551613" y="1876429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2297" name="文本框 44052"/>
          <p:cNvSpPr txBox="1">
            <a:spLocks noChangeArrowheads="1"/>
          </p:cNvSpPr>
          <p:nvPr/>
        </p:nvSpPr>
        <p:spPr bwMode="auto">
          <a:xfrm>
            <a:off x="8415338" y="1844679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298" name="直接连接符 44053"/>
          <p:cNvSpPr>
            <a:spLocks noChangeShapeType="1"/>
          </p:cNvSpPr>
          <p:nvPr/>
        </p:nvSpPr>
        <p:spPr bwMode="auto">
          <a:xfrm>
            <a:off x="7067550" y="2170117"/>
            <a:ext cx="1339850" cy="1587"/>
          </a:xfrm>
          <a:prstGeom prst="line">
            <a:avLst/>
          </a:prstGeom>
          <a:noFill/>
          <a:ln w="38100">
            <a:solidFill>
              <a:srgbClr val="0C01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文本框 1"/>
          <p:cNvSpPr txBox="1">
            <a:spLocks noChangeArrowheads="1"/>
          </p:cNvSpPr>
          <p:nvPr/>
        </p:nvSpPr>
        <p:spPr bwMode="auto">
          <a:xfrm>
            <a:off x="2557463" y="3213103"/>
            <a:ext cx="1468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DE=     BC</a:t>
            </a:r>
            <a:r>
              <a:rPr lang="en-US" altLang="zh-CN" sz="3200" b="1"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</p:txBody>
      </p:sp>
      <p:graphicFrame>
        <p:nvGraphicFramePr>
          <p:cNvPr id="8207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155952" y="3160713"/>
          <a:ext cx="3286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r:id="rId3" imgW="152400" imgH="393700" progId="Equation.KSEE3">
                  <p:embed/>
                </p:oleObj>
              </mc:Choice>
              <mc:Fallback>
                <p:oleObj r:id="rId3" imgW="152400" imgH="393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2" y="3160713"/>
                        <a:ext cx="328613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5150" y="2603500"/>
          <a:ext cx="889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5" imgW="165100" imgH="215900" progId="Equation.KSEE3">
                  <p:embed/>
                </p:oleObj>
              </mc:Choice>
              <mc:Fallback>
                <p:oleObj r:id="rId5" imgW="165100" imgH="215900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603500"/>
                        <a:ext cx="8890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6875" y="214313"/>
            <a:ext cx="619125" cy="360362"/>
          </a:xfrm>
          <a:solidFill>
            <a:srgbClr val="BFBFB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B4B15B4D-B57B-4F90-920D-FF035D45D429}" type="slidenum">
              <a:rPr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fld>
            <a:endParaRPr lang="zh-CN" altLang="en-US" sz="1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303" name="Rectangle 10"/>
          <p:cNvSpPr txBox="1">
            <a:spLocks noChangeArrowheads="1"/>
          </p:cNvSpPr>
          <p:nvPr/>
        </p:nvSpPr>
        <p:spPr bwMode="auto">
          <a:xfrm>
            <a:off x="8135938" y="214313"/>
            <a:ext cx="1073150" cy="3603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b="1">
                <a:solidFill>
                  <a:schemeClr val="bg1"/>
                </a:solidFill>
                <a:latin typeface="Arial Black" panose="020B0A04020102020204" pitchFamily="34" charset="0"/>
              </a:rPr>
              <a:t>  Page </a:t>
            </a:r>
            <a:endParaRPr lang="en-US" altLang="zh-CN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304" name="Text Box 10"/>
          <p:cNvSpPr txBox="1">
            <a:spLocks noChangeArrowheads="1"/>
          </p:cNvSpPr>
          <p:nvPr/>
        </p:nvSpPr>
        <p:spPr bwMode="auto">
          <a:xfrm>
            <a:off x="153990" y="41275"/>
            <a:ext cx="3840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【</a:t>
            </a:r>
            <a:r>
              <a:rPr lang="zh-CN" altLang="en-US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数学之</a:t>
            </a:r>
            <a:r>
              <a:rPr lang="zh-CN" altLang="en-US" sz="4000" b="1">
                <a:solidFill>
                  <a:srgbClr val="FF0000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探究</a:t>
            </a:r>
            <a:r>
              <a:rPr lang="en-US" altLang="zh-CN" sz="4000" b="1">
                <a:solidFill>
                  <a:srgbClr val="0D0D0D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】</a:t>
            </a:r>
          </a:p>
        </p:txBody>
      </p:sp>
      <p:sp>
        <p:nvSpPr>
          <p:cNvPr id="12305" name="Line 12"/>
          <p:cNvSpPr>
            <a:spLocks noChangeShapeType="1"/>
          </p:cNvSpPr>
          <p:nvPr/>
        </p:nvSpPr>
        <p:spPr bwMode="auto">
          <a:xfrm>
            <a:off x="273051" y="765175"/>
            <a:ext cx="73802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文本框 2"/>
          <p:cNvSpPr txBox="1">
            <a:spLocks noChangeArrowheads="1"/>
          </p:cNvSpPr>
          <p:nvPr/>
        </p:nvSpPr>
        <p:spPr bwMode="auto">
          <a:xfrm>
            <a:off x="346077" y="1203329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【猜</a:t>
            </a:r>
            <a:r>
              <a:rPr lang="en-US" altLang="zh-CN" sz="24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0" y="6572250"/>
            <a:ext cx="4643438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21225" y="6572250"/>
            <a:ext cx="5184775" cy="285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208088" y="4470400"/>
            <a:ext cx="764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你能用一句话叙述你所得到的结论吗？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1302" y="4398967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【问</a:t>
            </a:r>
            <a:r>
              <a:rPr lang="en-US" altLang="zh-CN" sz="2400" b="1">
                <a:latin typeface="Times New Roman" panose="02020603050405020304" pitchFamily="18" charset="0"/>
                <a:ea typeface="苏新诗柳楷简" panose="02010600030101010101" pitchFamily="2" charset="-122"/>
                <a:sym typeface="宋体" panose="02010600030101010101" pitchFamily="2" charset="-122"/>
              </a:rPr>
              <a:t>】</a:t>
            </a:r>
            <a:endParaRPr lang="zh-CN" altLang="en-US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  <p:bldP spid="44041" grpId="0"/>
      <p:bldP spid="44042" grpId="0"/>
      <p:bldP spid="12295" grpId="0"/>
      <p:bldP spid="12307" grpId="0"/>
      <p:bldP spid="24587" grpId="0"/>
      <p:bldP spid="100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>
          <a:spcBef>
            <a:spcPct val="50000"/>
          </a:spcBef>
          <a:buClrTx/>
          <a:defRPr lang="en-US" altLang="zh-CN" sz="2000" b="1" dirty="0">
            <a:latin typeface="宋体" panose="02010600030101010101" pitchFamily="2" charset="-122"/>
            <a:ea typeface="宋体" panose="02010600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A4 纸张(210x297 毫米)</PresentationFormat>
  <Paragraphs>288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 Black</vt:lpstr>
      <vt:lpstr>Gulim</vt:lpstr>
      <vt:lpstr>华文楷体</vt:lpstr>
      <vt:lpstr>Times New Roman</vt:lpstr>
      <vt:lpstr>Arial</vt:lpstr>
      <vt:lpstr>华文新魏</vt:lpstr>
      <vt:lpstr>宋体</vt:lpstr>
      <vt:lpstr>苏新诗柳楷简</vt:lpstr>
      <vt:lpstr>Wingdings</vt:lpstr>
      <vt:lpstr>微软雅黑</vt:lpstr>
      <vt:lpstr>Comic Sans MS</vt:lpstr>
      <vt:lpstr>Verdana</vt:lpstr>
      <vt:lpstr>Calibri</vt:lpstr>
      <vt:lpstr>黑体</vt:lpstr>
      <vt:lpstr>隶书</vt:lpstr>
      <vt:lpstr>Tahoma</vt:lpstr>
      <vt:lpstr>楷体_GB2312</vt:lpstr>
      <vt:lpstr>WWW.2PPT.COM
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2013-02-22T02:37:00Z</dcterms:created>
  <dcterms:modified xsi:type="dcterms:W3CDTF">2023-01-17T01:45:00Z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1405F2426B59426AAE2D1BAA35FD76BC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