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6" r:id="rId2"/>
    <p:sldId id="294" r:id="rId3"/>
    <p:sldId id="385" r:id="rId4"/>
    <p:sldId id="387" r:id="rId5"/>
    <p:sldId id="394" r:id="rId6"/>
    <p:sldId id="391" r:id="rId7"/>
    <p:sldId id="396" r:id="rId8"/>
    <p:sldId id="397" r:id="rId9"/>
    <p:sldId id="395" r:id="rId10"/>
    <p:sldId id="390" r:id="rId11"/>
    <p:sldId id="398" r:id="rId12"/>
    <p:sldId id="393" r:id="rId13"/>
    <p:sldId id="399" r:id="rId14"/>
    <p:sldId id="411" r:id="rId15"/>
    <p:sldId id="401" r:id="rId16"/>
    <p:sldId id="402" r:id="rId17"/>
    <p:sldId id="403" r:id="rId18"/>
    <p:sldId id="409" r:id="rId19"/>
    <p:sldId id="265" r:id="rId2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>
          <p15:clr>
            <a:srgbClr val="A4A3A4"/>
          </p15:clr>
        </p15:guide>
        <p15:guide id="2" pos="28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16"/>
      </p:cViewPr>
      <p:guideLst>
        <p:guide orient="horz" pos="2150"/>
        <p:guide pos="28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1782A-9C32-45E2-842E-B3C98D5E2CB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D5299-B086-4365-AF96-41ED0BABF9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D5299-B086-4365-AF96-41ED0BABF99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97FD49-21EE-4ABB-85E0-2939AEC11641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77C207-9FA9-4EC0-B16D-D17FE25365B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5E1D43-74DC-4E0E-BA83-9079BA356125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C9C6BF-8652-4CA8-83EC-67DF78B3BA69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940DAD-DED3-4D64-AC1C-0E06E419E244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8E9929-3B47-4B7C-859F-617F0776742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8FD3AC-64B1-45E5-B942-4291E57A2405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2A080C-7DDC-4993-981B-6BC6717AD51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5019E0-45C5-47DC-B4B3-AC88545C5D29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C1DD5A-4919-4254-A4D8-847B0099DF8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EB2EC7-34FF-4F6C-80AA-200797D6A2E9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43565D-C2E7-4553-95BE-5BFBDC66B7F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34E726-9737-4360-B4E0-9578E47A33E1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6B1D3E-F9CE-44F2-8BEA-E3557C86C67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6CA1A0-F38E-4BF4-A125-21BEB4232379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04C515-76DE-424A-9D6A-BDDCDB7B0EA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CA579F-A908-4515-8A09-4F04E822320C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BBEE81-C314-4FBC-AE2A-F020F6ACECA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251041-F899-440A-B025-F1791782E8A5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3CA85-B012-4418-8654-56CE627CB7A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3E5FBA-181C-403F-8BC1-58EB005F7D08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2677E6-F773-485D-BCBA-CEE9D06EE5E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latin typeface="+mn-lt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0A537B01-9BF2-433F-8994-AFC2973811D4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latin typeface="+mn-lt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  <a:latin typeface="+mn-lt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12CD9279-5F28-40EC-9D96-EE982B367D2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poc\Desktop\&#20116;&#24180;&#32423;English&#35838;&#20214;\&#20116;&#24180;&#32423;&#19979;U3&#31532;&#19968;&#35838;&#26102;\Let's%20talk%2004.mp3" TargetMode="External"/><Relationship Id="rId13" Type="http://schemas.microsoft.com/office/2007/relationships/media" Target="file:///C:\Users\poc\Desktop\&#20116;&#24180;&#32423;English&#35838;&#20214;\&#20116;&#24180;&#32423;&#19979;U3&#31532;&#19968;&#35838;&#26102;\Let's%20talk%2007.mp3" TargetMode="External"/><Relationship Id="rId18" Type="http://schemas.openxmlformats.org/officeDocument/2006/relationships/image" Target="../media/image21.emf"/><Relationship Id="rId3" Type="http://schemas.microsoft.com/office/2007/relationships/media" Target="file:///C:\Users\poc\Desktop\&#20116;&#24180;&#32423;English&#35838;&#20214;\&#20116;&#24180;&#32423;&#19979;U3&#31532;&#19968;&#35838;&#26102;\Let's%20talk%2002.mp3" TargetMode="External"/><Relationship Id="rId7" Type="http://schemas.microsoft.com/office/2007/relationships/media" Target="file:///C:\Users\poc\Desktop\&#20116;&#24180;&#32423;English&#35838;&#20214;\&#20116;&#24180;&#32423;&#19979;U3&#31532;&#19968;&#35838;&#26102;\Let's%20talk%2004.mp3" TargetMode="External"/><Relationship Id="rId12" Type="http://schemas.openxmlformats.org/officeDocument/2006/relationships/audio" Target="file:///C:\Users\poc\Desktop\&#20116;&#24180;&#32423;English&#35838;&#20214;\&#20116;&#24180;&#32423;&#19979;U3&#31532;&#19968;&#35838;&#26102;\Let's%20talk%2006.mp3" TargetMode="External"/><Relationship Id="rId17" Type="http://schemas.openxmlformats.org/officeDocument/2006/relationships/image" Target="../media/image20.jpeg"/><Relationship Id="rId2" Type="http://schemas.openxmlformats.org/officeDocument/2006/relationships/audio" Target="file:///C:\Users\poc\Desktop\&#20116;&#24180;&#32423;English&#35838;&#20214;\&#20116;&#24180;&#32423;&#19979;U3&#31532;&#19968;&#35838;&#26102;\Let's%20talk%2001.mp3" TargetMode="External"/><Relationship Id="rId16" Type="http://schemas.openxmlformats.org/officeDocument/2006/relationships/image" Target="../media/image9.jpeg"/><Relationship Id="rId1" Type="http://schemas.microsoft.com/office/2007/relationships/media" Target="file:///C:\Users\poc\Desktop\&#20116;&#24180;&#32423;English&#35838;&#20214;\&#20116;&#24180;&#32423;&#19979;U3&#31532;&#19968;&#35838;&#26102;\Let's%20talk%2001.mp3" TargetMode="External"/><Relationship Id="rId6" Type="http://schemas.openxmlformats.org/officeDocument/2006/relationships/audio" Target="file:///C:\Users\poc\Desktop\&#20116;&#24180;&#32423;English&#35838;&#20214;\&#20116;&#24180;&#32423;&#19979;U3&#31532;&#19968;&#35838;&#26102;\Let's%20talk%2003.mp3" TargetMode="External"/><Relationship Id="rId11" Type="http://schemas.microsoft.com/office/2007/relationships/media" Target="file:///C:\Users\poc\Desktop\&#20116;&#24180;&#32423;English&#35838;&#20214;\&#20116;&#24180;&#32423;&#19979;U3&#31532;&#19968;&#35838;&#26102;\Let's%20talk%2006.mp3" TargetMode="External"/><Relationship Id="rId5" Type="http://schemas.microsoft.com/office/2007/relationships/media" Target="file:///C:\Users\poc\Desktop\&#20116;&#24180;&#32423;English&#35838;&#20214;\&#20116;&#24180;&#32423;&#19979;U3&#31532;&#19968;&#35838;&#26102;\Let's%20talk%2003.mp3" TargetMode="External"/><Relationship Id="rId15" Type="http://schemas.openxmlformats.org/officeDocument/2006/relationships/slideLayout" Target="../slideLayouts/slideLayout7.xml"/><Relationship Id="rId10" Type="http://schemas.openxmlformats.org/officeDocument/2006/relationships/audio" Target="file:///C:\Users\poc\Desktop\&#20116;&#24180;&#32423;English&#35838;&#20214;\&#20116;&#24180;&#32423;&#19979;U3&#31532;&#19968;&#35838;&#26102;\Let's%20talk%2005.mp3" TargetMode="External"/><Relationship Id="rId4" Type="http://schemas.openxmlformats.org/officeDocument/2006/relationships/audio" Target="file:///C:\Users\poc\Desktop\&#20116;&#24180;&#32423;English&#35838;&#20214;\&#20116;&#24180;&#32423;&#19979;U3&#31532;&#19968;&#35838;&#26102;\Let's%20talk%2002.mp3" TargetMode="External"/><Relationship Id="rId9" Type="http://schemas.microsoft.com/office/2007/relationships/media" Target="file:///C:\Users\poc\Desktop\&#20116;&#24180;&#32423;English&#35838;&#20214;\&#20116;&#24180;&#32423;&#19979;U3&#31532;&#19968;&#35838;&#26102;\Let's%20talk%2005.mp3" TargetMode="External"/><Relationship Id="rId14" Type="http://schemas.openxmlformats.org/officeDocument/2006/relationships/audio" Target="file:///C:\Users\poc\Desktop\&#20116;&#24180;&#32423;English&#35838;&#20214;\&#20116;&#24180;&#32423;&#19979;U3&#31532;&#19968;&#35838;&#26102;\Let's%20talk%2007.mp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0.jpeg"/><Relationship Id="rId7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0.jpeg"/><Relationship Id="rId7" Type="http://schemas.openxmlformats.org/officeDocument/2006/relationships/image" Target="../media/image3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8" descr="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476750"/>
            <a:ext cx="9144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11" descr="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275" y="4976813"/>
            <a:ext cx="9144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 descr="彩虹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95350" y="1000125"/>
            <a:ext cx="1096803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矩形 48"/>
          <p:cNvSpPr>
            <a:spLocks noChangeArrowheads="1"/>
          </p:cNvSpPr>
          <p:nvPr/>
        </p:nvSpPr>
        <p:spPr bwMode="auto">
          <a:xfrm>
            <a:off x="611725" y="476794"/>
            <a:ext cx="799255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7030A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Unit </a:t>
            </a:r>
            <a:r>
              <a:rPr lang="en-US" altLang="zh-CN" sz="3200" b="1" dirty="0" smtClean="0">
                <a:solidFill>
                  <a:srgbClr val="7030A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3</a:t>
            </a:r>
          </a:p>
          <a:p>
            <a:pPr algn="ctr"/>
            <a:r>
              <a:rPr lang="en-US" altLang="zh-CN" sz="5400" b="1" dirty="0" smtClean="0">
                <a:solidFill>
                  <a:srgbClr val="000000"/>
                </a:solidFill>
                <a:latin typeface="Arno Pro Smbd" pitchFamily="18" charset="0"/>
                <a:sym typeface="Comic Sans MS" panose="030F0702030302020204" pitchFamily="66" charset="0"/>
              </a:rPr>
              <a:t>We </a:t>
            </a:r>
            <a:r>
              <a:rPr lang="en-US" altLang="zh-CN" sz="5400" b="1" dirty="0">
                <a:solidFill>
                  <a:srgbClr val="4F6128"/>
                </a:solidFill>
                <a:latin typeface="Arno Pro Smbd" pitchFamily="18" charset="0"/>
                <a:sym typeface="Comic Sans MS" panose="030F0702030302020204" pitchFamily="66" charset="0"/>
              </a:rPr>
              <a:t>are</a:t>
            </a:r>
            <a:r>
              <a:rPr lang="en-US" altLang="zh-CN" sz="5400" b="1" dirty="0">
                <a:solidFill>
                  <a:srgbClr val="000000"/>
                </a:solidFill>
                <a:latin typeface="Arno Pro Smbd" pitchFamily="18" charset="0"/>
                <a:sym typeface="Comic Sans MS" panose="030F0702030302020204" pitchFamily="66" charset="0"/>
              </a:rPr>
              <a:t> </a:t>
            </a:r>
            <a:r>
              <a:rPr lang="en-US" altLang="zh-CN" sz="5400" b="1" dirty="0">
                <a:solidFill>
                  <a:srgbClr val="FF0000"/>
                </a:solidFill>
                <a:latin typeface="Arno Pro Smbd" pitchFamily="18" charset="0"/>
                <a:sym typeface="Comic Sans MS" panose="030F0702030302020204" pitchFamily="66" charset="0"/>
              </a:rPr>
              <a:t>going to </a:t>
            </a:r>
            <a:r>
              <a:rPr lang="en-US" altLang="zh-CN" sz="5400" b="1" dirty="0">
                <a:solidFill>
                  <a:srgbClr val="0000CC"/>
                </a:solidFill>
                <a:latin typeface="Arno Pro Smbd" pitchFamily="18" charset="0"/>
                <a:sym typeface="Comic Sans MS" panose="030F0702030302020204" pitchFamily="66" charset="0"/>
              </a:rPr>
              <a:t>have</a:t>
            </a:r>
            <a:r>
              <a:rPr lang="en-US" altLang="zh-CN" sz="5400" b="1" dirty="0">
                <a:solidFill>
                  <a:srgbClr val="FF0000"/>
                </a:solidFill>
                <a:latin typeface="Arno Pro Smbd" pitchFamily="18" charset="0"/>
                <a:sym typeface="Comic Sans MS" panose="030F0702030302020204" pitchFamily="66" charset="0"/>
              </a:rPr>
              <a:t> </a:t>
            </a:r>
            <a:r>
              <a:rPr lang="en-US" altLang="zh-CN" sz="5400" b="1" dirty="0">
                <a:solidFill>
                  <a:srgbClr val="FFC000"/>
                </a:solidFill>
                <a:latin typeface="Arno Pro Smbd" pitchFamily="18" charset="0"/>
                <a:sym typeface="Comic Sans MS" panose="030F0702030302020204" pitchFamily="66" charset="0"/>
              </a:rPr>
              <a:t>an</a:t>
            </a:r>
            <a:r>
              <a:rPr lang="en-US" altLang="zh-CN" sz="5400" b="1" dirty="0">
                <a:solidFill>
                  <a:srgbClr val="FF0000"/>
                </a:solidFill>
                <a:latin typeface="Arno Pro Smbd" pitchFamily="18" charset="0"/>
                <a:sym typeface="Comic Sans MS" panose="030F0702030302020204" pitchFamily="66" charset="0"/>
              </a:rPr>
              <a:t> </a:t>
            </a:r>
            <a:r>
              <a:rPr lang="en-US" altLang="zh-CN" sz="5400" b="1" dirty="0">
                <a:solidFill>
                  <a:srgbClr val="953734"/>
                </a:solidFill>
                <a:latin typeface="Arno Pro Smbd" pitchFamily="18" charset="0"/>
                <a:sym typeface="Comic Sans MS" panose="030F0702030302020204" pitchFamily="66" charset="0"/>
              </a:rPr>
              <a:t>English test</a:t>
            </a:r>
            <a:r>
              <a:rPr lang="en-US" altLang="zh-CN" sz="5400" b="1" dirty="0">
                <a:latin typeface="Arno Pro Smbd" pitchFamily="18" charset="0"/>
                <a:sym typeface="Comic Sans MS" panose="030F0702030302020204" pitchFamily="66" charset="0"/>
              </a:rPr>
              <a:t>.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  </a:t>
            </a:r>
            <a:endParaRPr lang="zh-CN" altLang="en-US" sz="3600" b="1" dirty="0">
              <a:solidFill>
                <a:srgbClr val="FFC000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pic>
        <p:nvPicPr>
          <p:cNvPr id="13325" name="Picture 5" descr="C:\Users\林浪险_2\Desktop\8152708_112009953000_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87975">
            <a:off x="1468439" y="2889944"/>
            <a:ext cx="26289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内容占位符 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90" y="2996970"/>
            <a:ext cx="2954337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矩形 38"/>
          <p:cNvSpPr/>
          <p:nvPr/>
        </p:nvSpPr>
        <p:spPr>
          <a:xfrm>
            <a:off x="-9526" y="5949175"/>
            <a:ext cx="9163051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xit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9CB6B9A-773C-4C21-891A-628B48AC8888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2023-01-17</a:t>
            </a:fld>
            <a:endParaRPr lang="zh-CN" altLang="en-US">
              <a:sym typeface="Calibri" panose="020F0502020204030204" pitchFamily="34" charset="0"/>
            </a:endParaRPr>
          </a:p>
        </p:txBody>
      </p:sp>
      <p:grpSp>
        <p:nvGrpSpPr>
          <p:cNvPr id="22531" name="组合 25"/>
          <p:cNvGrpSpPr/>
          <p:nvPr/>
        </p:nvGrpSpPr>
        <p:grpSpPr bwMode="auto">
          <a:xfrm>
            <a:off x="-490538" y="-236538"/>
            <a:ext cx="3121026" cy="1147763"/>
            <a:chOff x="0" y="0"/>
            <a:chExt cx="2736304" cy="1152128"/>
          </a:xfrm>
        </p:grpSpPr>
        <p:sp>
          <p:nvSpPr>
            <p:cNvPr id="22550" name="爆炸形 2 16"/>
            <p:cNvSpPr>
              <a:spLocks noChangeArrowheads="1"/>
            </p:cNvSpPr>
            <p:nvPr/>
          </p:nvSpPr>
          <p:spPr bwMode="auto">
            <a:xfrm>
              <a:off x="216024" y="432048"/>
              <a:ext cx="2520280" cy="720080"/>
            </a:xfrm>
            <a:prstGeom prst="irregularSeal2">
              <a:avLst/>
            </a:prstGeom>
            <a:solidFill>
              <a:srgbClr val="FFFFFF"/>
            </a:solidFill>
            <a:ln w="25400">
              <a:solidFill>
                <a:srgbClr val="9BBB59"/>
              </a:solidFill>
              <a:miter lim="800000"/>
            </a:ln>
          </p:spPr>
          <p:txBody>
            <a:bodyPr anchor="ctr"/>
            <a:lstStyle/>
            <a:p>
              <a:pPr algn="ctr"/>
              <a:r>
                <a:rPr lang="en-US" altLang="zh-CN" sz="16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Let’s help.</a:t>
              </a:r>
              <a:endParaRPr lang="zh-CN" altLang="en-US" sz="1600" b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2551" name="组合 20"/>
            <p:cNvGrpSpPr/>
            <p:nvPr/>
          </p:nvGrpSpPr>
          <p:grpSpPr bwMode="auto">
            <a:xfrm>
              <a:off x="1" y="1"/>
              <a:ext cx="1115617" cy="1124745"/>
              <a:chOff x="0" y="0"/>
              <a:chExt cx="5486401" cy="4619625"/>
            </a:xfrm>
          </p:grpSpPr>
          <p:sp>
            <p:nvSpPr>
              <p:cNvPr id="22552" name="椭圆 18"/>
              <p:cNvSpPr>
                <a:spLocks noChangeArrowheads="1"/>
              </p:cNvSpPr>
              <p:nvPr/>
            </p:nvSpPr>
            <p:spPr bwMode="auto">
              <a:xfrm>
                <a:off x="3814917" y="1737588"/>
                <a:ext cx="786580" cy="574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22553" name="组合 29"/>
              <p:cNvGrpSpPr/>
              <p:nvPr/>
            </p:nvGrpSpPr>
            <p:grpSpPr bwMode="auto">
              <a:xfrm>
                <a:off x="0" y="0"/>
                <a:ext cx="5486401" cy="4619625"/>
                <a:chOff x="0" y="0"/>
                <a:chExt cx="5486401" cy="4619625"/>
              </a:xfrm>
            </p:grpSpPr>
            <p:sp>
              <p:nvSpPr>
                <p:cNvPr id="22554" name="矩形 20"/>
                <p:cNvSpPr>
                  <a:spLocks noChangeArrowheads="1"/>
                </p:cNvSpPr>
                <p:nvPr/>
              </p:nvSpPr>
              <p:spPr bwMode="auto">
                <a:xfrm>
                  <a:off x="2815960" y="1095022"/>
                  <a:ext cx="782649" cy="4296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pic>
              <p:nvPicPr>
                <p:cNvPr id="22555" name="图片 24" descr="幻灯片1_图层 1.jpg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486401" cy="4619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22532" name="圆角矩形 40"/>
          <p:cNvSpPr>
            <a:spLocks noGrp="1" noChangeArrowheads="1"/>
          </p:cNvSpPr>
          <p:nvPr>
            <p:ph type="title" idx="4294967295"/>
          </p:nvPr>
        </p:nvSpPr>
        <p:spPr>
          <a:xfrm>
            <a:off x="1763713" y="209550"/>
            <a:ext cx="7226300" cy="5111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F79646"/>
            </a:solidFill>
            <a:round/>
          </a:ln>
        </p:spPr>
        <p:txBody>
          <a:bodyPr>
            <a:spAutoFit/>
          </a:bodyPr>
          <a:lstStyle/>
          <a:p>
            <a:r>
              <a:rPr lang="en-US" altLang="zh-CN" sz="2400" b="1" smtClean="0">
                <a:solidFill>
                  <a:srgbClr val="000000"/>
                </a:solidFill>
                <a:sym typeface="TimesNewRomanPSMT" charset="0"/>
              </a:rPr>
              <a:t>Let’s remind</a:t>
            </a:r>
            <a:r>
              <a:rPr lang="zh-CN" altLang="en-US" sz="2400" b="1" smtClean="0">
                <a:solidFill>
                  <a:srgbClr val="000000"/>
                </a:solidFill>
                <a:sym typeface="TimesNewRomanPSMT" charset="0"/>
              </a:rPr>
              <a:t>（提醒）</a:t>
            </a:r>
            <a:r>
              <a:rPr lang="en-US" altLang="zh-CN" sz="2400" b="1" smtClean="0">
                <a:solidFill>
                  <a:srgbClr val="000000"/>
                </a:solidFill>
                <a:sym typeface="TimesNewRomanPSMT" charset="0"/>
              </a:rPr>
              <a:t>him  to do something important.</a:t>
            </a:r>
            <a:endParaRPr lang="zh-CN" altLang="en-US" sz="2400" b="1" smtClean="0">
              <a:solidFill>
                <a:srgbClr val="000000"/>
              </a:solidFill>
              <a:sym typeface="TimesNewRomanPSMT" charset="0"/>
            </a:endParaRPr>
          </a:p>
        </p:txBody>
      </p:sp>
      <p:pic>
        <p:nvPicPr>
          <p:cNvPr id="22533" name="Picture 5" descr="C:\Users\林浪险_2\Desktop\8152708_11200995300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9375" y="3175000"/>
            <a:ext cx="3335338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矩形 5"/>
          <p:cNvSpPr>
            <a:spLocks noChangeArrowheads="1"/>
          </p:cNvSpPr>
          <p:nvPr/>
        </p:nvSpPr>
        <p:spPr bwMode="auto">
          <a:xfrm>
            <a:off x="1157288" y="5456238"/>
            <a:ext cx="1350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Mr. Forget</a:t>
            </a:r>
            <a:endParaRPr lang="zh-CN" altLang="en-US" sz="2000" b="1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1" name="圆角矩形 11"/>
          <p:cNvSpPr>
            <a:spLocks noChangeArrowheads="1"/>
          </p:cNvSpPr>
          <p:nvPr/>
        </p:nvSpPr>
        <p:spPr bwMode="auto">
          <a:xfrm flipH="1">
            <a:off x="2811463" y="3236913"/>
            <a:ext cx="6292850" cy="33702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538CD5"/>
            </a:solidFill>
            <a:prstDash val="sysDash"/>
            <a:round/>
          </a:ln>
        </p:spPr>
        <p:txBody>
          <a:bodyPr anchor="ctr">
            <a:spAutoFit/>
          </a:bodyPr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  <a:p>
            <a:pPr marL="457200" indent="-457200"/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  <a:p>
            <a:pPr marL="457200" indent="-457200"/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  <a:p>
            <a:pPr marL="457200" indent="-457200"/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  <a:p>
            <a:pPr marL="457200" indent="-457200"/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  <a:p>
            <a:pPr marL="457200" indent="-457200"/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   </a:t>
            </a:r>
          </a:p>
        </p:txBody>
      </p:sp>
      <p:sp>
        <p:nvSpPr>
          <p:cNvPr id="12302" name="矩形 25"/>
          <p:cNvSpPr>
            <a:spLocks noChangeArrowheads="1"/>
          </p:cNvSpPr>
          <p:nvPr/>
        </p:nvSpPr>
        <p:spPr bwMode="auto">
          <a:xfrm>
            <a:off x="3079750" y="3376613"/>
            <a:ext cx="56689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F: Is there anything 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important</a:t>
            </a:r>
          </a:p>
          <a:p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     this week?</a:t>
            </a:r>
          </a:p>
        </p:txBody>
      </p:sp>
      <p:sp>
        <p:nvSpPr>
          <p:cNvPr id="12303" name="矩形 26"/>
          <p:cNvSpPr>
            <a:spLocks noChangeArrowheads="1"/>
          </p:cNvSpPr>
          <p:nvPr/>
        </p:nvSpPr>
        <p:spPr bwMode="auto">
          <a:xfrm>
            <a:off x="2906713" y="4681538"/>
            <a:ext cx="61468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W: Yes. You are going to have </a:t>
            </a:r>
          </a:p>
          <a:p>
            <a:r>
              <a:rPr lang="en-US" altLang="zh-CN" sz="36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     a driving test on ________. </a:t>
            </a:r>
          </a:p>
          <a:p>
            <a:r>
              <a:rPr lang="en-US" altLang="zh-CN" sz="36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     Don’t  forget.</a:t>
            </a:r>
          </a:p>
        </p:txBody>
      </p:sp>
      <p:sp>
        <p:nvSpPr>
          <p:cNvPr id="12304" name="矩形 27"/>
          <p:cNvSpPr>
            <a:spLocks noChangeArrowheads="1"/>
          </p:cNvSpPr>
          <p:nvPr/>
        </p:nvSpPr>
        <p:spPr bwMode="auto">
          <a:xfrm>
            <a:off x="6759575" y="5235575"/>
            <a:ext cx="2344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May 3rd</a:t>
            </a:r>
            <a:endParaRPr lang="zh-CN" altLang="en-US" sz="3600"/>
          </a:p>
        </p:txBody>
      </p:sp>
      <p:sp>
        <p:nvSpPr>
          <p:cNvPr id="22539" name="TextBox 12"/>
          <p:cNvSpPr>
            <a:spLocks noChangeArrowheads="1"/>
          </p:cNvSpPr>
          <p:nvPr/>
        </p:nvSpPr>
        <p:spPr bwMode="auto">
          <a:xfrm>
            <a:off x="9324975" y="1196975"/>
            <a:ext cx="16557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引导学生帮助</a:t>
            </a:r>
            <a:r>
              <a:rPr lang="en-US" altLang="zh-CN">
                <a:solidFill>
                  <a:srgbClr val="000000"/>
                </a:solidFill>
                <a:sym typeface="宋体" panose="02010600030101010101" pitchFamily="2" charset="-122"/>
              </a:rPr>
              <a:t>Mr. Forget</a:t>
            </a:r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， 提醒他将要做的事情。并进行句型转换。关注时间表达的变化。</a:t>
            </a:r>
            <a:endParaRPr lang="en-US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pic>
        <p:nvPicPr>
          <p:cNvPr id="22540" name="Picture 2" descr="C:\Users\林浪险_2\Desktop\资料收集\6408039_170012539156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50" y="1041400"/>
            <a:ext cx="371157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椭圆 21"/>
          <p:cNvSpPr>
            <a:spLocks noChangeArrowheads="1"/>
          </p:cNvSpPr>
          <p:nvPr/>
        </p:nvSpPr>
        <p:spPr bwMode="auto">
          <a:xfrm>
            <a:off x="3222625" y="1665288"/>
            <a:ext cx="390525" cy="311150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2542" name="椭圆 22"/>
          <p:cNvSpPr>
            <a:spLocks noChangeArrowheads="1"/>
          </p:cNvSpPr>
          <p:nvPr/>
        </p:nvSpPr>
        <p:spPr bwMode="auto">
          <a:xfrm>
            <a:off x="144463" y="1871663"/>
            <a:ext cx="395287" cy="352425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2543" name="TextBox 28"/>
          <p:cNvSpPr txBox="1">
            <a:spLocks noChangeArrowheads="1"/>
          </p:cNvSpPr>
          <p:nvPr/>
        </p:nvSpPr>
        <p:spPr bwMode="auto">
          <a:xfrm>
            <a:off x="2336800" y="1060450"/>
            <a:ext cx="216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Comic Sans MS" panose="030F0702030302020204" pitchFamily="66" charset="0"/>
              </a:rPr>
              <a:t>visit a farm</a:t>
            </a:r>
            <a:endParaRPr lang="zh-CN" altLang="en-US" b="1">
              <a:latin typeface="Comic Sans MS" panose="030F0702030302020204" pitchFamily="66" charset="0"/>
            </a:endParaRPr>
          </a:p>
        </p:txBody>
      </p:sp>
      <p:sp>
        <p:nvSpPr>
          <p:cNvPr id="22544" name="TextBox 29"/>
          <p:cNvSpPr txBox="1">
            <a:spLocks noChangeArrowheads="1"/>
          </p:cNvSpPr>
          <p:nvPr/>
        </p:nvSpPr>
        <p:spPr bwMode="auto">
          <a:xfrm>
            <a:off x="-26988" y="1636713"/>
            <a:ext cx="3106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Comic Sans MS" panose="030F0702030302020204" pitchFamily="66" charset="0"/>
              </a:rPr>
              <a:t>have a driving test</a:t>
            </a:r>
            <a:endParaRPr lang="zh-CN" altLang="en-US" b="1">
              <a:latin typeface="Comic Sans MS" panose="030F0702030302020204" pitchFamily="66" charset="0"/>
            </a:endParaRPr>
          </a:p>
        </p:txBody>
      </p:sp>
      <p:sp>
        <p:nvSpPr>
          <p:cNvPr id="22545" name="椭圆 21"/>
          <p:cNvSpPr>
            <a:spLocks noChangeArrowheads="1"/>
          </p:cNvSpPr>
          <p:nvPr/>
        </p:nvSpPr>
        <p:spPr bwMode="auto">
          <a:xfrm>
            <a:off x="2132013" y="2381250"/>
            <a:ext cx="411162" cy="352425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2546" name="TextBox 30"/>
          <p:cNvSpPr txBox="1">
            <a:spLocks noChangeArrowheads="1"/>
          </p:cNvSpPr>
          <p:nvPr/>
        </p:nvSpPr>
        <p:spPr bwMode="auto">
          <a:xfrm>
            <a:off x="1725613" y="291306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Comic Sans MS" panose="030F0702030302020204" pitchFamily="66" charset="0"/>
              </a:rPr>
              <a:t>have a meeting</a:t>
            </a:r>
            <a:endParaRPr lang="zh-CN" altLang="en-US" b="1">
              <a:latin typeface="Comic Sans MS" panose="030F0702030302020204" pitchFamily="66" charset="0"/>
            </a:endParaRPr>
          </a:p>
        </p:txBody>
      </p:sp>
      <p:pic>
        <p:nvPicPr>
          <p:cNvPr id="22547" name="Picture 3" descr="b_36860_EPS_2009082613523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80188">
            <a:off x="7385050" y="957263"/>
            <a:ext cx="136366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8" name="TextBox 36"/>
          <p:cNvSpPr txBox="1">
            <a:spLocks noChangeArrowheads="1"/>
          </p:cNvSpPr>
          <p:nvPr/>
        </p:nvSpPr>
        <p:spPr bwMode="auto">
          <a:xfrm>
            <a:off x="7875588" y="1665288"/>
            <a:ext cx="563562" cy="5222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Adobe 黑体 Std R" pitchFamily="2" charset="-122"/>
                <a:ea typeface="Adobe 黑体 Std R" pitchFamily="2" charset="-122"/>
              </a:rPr>
              <a:t>1</a:t>
            </a:r>
            <a:endParaRPr lang="zh-CN" altLang="en-US" sz="2800" b="1">
              <a:latin typeface="Adobe 黑体 Std R" pitchFamily="2" charset="-122"/>
              <a:ea typeface="Adobe 黑体 Std R" pitchFamily="2" charset="-122"/>
            </a:endParaRPr>
          </a:p>
        </p:txBody>
      </p:sp>
      <p:sp>
        <p:nvSpPr>
          <p:cNvPr id="22549" name="TextBox 37"/>
          <p:cNvSpPr txBox="1">
            <a:spLocks noChangeArrowheads="1"/>
          </p:cNvSpPr>
          <p:nvPr/>
        </p:nvSpPr>
        <p:spPr bwMode="auto">
          <a:xfrm>
            <a:off x="7875588" y="2063750"/>
            <a:ext cx="985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chemeClr val="tx2"/>
                </a:solidFill>
                <a:latin typeface="Cataneo BT" pitchFamily="2" charset="0"/>
              </a:rPr>
              <a:t>Fri.</a:t>
            </a:r>
            <a:endParaRPr lang="zh-CN" altLang="en-US" b="1">
              <a:solidFill>
                <a:schemeClr val="tx2"/>
              </a:solidFill>
              <a:latin typeface="Cataneo B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animBg="1" autoUpdateAnimBg="0"/>
      <p:bldP spid="12302" grpId="0" autoUpdateAnimBg="0"/>
      <p:bldP spid="12303" grpId="0" autoUpdateAnimBg="0"/>
      <p:bldP spid="1230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D62B5F6-6524-4BF3-9F6F-5E0BCFB256ED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2023-01-17</a:t>
            </a:fld>
            <a:endParaRPr lang="zh-CN" altLang="en-US">
              <a:sym typeface="Calibri" panose="020F0502020204030204" pitchFamily="34" charset="0"/>
            </a:endParaRPr>
          </a:p>
        </p:txBody>
      </p:sp>
      <p:grpSp>
        <p:nvGrpSpPr>
          <p:cNvPr id="23555" name="组合 25"/>
          <p:cNvGrpSpPr/>
          <p:nvPr/>
        </p:nvGrpSpPr>
        <p:grpSpPr bwMode="auto">
          <a:xfrm>
            <a:off x="-490538" y="-236538"/>
            <a:ext cx="3121026" cy="1147763"/>
            <a:chOff x="0" y="0"/>
            <a:chExt cx="2736304" cy="1152128"/>
          </a:xfrm>
        </p:grpSpPr>
        <p:sp>
          <p:nvSpPr>
            <p:cNvPr id="23574" name="爆炸形 2 16"/>
            <p:cNvSpPr>
              <a:spLocks noChangeArrowheads="1"/>
            </p:cNvSpPr>
            <p:nvPr/>
          </p:nvSpPr>
          <p:spPr bwMode="auto">
            <a:xfrm>
              <a:off x="216024" y="432048"/>
              <a:ext cx="2520280" cy="720080"/>
            </a:xfrm>
            <a:prstGeom prst="irregularSeal2">
              <a:avLst/>
            </a:prstGeom>
            <a:solidFill>
              <a:srgbClr val="FFFFFF"/>
            </a:solidFill>
            <a:ln w="25400">
              <a:solidFill>
                <a:srgbClr val="9BBB59"/>
              </a:solidFill>
              <a:miter lim="800000"/>
            </a:ln>
          </p:spPr>
          <p:txBody>
            <a:bodyPr anchor="ctr"/>
            <a:lstStyle/>
            <a:p>
              <a:pPr algn="ctr"/>
              <a:r>
                <a:rPr lang="en-US" altLang="zh-CN" sz="16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Let’s help.</a:t>
              </a:r>
              <a:endParaRPr lang="zh-CN" altLang="en-US" sz="1600" b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3575" name="组合 20"/>
            <p:cNvGrpSpPr/>
            <p:nvPr/>
          </p:nvGrpSpPr>
          <p:grpSpPr bwMode="auto">
            <a:xfrm>
              <a:off x="1" y="1"/>
              <a:ext cx="1115617" cy="1124745"/>
              <a:chOff x="0" y="0"/>
              <a:chExt cx="5486401" cy="4619625"/>
            </a:xfrm>
          </p:grpSpPr>
          <p:sp>
            <p:nvSpPr>
              <p:cNvPr id="23576" name="椭圆 18"/>
              <p:cNvSpPr>
                <a:spLocks noChangeArrowheads="1"/>
              </p:cNvSpPr>
              <p:nvPr/>
            </p:nvSpPr>
            <p:spPr bwMode="auto">
              <a:xfrm>
                <a:off x="3814917" y="1737588"/>
                <a:ext cx="786580" cy="574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23577" name="组合 29"/>
              <p:cNvGrpSpPr/>
              <p:nvPr/>
            </p:nvGrpSpPr>
            <p:grpSpPr bwMode="auto">
              <a:xfrm>
                <a:off x="0" y="0"/>
                <a:ext cx="5486401" cy="4619625"/>
                <a:chOff x="0" y="0"/>
                <a:chExt cx="5486401" cy="4619625"/>
              </a:xfrm>
            </p:grpSpPr>
            <p:sp>
              <p:nvSpPr>
                <p:cNvPr id="23578" name="矩形 20"/>
                <p:cNvSpPr>
                  <a:spLocks noChangeArrowheads="1"/>
                </p:cNvSpPr>
                <p:nvPr/>
              </p:nvSpPr>
              <p:spPr bwMode="auto">
                <a:xfrm>
                  <a:off x="2815960" y="1095022"/>
                  <a:ext cx="782649" cy="4296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pic>
              <p:nvPicPr>
                <p:cNvPr id="23579" name="图片 24" descr="幻灯片1_图层 1.jpg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486401" cy="4619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23556" name="圆角矩形 40"/>
          <p:cNvSpPr>
            <a:spLocks noGrp="1" noChangeArrowheads="1"/>
          </p:cNvSpPr>
          <p:nvPr>
            <p:ph type="title" idx="4294967295"/>
          </p:nvPr>
        </p:nvSpPr>
        <p:spPr>
          <a:xfrm>
            <a:off x="1763713" y="209550"/>
            <a:ext cx="7226300" cy="5111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F79646"/>
            </a:solidFill>
            <a:round/>
          </a:ln>
        </p:spPr>
        <p:txBody>
          <a:bodyPr>
            <a:spAutoFit/>
          </a:bodyPr>
          <a:lstStyle/>
          <a:p>
            <a:r>
              <a:rPr lang="en-US" altLang="zh-CN" sz="2400" b="1" smtClean="0">
                <a:solidFill>
                  <a:srgbClr val="000000"/>
                </a:solidFill>
                <a:sym typeface="TimesNewRomanPSMT" charset="0"/>
              </a:rPr>
              <a:t>Let’s remind</a:t>
            </a:r>
            <a:r>
              <a:rPr lang="zh-CN" altLang="en-US" sz="2400" b="1" smtClean="0">
                <a:solidFill>
                  <a:srgbClr val="000000"/>
                </a:solidFill>
                <a:sym typeface="TimesNewRomanPSMT" charset="0"/>
              </a:rPr>
              <a:t>（提醒）</a:t>
            </a:r>
            <a:r>
              <a:rPr lang="en-US" altLang="zh-CN" sz="2400" b="1" smtClean="0">
                <a:solidFill>
                  <a:srgbClr val="000000"/>
                </a:solidFill>
                <a:sym typeface="TimesNewRomanPSMT" charset="0"/>
              </a:rPr>
              <a:t>him  to do something important.</a:t>
            </a:r>
            <a:endParaRPr lang="zh-CN" altLang="en-US" sz="2400" b="1" smtClean="0">
              <a:solidFill>
                <a:srgbClr val="000000"/>
              </a:solidFill>
              <a:sym typeface="TimesNewRomanPSMT" charset="0"/>
            </a:endParaRPr>
          </a:p>
        </p:txBody>
      </p:sp>
      <p:pic>
        <p:nvPicPr>
          <p:cNvPr id="23557" name="Picture 5" descr="C:\Users\林浪险_2\Desktop\8152708_11200995300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9375" y="3175000"/>
            <a:ext cx="3335338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矩形 5"/>
          <p:cNvSpPr>
            <a:spLocks noChangeArrowheads="1"/>
          </p:cNvSpPr>
          <p:nvPr/>
        </p:nvSpPr>
        <p:spPr bwMode="auto">
          <a:xfrm>
            <a:off x="1192213" y="5559425"/>
            <a:ext cx="1508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Mr. Forget</a:t>
            </a:r>
            <a:endParaRPr lang="zh-CN" altLang="en-US" sz="2000" b="1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5" name="圆角矩形 11"/>
          <p:cNvSpPr>
            <a:spLocks noChangeArrowheads="1"/>
          </p:cNvSpPr>
          <p:nvPr/>
        </p:nvSpPr>
        <p:spPr bwMode="auto">
          <a:xfrm flipH="1">
            <a:off x="2811463" y="3236913"/>
            <a:ext cx="6292850" cy="33702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538CD5"/>
            </a:solidFill>
            <a:prstDash val="sysDash"/>
            <a:round/>
          </a:ln>
        </p:spPr>
        <p:txBody>
          <a:bodyPr anchor="ctr">
            <a:spAutoFit/>
          </a:bodyPr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  <a:p>
            <a:pPr marL="457200" indent="-457200"/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  <a:p>
            <a:pPr marL="457200" indent="-457200"/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  <a:p>
            <a:pPr marL="457200" indent="-457200"/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  <a:p>
            <a:pPr marL="457200" indent="-457200"/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  <a:p>
            <a:pPr marL="457200" indent="-457200"/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   </a:t>
            </a:r>
          </a:p>
        </p:txBody>
      </p:sp>
      <p:sp>
        <p:nvSpPr>
          <p:cNvPr id="13326" name="矩形 25"/>
          <p:cNvSpPr>
            <a:spLocks noChangeArrowheads="1"/>
          </p:cNvSpPr>
          <p:nvPr/>
        </p:nvSpPr>
        <p:spPr bwMode="auto">
          <a:xfrm>
            <a:off x="2906713" y="3376613"/>
            <a:ext cx="62722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F: Is there anything else 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important</a:t>
            </a:r>
          </a:p>
          <a:p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     this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month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?</a:t>
            </a:r>
          </a:p>
        </p:txBody>
      </p:sp>
      <p:sp>
        <p:nvSpPr>
          <p:cNvPr id="13327" name="矩形 26"/>
          <p:cNvSpPr>
            <a:spLocks noChangeArrowheads="1"/>
          </p:cNvSpPr>
          <p:nvPr/>
        </p:nvSpPr>
        <p:spPr bwMode="auto">
          <a:xfrm>
            <a:off x="2906713" y="4681538"/>
            <a:ext cx="62626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W: Yes. You _______________</a:t>
            </a:r>
          </a:p>
          <a:p>
            <a:r>
              <a:rPr lang="en-US" altLang="zh-CN" sz="36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     ___________ on May 21st. </a:t>
            </a:r>
          </a:p>
          <a:p>
            <a:r>
              <a:rPr lang="en-US" altLang="zh-CN" sz="36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     Don’t  forget.</a:t>
            </a:r>
          </a:p>
        </p:txBody>
      </p:sp>
      <p:sp>
        <p:nvSpPr>
          <p:cNvPr id="13328" name="矩形 1"/>
          <p:cNvSpPr>
            <a:spLocks noChangeArrowheads="1"/>
          </p:cNvSpPr>
          <p:nvPr/>
        </p:nvSpPr>
        <p:spPr bwMode="auto">
          <a:xfrm>
            <a:off x="3459163" y="4660900"/>
            <a:ext cx="5945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                  are going to have    a meeting 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23563" name="TextBox 12"/>
          <p:cNvSpPr>
            <a:spLocks noChangeArrowheads="1"/>
          </p:cNvSpPr>
          <p:nvPr/>
        </p:nvSpPr>
        <p:spPr bwMode="auto">
          <a:xfrm>
            <a:off x="9324975" y="1196975"/>
            <a:ext cx="16557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000000"/>
                </a:solidFill>
                <a:sym typeface="宋体" panose="02010600030101010101" pitchFamily="2" charset="-122"/>
              </a:rPr>
              <a:t>1.</a:t>
            </a:r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引导学生帮助</a:t>
            </a:r>
            <a:r>
              <a:rPr lang="en-US" altLang="zh-CN">
                <a:solidFill>
                  <a:srgbClr val="000000"/>
                </a:solidFill>
                <a:sym typeface="宋体" panose="02010600030101010101" pitchFamily="2" charset="-122"/>
              </a:rPr>
              <a:t>Mr. Forget</a:t>
            </a:r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， 提醒他将要做的事情。</a:t>
            </a:r>
            <a:endParaRPr lang="en-US">
              <a:solidFill>
                <a:srgbClr val="000000"/>
              </a:solidFill>
              <a:sym typeface="宋体" panose="02010600030101010101" pitchFamily="2" charset="-122"/>
            </a:endParaRPr>
          </a:p>
          <a:p>
            <a:r>
              <a:rPr lang="en-US" altLang="zh-CN">
                <a:solidFill>
                  <a:srgbClr val="000000"/>
                </a:solidFill>
                <a:sym typeface="宋体" panose="02010600030101010101" pitchFamily="2" charset="-122"/>
              </a:rPr>
              <a:t>2. He is going to have a test in April. Ben and Janet are going to have a test , too.  Are they going to have a driving test? Let’s look at the picture.</a:t>
            </a:r>
          </a:p>
          <a:p>
            <a:endParaRPr lang="en-US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pic>
        <p:nvPicPr>
          <p:cNvPr id="23564" name="Picture 2" descr="C:\Users\林浪险_2\Desktop\资料收集\6408039_170012539156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50" y="1041400"/>
            <a:ext cx="371157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椭圆 21"/>
          <p:cNvSpPr>
            <a:spLocks noChangeArrowheads="1"/>
          </p:cNvSpPr>
          <p:nvPr/>
        </p:nvSpPr>
        <p:spPr bwMode="auto">
          <a:xfrm>
            <a:off x="3222625" y="1665288"/>
            <a:ext cx="390525" cy="311150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3566" name="椭圆 22"/>
          <p:cNvSpPr>
            <a:spLocks noChangeArrowheads="1"/>
          </p:cNvSpPr>
          <p:nvPr/>
        </p:nvSpPr>
        <p:spPr bwMode="auto">
          <a:xfrm>
            <a:off x="144463" y="1871663"/>
            <a:ext cx="395287" cy="352425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3567" name="TextBox 28"/>
          <p:cNvSpPr txBox="1">
            <a:spLocks noChangeArrowheads="1"/>
          </p:cNvSpPr>
          <p:nvPr/>
        </p:nvSpPr>
        <p:spPr bwMode="auto">
          <a:xfrm>
            <a:off x="2336800" y="1060450"/>
            <a:ext cx="216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Comic Sans MS" panose="030F0702030302020204" pitchFamily="66" charset="0"/>
              </a:rPr>
              <a:t>visit a farm</a:t>
            </a:r>
            <a:endParaRPr lang="zh-CN" altLang="en-US" b="1">
              <a:latin typeface="Comic Sans MS" panose="030F0702030302020204" pitchFamily="66" charset="0"/>
            </a:endParaRPr>
          </a:p>
        </p:txBody>
      </p:sp>
      <p:sp>
        <p:nvSpPr>
          <p:cNvPr id="23568" name="TextBox 29"/>
          <p:cNvSpPr txBox="1">
            <a:spLocks noChangeArrowheads="1"/>
          </p:cNvSpPr>
          <p:nvPr/>
        </p:nvSpPr>
        <p:spPr bwMode="auto">
          <a:xfrm>
            <a:off x="0" y="1565275"/>
            <a:ext cx="284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Comic Sans MS" panose="030F0702030302020204" pitchFamily="66" charset="0"/>
              </a:rPr>
              <a:t>have a driving test</a:t>
            </a:r>
            <a:endParaRPr lang="zh-CN" altLang="en-US" b="1">
              <a:latin typeface="Comic Sans MS" panose="030F0702030302020204" pitchFamily="66" charset="0"/>
            </a:endParaRPr>
          </a:p>
        </p:txBody>
      </p:sp>
      <p:sp>
        <p:nvSpPr>
          <p:cNvPr id="23569" name="椭圆 21"/>
          <p:cNvSpPr>
            <a:spLocks noChangeArrowheads="1"/>
          </p:cNvSpPr>
          <p:nvPr/>
        </p:nvSpPr>
        <p:spPr bwMode="auto">
          <a:xfrm>
            <a:off x="2085975" y="2370138"/>
            <a:ext cx="411163" cy="352425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3570" name="TextBox 30"/>
          <p:cNvSpPr txBox="1">
            <a:spLocks noChangeArrowheads="1"/>
          </p:cNvSpPr>
          <p:nvPr/>
        </p:nvSpPr>
        <p:spPr bwMode="auto">
          <a:xfrm>
            <a:off x="1558925" y="2851150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Comic Sans MS" panose="030F0702030302020204" pitchFamily="66" charset="0"/>
              </a:rPr>
              <a:t>have a meeting</a:t>
            </a:r>
            <a:endParaRPr lang="zh-CN" altLang="en-US" b="1">
              <a:latin typeface="Comic Sans MS" panose="030F0702030302020204" pitchFamily="66" charset="0"/>
            </a:endParaRPr>
          </a:p>
        </p:txBody>
      </p:sp>
      <p:pic>
        <p:nvPicPr>
          <p:cNvPr id="23571" name="Picture 3" descr="b_36860_EPS_2009082613523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80188">
            <a:off x="7385050" y="957263"/>
            <a:ext cx="136366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2" name="TextBox 35"/>
          <p:cNvSpPr txBox="1">
            <a:spLocks noChangeArrowheads="1"/>
          </p:cNvSpPr>
          <p:nvPr/>
        </p:nvSpPr>
        <p:spPr bwMode="auto">
          <a:xfrm>
            <a:off x="7875588" y="1665288"/>
            <a:ext cx="563562" cy="5222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Adobe 黑体 Std R" pitchFamily="2" charset="-122"/>
                <a:ea typeface="Adobe 黑体 Std R" pitchFamily="2" charset="-122"/>
              </a:rPr>
              <a:t>1</a:t>
            </a:r>
            <a:endParaRPr lang="zh-CN" altLang="en-US" sz="2800" b="1">
              <a:latin typeface="Adobe 黑体 Std R" pitchFamily="2" charset="-122"/>
              <a:ea typeface="Adobe 黑体 Std R" pitchFamily="2" charset="-122"/>
            </a:endParaRPr>
          </a:p>
        </p:txBody>
      </p:sp>
      <p:sp>
        <p:nvSpPr>
          <p:cNvPr id="23573" name="TextBox 36"/>
          <p:cNvSpPr txBox="1">
            <a:spLocks noChangeArrowheads="1"/>
          </p:cNvSpPr>
          <p:nvPr/>
        </p:nvSpPr>
        <p:spPr bwMode="auto">
          <a:xfrm>
            <a:off x="7875588" y="2063750"/>
            <a:ext cx="985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chemeClr val="tx2"/>
                </a:solidFill>
                <a:latin typeface="Cataneo BT" pitchFamily="2" charset="0"/>
              </a:rPr>
              <a:t>Fri.</a:t>
            </a:r>
            <a:endParaRPr lang="zh-CN" altLang="en-US" b="1">
              <a:solidFill>
                <a:schemeClr val="tx2"/>
              </a:solidFill>
              <a:latin typeface="Cataneo B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 animBg="1" autoUpdateAnimBg="0"/>
      <p:bldP spid="13326" grpId="0" autoUpdateAnimBg="0"/>
      <p:bldP spid="13327" grpId="0" autoUpdateAnimBg="0"/>
      <p:bldP spid="1332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内容占位符 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331913" y="252413"/>
            <a:ext cx="6335712" cy="5562600"/>
          </a:xfrm>
        </p:spPr>
      </p:pic>
      <p:grpSp>
        <p:nvGrpSpPr>
          <p:cNvPr id="24579" name="组合 25"/>
          <p:cNvGrpSpPr/>
          <p:nvPr/>
        </p:nvGrpSpPr>
        <p:grpSpPr bwMode="auto">
          <a:xfrm>
            <a:off x="-490538" y="-236538"/>
            <a:ext cx="3121026" cy="1147763"/>
            <a:chOff x="0" y="0"/>
            <a:chExt cx="2736304" cy="1152128"/>
          </a:xfrm>
        </p:grpSpPr>
        <p:sp>
          <p:nvSpPr>
            <p:cNvPr id="24582" name="爆炸形 2 16"/>
            <p:cNvSpPr>
              <a:spLocks noChangeArrowheads="1"/>
            </p:cNvSpPr>
            <p:nvPr/>
          </p:nvSpPr>
          <p:spPr bwMode="auto">
            <a:xfrm>
              <a:off x="216024" y="432048"/>
              <a:ext cx="2520280" cy="720080"/>
            </a:xfrm>
            <a:prstGeom prst="irregularSeal2">
              <a:avLst/>
            </a:prstGeom>
            <a:solidFill>
              <a:srgbClr val="FFFFFF"/>
            </a:solidFill>
            <a:ln w="25400">
              <a:solidFill>
                <a:srgbClr val="9BBB59"/>
              </a:solidFill>
              <a:miter lim="800000"/>
            </a:ln>
          </p:spPr>
          <p:txBody>
            <a:bodyPr anchor="ctr"/>
            <a:lstStyle/>
            <a:p>
              <a:pPr algn="ctr"/>
              <a:r>
                <a:rPr lang="en-US" altLang="zh-CN" sz="16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Let’s talk.</a:t>
              </a:r>
              <a:endParaRPr lang="zh-CN" altLang="en-US" sz="1600" b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4583" name="组合 20"/>
            <p:cNvGrpSpPr/>
            <p:nvPr/>
          </p:nvGrpSpPr>
          <p:grpSpPr bwMode="auto">
            <a:xfrm>
              <a:off x="1" y="1"/>
              <a:ext cx="1115617" cy="1124745"/>
              <a:chOff x="0" y="0"/>
              <a:chExt cx="5486401" cy="4619625"/>
            </a:xfrm>
          </p:grpSpPr>
          <p:sp>
            <p:nvSpPr>
              <p:cNvPr id="24584" name="椭圆 18"/>
              <p:cNvSpPr>
                <a:spLocks noChangeArrowheads="1"/>
              </p:cNvSpPr>
              <p:nvPr/>
            </p:nvSpPr>
            <p:spPr bwMode="auto">
              <a:xfrm>
                <a:off x="3814917" y="1737588"/>
                <a:ext cx="786580" cy="574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24585" name="组合 29"/>
              <p:cNvGrpSpPr/>
              <p:nvPr/>
            </p:nvGrpSpPr>
            <p:grpSpPr bwMode="auto">
              <a:xfrm>
                <a:off x="0" y="0"/>
                <a:ext cx="5486401" cy="4619625"/>
                <a:chOff x="0" y="0"/>
                <a:chExt cx="5486401" cy="4619625"/>
              </a:xfrm>
            </p:grpSpPr>
            <p:sp>
              <p:nvSpPr>
                <p:cNvPr id="24586" name="矩形 20"/>
                <p:cNvSpPr>
                  <a:spLocks noChangeArrowheads="1"/>
                </p:cNvSpPr>
                <p:nvPr/>
              </p:nvSpPr>
              <p:spPr bwMode="auto">
                <a:xfrm>
                  <a:off x="2815960" y="1095022"/>
                  <a:ext cx="782649" cy="4296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pic>
              <p:nvPicPr>
                <p:cNvPr id="24587" name="图片 24" descr="幻灯片1_图层 1.jpg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486401" cy="4619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24580" name="TextBox 12"/>
          <p:cNvSpPr>
            <a:spLocks noChangeArrowheads="1"/>
          </p:cNvSpPr>
          <p:nvPr/>
        </p:nvSpPr>
        <p:spPr bwMode="auto">
          <a:xfrm>
            <a:off x="9324975" y="1196975"/>
            <a:ext cx="1943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引导学生看图并用自己的话描述</a:t>
            </a:r>
            <a:r>
              <a:rPr lang="en-US" altLang="zh-CN">
                <a:solidFill>
                  <a:srgbClr val="000000"/>
                </a:solidFill>
                <a:sym typeface="宋体" panose="02010600030101010101" pitchFamily="2" charset="-122"/>
              </a:rPr>
              <a:t>Ben</a:t>
            </a:r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和</a:t>
            </a:r>
            <a:r>
              <a:rPr lang="en-US" altLang="zh-CN">
                <a:solidFill>
                  <a:srgbClr val="000000"/>
                </a:solidFill>
                <a:sym typeface="宋体" panose="02010600030101010101" pitchFamily="2" charset="-122"/>
              </a:rPr>
              <a:t>Janet</a:t>
            </a:r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的计划。</a:t>
            </a:r>
            <a:endParaRPr lang="en-US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4347" name="圆角矩形 11"/>
          <p:cNvSpPr>
            <a:spLocks noChangeArrowheads="1"/>
          </p:cNvSpPr>
          <p:nvPr/>
        </p:nvSpPr>
        <p:spPr bwMode="auto">
          <a:xfrm flipH="1">
            <a:off x="574675" y="5918200"/>
            <a:ext cx="8324850" cy="647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538CD5"/>
            </a:solidFill>
            <a:prstDash val="sysDash"/>
            <a:round/>
          </a:ln>
        </p:spPr>
        <p:txBody>
          <a:bodyPr anchor="ctr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They are going to ________ on ________.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折角形 1"/>
          <p:cNvSpPr/>
          <p:nvPr/>
        </p:nvSpPr>
        <p:spPr bwMode="auto">
          <a:xfrm>
            <a:off x="160338" y="476250"/>
            <a:ext cx="8731250" cy="6264275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Janet</a:t>
            </a:r>
            <a:r>
              <a:rPr lang="en-US" altLang="zh-CN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:  </a:t>
            </a:r>
            <a:r>
              <a:rPr lang="en-US" altLang="zh-CN" sz="2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What’s the date, Ben?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Ben:   The first of June. Why?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>
                <a:solidFill>
                  <a:srgbClr val="0070C0"/>
                </a:solidFill>
                <a:latin typeface="Calibri" panose="020F0502020204030204" pitchFamily="34" charset="0"/>
              </a:rPr>
              <a:t>Janet:  We are going to see a film tomorrow evening. Don’t forget.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Ben:  Isn’t that Mike’s birthday? We are all going to his  home for   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         a  party tomorrow.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>
                <a:solidFill>
                  <a:srgbClr val="0070C0"/>
                </a:solidFill>
                <a:latin typeface="Calibri" panose="020F0502020204030204" pitchFamily="34" charset="0"/>
              </a:rPr>
              <a:t>Janet:  No. Mike’s birthday party is on June 11th.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 Ben:  Is there anything else important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          this month?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>
                <a:solidFill>
                  <a:srgbClr val="0070C0"/>
                </a:solidFill>
                <a:latin typeface="Calibri" panose="020F0502020204030204" pitchFamily="34" charset="0"/>
              </a:rPr>
              <a:t>Janet: Yes. We are going to have an 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>
                <a:solidFill>
                  <a:srgbClr val="0070C0"/>
                </a:solidFill>
                <a:latin typeface="Calibri" panose="020F0502020204030204" pitchFamily="34" charset="0"/>
              </a:rPr>
              <a:t>            English test on June 24th.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>
                <a:solidFill>
                  <a:srgbClr val="0070C0"/>
                </a:solidFill>
                <a:latin typeface="Calibri" panose="020F0502020204030204" pitchFamily="34" charset="0"/>
              </a:rPr>
              <a:t>           Don’t   forget</a:t>
            </a:r>
            <a:r>
              <a:rPr lang="en-US" altLang="zh-CN" sz="24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.</a:t>
            </a:r>
            <a:endParaRPr lang="en-US" altLang="zh-CN" sz="20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5602" name="组合 25"/>
          <p:cNvGrpSpPr/>
          <p:nvPr/>
        </p:nvGrpSpPr>
        <p:grpSpPr bwMode="auto">
          <a:xfrm>
            <a:off x="-434975" y="-306388"/>
            <a:ext cx="3121025" cy="1120776"/>
            <a:chOff x="0" y="0"/>
            <a:chExt cx="2736303" cy="1124745"/>
          </a:xfrm>
        </p:grpSpPr>
        <p:sp>
          <p:nvSpPr>
            <p:cNvPr id="25613" name="爆炸形 2 16"/>
            <p:cNvSpPr>
              <a:spLocks noChangeArrowheads="1"/>
            </p:cNvSpPr>
            <p:nvPr/>
          </p:nvSpPr>
          <p:spPr bwMode="auto">
            <a:xfrm>
              <a:off x="216023" y="266606"/>
              <a:ext cx="2520280" cy="720080"/>
            </a:xfrm>
            <a:prstGeom prst="irregularSeal2">
              <a:avLst/>
            </a:prstGeom>
            <a:solidFill>
              <a:srgbClr val="FFFFFF"/>
            </a:solidFill>
            <a:ln w="25400">
              <a:solidFill>
                <a:srgbClr val="9BBB59"/>
              </a:solidFill>
              <a:miter lim="800000"/>
            </a:ln>
          </p:spPr>
          <p:txBody>
            <a:bodyPr anchor="ctr"/>
            <a:lstStyle/>
            <a:p>
              <a:pPr algn="ctr"/>
              <a:r>
                <a:rPr lang="en-US" altLang="zh-CN" sz="1600" b="1" dirty="0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Let’s learn.</a:t>
              </a:r>
              <a:endParaRPr lang="zh-CN" altLang="en-US" sz="16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5614" name="组合 20"/>
            <p:cNvGrpSpPr/>
            <p:nvPr/>
          </p:nvGrpSpPr>
          <p:grpSpPr bwMode="auto">
            <a:xfrm>
              <a:off x="0" y="0"/>
              <a:ext cx="1115617" cy="1124745"/>
              <a:chOff x="0" y="0"/>
              <a:chExt cx="5486401" cy="4619625"/>
            </a:xfrm>
          </p:grpSpPr>
          <p:sp>
            <p:nvSpPr>
              <p:cNvPr id="25615" name="椭圆 18"/>
              <p:cNvSpPr>
                <a:spLocks noChangeArrowheads="1"/>
              </p:cNvSpPr>
              <p:nvPr/>
            </p:nvSpPr>
            <p:spPr bwMode="auto">
              <a:xfrm>
                <a:off x="3814917" y="1737588"/>
                <a:ext cx="786580" cy="574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25616" name="组合 29"/>
              <p:cNvGrpSpPr/>
              <p:nvPr/>
            </p:nvGrpSpPr>
            <p:grpSpPr bwMode="auto">
              <a:xfrm>
                <a:off x="0" y="0"/>
                <a:ext cx="5486401" cy="4619625"/>
                <a:chOff x="0" y="0"/>
                <a:chExt cx="5486401" cy="4619625"/>
              </a:xfrm>
            </p:grpSpPr>
            <p:sp>
              <p:nvSpPr>
                <p:cNvPr id="25617" name="矩形 20"/>
                <p:cNvSpPr>
                  <a:spLocks noChangeArrowheads="1"/>
                </p:cNvSpPr>
                <p:nvPr/>
              </p:nvSpPr>
              <p:spPr bwMode="auto">
                <a:xfrm>
                  <a:off x="2815960" y="1095022"/>
                  <a:ext cx="782649" cy="4296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pic>
              <p:nvPicPr>
                <p:cNvPr id="25618" name="图片 24" descr="幻灯片1_图层 1.jpg"/>
                <p:cNvPicPr>
                  <a:picLocks noChangeAspect="1" noChangeArrowheads="1"/>
                </p:cNvPicPr>
                <p:nvPr/>
              </p:nvPicPr>
              <p:blipFill>
                <a:blip r:embed="rId16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486401" cy="4619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25603" name="TextBox 12"/>
          <p:cNvSpPr>
            <a:spLocks noChangeArrowheads="1"/>
          </p:cNvSpPr>
          <p:nvPr/>
        </p:nvSpPr>
        <p:spPr bwMode="auto">
          <a:xfrm>
            <a:off x="9324975" y="1196975"/>
            <a:ext cx="19431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学生自己先尝试读课文对话，再模仿录音朗读对话，并进行分角色朗读、分组朗读等。</a:t>
            </a:r>
            <a:endParaRPr lang="en-US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pic>
        <p:nvPicPr>
          <p:cNvPr id="25605" name="内容占位符 1"/>
          <p:cNvPicPr>
            <a:picLocks noGrp="1" noChangeAspect="1" noChangeArrowheads="1"/>
          </p:cNvPicPr>
          <p:nvPr>
            <p:ph idx="4294967295"/>
          </p:nvPr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219700" y="3357563"/>
            <a:ext cx="4105275" cy="3603625"/>
          </a:xfrm>
        </p:spPr>
      </p:pic>
      <p:pic>
        <p:nvPicPr>
          <p:cNvPr id="15372" name="Let's talk 01.mp3" descr="Let's talk 01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048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Let's talk 02.mp3" descr="Let's talk 02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0525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Let's talk 03.mp3" descr="Let's talk 03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155733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Let's talk 04.mp3" descr="Let's talk 04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63683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Let's talk 05.mp3" descr="Let's talk 05">
            <a:hlinkClick r:id="" action="ppaction://media"/>
          </p:cNvPr>
          <p:cNvPicPr>
            <a:picLocks noRot="1"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14166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Let's talk 06.mp3" descr="Let's talk 06">
            <a:hlinkClick r:id="" action="ppaction://media"/>
          </p:cNvPr>
          <p:cNvPicPr>
            <a:picLocks noRot="1"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2926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Let's talk 07.mp3" descr="Let's talk 07">
            <a:hlinkClick r:id="" action="ppaction://media"/>
          </p:cNvPr>
          <p:cNvPicPr>
            <a:picLocks noRot="1" noChangeAspect="1" noChangeArrowheads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94995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9" fill="hold"/>
                                        <p:tgtEl>
                                          <p:spTgt spid="153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92" fill="hold"/>
                                        <p:tgtEl>
                                          <p:spTgt spid="153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303" fill="hold"/>
                                        <p:tgtEl>
                                          <p:spTgt spid="15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923" fill="hold"/>
                                        <p:tgtEl>
                                          <p:spTgt spid="153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800" fill="hold"/>
                                        <p:tgtEl>
                                          <p:spTgt spid="153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285" fill="hold"/>
                                        <p:tgtEl>
                                          <p:spTgt spid="153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863" fill="hold"/>
                                        <p:tgtEl>
                                          <p:spTgt spid="153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7CFC779-59A5-4D9B-B4F6-BD907C9E3033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2023-01-17</a:t>
            </a:fld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26627" name="圆角矩形 11"/>
          <p:cNvSpPr>
            <a:spLocks noChangeArrowheads="1"/>
          </p:cNvSpPr>
          <p:nvPr/>
        </p:nvSpPr>
        <p:spPr bwMode="auto">
          <a:xfrm flipH="1">
            <a:off x="2195513" y="776288"/>
            <a:ext cx="6765925" cy="56181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538CD5"/>
            </a:solidFill>
            <a:prstDash val="sysDash"/>
            <a:round/>
          </a:ln>
        </p:spPr>
        <p:txBody>
          <a:bodyPr anchor="ctr">
            <a:spAutoFit/>
          </a:bodyPr>
          <a:lstStyle/>
          <a:p>
            <a:pPr algn="ctr"/>
            <a:r>
              <a:rPr lang="en-US" altLang="zh-CN" sz="3600" b="1" i="1" dirty="0">
                <a:solidFill>
                  <a:srgbClr val="000000"/>
                </a:solidFill>
                <a:latin typeface="Calibri" panose="020F0502020204030204" pitchFamily="34" charset="0"/>
                <a:sym typeface="TimesNewRomanPSMT" charset="0"/>
              </a:rPr>
              <a:t>T or F</a:t>
            </a:r>
          </a:p>
          <a:p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TimesNewRomanPSMT" charset="0"/>
              </a:rPr>
              <a:t>(      )1.  It’s July 1st today.</a:t>
            </a:r>
          </a:p>
          <a:p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TimesNewRomanPSMT" charset="0"/>
              </a:rPr>
              <a:t>(      )2.  Ben and Janet are going to  </a:t>
            </a:r>
          </a:p>
          <a:p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TimesNewRomanPSMT" charset="0"/>
              </a:rPr>
              <a:t>              see a film on June 2nd.</a:t>
            </a:r>
          </a:p>
          <a:p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TimesNewRomanPSMT" charset="0"/>
              </a:rPr>
              <a:t>(      )3.  It isn’t Mike’s birthday </a:t>
            </a:r>
          </a:p>
          <a:p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TimesNewRomanPSMT" charset="0"/>
              </a:rPr>
              <a:t>              tomorrow.</a:t>
            </a:r>
          </a:p>
          <a:p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TimesNewRomanPSMT" charset="0"/>
              </a:rPr>
              <a:t>(      )4.  There is nothing important </a:t>
            </a:r>
          </a:p>
          <a:p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TimesNewRomanPSMT" charset="0"/>
              </a:rPr>
              <a:t>              this month.</a:t>
            </a:r>
          </a:p>
          <a:p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TimesNewRomanPSMT" charset="0"/>
              </a:rPr>
              <a:t>(      )5.  The English test is on June    </a:t>
            </a:r>
          </a:p>
          <a:p>
            <a:r>
              <a:rPr lang="en-US" altLang="zh-CN" sz="3200" b="1" dirty="0">
                <a:solidFill>
                  <a:srgbClr val="000000"/>
                </a:solidFill>
                <a:latin typeface="Calibri" panose="020F0502020204030204" pitchFamily="34" charset="0"/>
                <a:sym typeface="TimesNewRomanPSMT" charset="0"/>
              </a:rPr>
              <a:t>              11th.</a:t>
            </a:r>
            <a:endParaRPr lang="zh-CN" altLang="en-US" sz="3200" b="1" dirty="0">
              <a:solidFill>
                <a:srgbClr val="000000"/>
              </a:solidFill>
              <a:latin typeface="Calibri" panose="020F0502020204030204" pitchFamily="34" charset="0"/>
              <a:sym typeface="TimesNewRomanPSMT" charset="0"/>
            </a:endParaRPr>
          </a:p>
        </p:txBody>
      </p:sp>
      <p:grpSp>
        <p:nvGrpSpPr>
          <p:cNvPr id="26628" name="组合 25"/>
          <p:cNvGrpSpPr/>
          <p:nvPr/>
        </p:nvGrpSpPr>
        <p:grpSpPr bwMode="auto">
          <a:xfrm>
            <a:off x="-490538" y="-236538"/>
            <a:ext cx="3121026" cy="1147763"/>
            <a:chOff x="0" y="0"/>
            <a:chExt cx="2736304" cy="1152128"/>
          </a:xfrm>
        </p:grpSpPr>
        <p:sp>
          <p:nvSpPr>
            <p:cNvPr id="26637" name="爆炸形 2 16"/>
            <p:cNvSpPr>
              <a:spLocks noChangeArrowheads="1"/>
            </p:cNvSpPr>
            <p:nvPr/>
          </p:nvSpPr>
          <p:spPr bwMode="auto">
            <a:xfrm>
              <a:off x="216024" y="432048"/>
              <a:ext cx="2520280" cy="720080"/>
            </a:xfrm>
            <a:prstGeom prst="irregularSeal2">
              <a:avLst/>
            </a:prstGeom>
            <a:solidFill>
              <a:srgbClr val="FFFFFF"/>
            </a:solidFill>
            <a:ln w="25400">
              <a:solidFill>
                <a:srgbClr val="9BBB59"/>
              </a:solidFill>
              <a:miter lim="800000"/>
            </a:ln>
          </p:spPr>
          <p:txBody>
            <a:bodyPr anchor="ctr"/>
            <a:lstStyle/>
            <a:p>
              <a:pPr algn="ctr"/>
              <a:r>
                <a:rPr lang="en-US" altLang="zh-CN" sz="1600" b="1" dirty="0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Let’s do.</a:t>
              </a:r>
              <a:endParaRPr lang="zh-CN" altLang="en-US" sz="16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6638" name="组合 20"/>
            <p:cNvGrpSpPr/>
            <p:nvPr/>
          </p:nvGrpSpPr>
          <p:grpSpPr bwMode="auto">
            <a:xfrm>
              <a:off x="1" y="1"/>
              <a:ext cx="1115617" cy="1124745"/>
              <a:chOff x="0" y="0"/>
              <a:chExt cx="5486401" cy="4619625"/>
            </a:xfrm>
          </p:grpSpPr>
          <p:sp>
            <p:nvSpPr>
              <p:cNvPr id="26639" name="椭圆 18"/>
              <p:cNvSpPr>
                <a:spLocks noChangeArrowheads="1"/>
              </p:cNvSpPr>
              <p:nvPr/>
            </p:nvSpPr>
            <p:spPr bwMode="auto">
              <a:xfrm>
                <a:off x="3814917" y="1737588"/>
                <a:ext cx="786580" cy="574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26640" name="组合 29"/>
              <p:cNvGrpSpPr/>
              <p:nvPr/>
            </p:nvGrpSpPr>
            <p:grpSpPr bwMode="auto">
              <a:xfrm>
                <a:off x="0" y="0"/>
                <a:ext cx="5486401" cy="4619625"/>
                <a:chOff x="0" y="0"/>
                <a:chExt cx="5486401" cy="4619625"/>
              </a:xfrm>
            </p:grpSpPr>
            <p:sp>
              <p:nvSpPr>
                <p:cNvPr id="26641" name="矩形 20"/>
                <p:cNvSpPr>
                  <a:spLocks noChangeArrowheads="1"/>
                </p:cNvSpPr>
                <p:nvPr/>
              </p:nvSpPr>
              <p:spPr bwMode="auto">
                <a:xfrm>
                  <a:off x="2815960" y="1095022"/>
                  <a:ext cx="782649" cy="4296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pic>
              <p:nvPicPr>
                <p:cNvPr id="26642" name="图片 24" descr="幻灯片1_图层 1.jpg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486401" cy="4619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26629" name="Picture 5" descr="C:\Users\林浪险_2\Desktop\8152708_11200995300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90538" y="3175000"/>
            <a:ext cx="3335338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矩形 5"/>
          <p:cNvSpPr>
            <a:spLocks noChangeArrowheads="1"/>
          </p:cNvSpPr>
          <p:nvPr/>
        </p:nvSpPr>
        <p:spPr bwMode="auto">
          <a:xfrm>
            <a:off x="900113" y="5359400"/>
            <a:ext cx="1508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Mr. Forget</a:t>
            </a:r>
            <a:endParaRPr lang="zh-CN" altLang="en-US" sz="2000" b="1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7" name="矩形 16"/>
          <p:cNvSpPr>
            <a:spLocks noChangeArrowheads="1"/>
          </p:cNvSpPr>
          <p:nvPr/>
        </p:nvSpPr>
        <p:spPr bwMode="auto">
          <a:xfrm>
            <a:off x="2762250" y="1649413"/>
            <a:ext cx="808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F</a:t>
            </a:r>
            <a:endParaRPr lang="zh-CN" altLang="en-US" sz="3600"/>
          </a:p>
        </p:txBody>
      </p:sp>
      <p:sp>
        <p:nvSpPr>
          <p:cNvPr id="16398" name="矩形 17"/>
          <p:cNvSpPr>
            <a:spLocks noChangeArrowheads="1"/>
          </p:cNvSpPr>
          <p:nvPr/>
        </p:nvSpPr>
        <p:spPr bwMode="auto">
          <a:xfrm>
            <a:off x="2630488" y="2168525"/>
            <a:ext cx="623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T</a:t>
            </a:r>
            <a:endParaRPr lang="zh-CN" altLang="en-US" sz="3600"/>
          </a:p>
        </p:txBody>
      </p:sp>
      <p:sp>
        <p:nvSpPr>
          <p:cNvPr id="16399" name="矩形 18"/>
          <p:cNvSpPr>
            <a:spLocks noChangeArrowheads="1"/>
          </p:cNvSpPr>
          <p:nvPr/>
        </p:nvSpPr>
        <p:spPr bwMode="auto">
          <a:xfrm>
            <a:off x="2762250" y="3135313"/>
            <a:ext cx="560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T</a:t>
            </a:r>
            <a:endParaRPr lang="zh-CN" altLang="en-US" sz="3600"/>
          </a:p>
        </p:txBody>
      </p:sp>
      <p:sp>
        <p:nvSpPr>
          <p:cNvPr id="16400" name="矩形 19"/>
          <p:cNvSpPr>
            <a:spLocks noChangeArrowheads="1"/>
          </p:cNvSpPr>
          <p:nvPr/>
        </p:nvSpPr>
        <p:spPr bwMode="auto">
          <a:xfrm>
            <a:off x="2762250" y="4005263"/>
            <a:ext cx="768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F</a:t>
            </a:r>
            <a:endParaRPr lang="zh-CN" altLang="en-US" sz="3600"/>
          </a:p>
        </p:txBody>
      </p:sp>
      <p:sp>
        <p:nvSpPr>
          <p:cNvPr id="16401" name="矩形 20"/>
          <p:cNvSpPr>
            <a:spLocks noChangeArrowheads="1"/>
          </p:cNvSpPr>
          <p:nvPr/>
        </p:nvSpPr>
        <p:spPr bwMode="auto">
          <a:xfrm>
            <a:off x="2762250" y="5035550"/>
            <a:ext cx="631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F</a:t>
            </a:r>
            <a:endParaRPr lang="zh-CN" altLang="en-US" sz="3600"/>
          </a:p>
        </p:txBody>
      </p:sp>
      <p:sp>
        <p:nvSpPr>
          <p:cNvPr id="26636" name="TextBox 12"/>
          <p:cNvSpPr>
            <a:spLocks noChangeArrowheads="1"/>
          </p:cNvSpPr>
          <p:nvPr/>
        </p:nvSpPr>
        <p:spPr bwMode="auto">
          <a:xfrm>
            <a:off x="9324975" y="1196975"/>
            <a:ext cx="1943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根据课文内容判断正误。</a:t>
            </a:r>
            <a:endParaRPr lang="en-US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autoUpdateAnimBg="0"/>
      <p:bldP spid="16398" grpId="0" autoUpdateAnimBg="0"/>
      <p:bldP spid="16399" grpId="0" autoUpdateAnimBg="0"/>
      <p:bldP spid="16400" grpId="0" autoUpdateAnimBg="0"/>
      <p:bldP spid="1640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25"/>
          <p:cNvGrpSpPr/>
          <p:nvPr/>
        </p:nvGrpSpPr>
        <p:grpSpPr bwMode="auto">
          <a:xfrm>
            <a:off x="-430213" y="-292100"/>
            <a:ext cx="3276601" cy="1120775"/>
            <a:chOff x="0" y="0"/>
            <a:chExt cx="2872224" cy="1124745"/>
          </a:xfrm>
        </p:grpSpPr>
        <p:sp>
          <p:nvSpPr>
            <p:cNvPr id="27661" name="爆炸形 2 16"/>
            <p:cNvSpPr>
              <a:spLocks noChangeArrowheads="1"/>
            </p:cNvSpPr>
            <p:nvPr/>
          </p:nvSpPr>
          <p:spPr bwMode="auto">
            <a:xfrm>
              <a:off x="351944" y="202333"/>
              <a:ext cx="2520280" cy="720080"/>
            </a:xfrm>
            <a:prstGeom prst="irregularSeal2">
              <a:avLst/>
            </a:prstGeom>
            <a:solidFill>
              <a:srgbClr val="FFFFFF"/>
            </a:solidFill>
            <a:ln w="25400">
              <a:solidFill>
                <a:srgbClr val="9BBB59"/>
              </a:solidFill>
              <a:miter lim="800000"/>
            </a:ln>
          </p:spPr>
          <p:txBody>
            <a:bodyPr anchor="ctr"/>
            <a:lstStyle/>
            <a:p>
              <a:pPr algn="ctr"/>
              <a:r>
                <a:rPr lang="en-US" altLang="zh-CN" sz="16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Let’s say.</a:t>
              </a:r>
              <a:endParaRPr lang="zh-CN" altLang="en-US" sz="1600" b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7662" name="组合 20"/>
            <p:cNvGrpSpPr/>
            <p:nvPr/>
          </p:nvGrpSpPr>
          <p:grpSpPr bwMode="auto">
            <a:xfrm>
              <a:off x="0" y="0"/>
              <a:ext cx="1115617" cy="1124745"/>
              <a:chOff x="0" y="0"/>
              <a:chExt cx="5486401" cy="4619625"/>
            </a:xfrm>
          </p:grpSpPr>
          <p:sp>
            <p:nvSpPr>
              <p:cNvPr id="27663" name="椭圆 18"/>
              <p:cNvSpPr>
                <a:spLocks noChangeArrowheads="1"/>
              </p:cNvSpPr>
              <p:nvPr/>
            </p:nvSpPr>
            <p:spPr bwMode="auto">
              <a:xfrm>
                <a:off x="4483351" y="1473600"/>
                <a:ext cx="786580" cy="574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27664" name="组合 29"/>
              <p:cNvGrpSpPr/>
              <p:nvPr/>
            </p:nvGrpSpPr>
            <p:grpSpPr bwMode="auto">
              <a:xfrm>
                <a:off x="0" y="0"/>
                <a:ext cx="5486401" cy="4619625"/>
                <a:chOff x="0" y="0"/>
                <a:chExt cx="5486401" cy="4619625"/>
              </a:xfrm>
            </p:grpSpPr>
            <p:sp>
              <p:nvSpPr>
                <p:cNvPr id="27665" name="矩形 20"/>
                <p:cNvSpPr>
                  <a:spLocks noChangeArrowheads="1"/>
                </p:cNvSpPr>
                <p:nvPr/>
              </p:nvSpPr>
              <p:spPr bwMode="auto">
                <a:xfrm>
                  <a:off x="3484394" y="831034"/>
                  <a:ext cx="782649" cy="4296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pic>
              <p:nvPicPr>
                <p:cNvPr id="27666" name="图片 24" descr="幻灯片1_图层 1.jpg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486401" cy="4619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27651" name="TextBox 12"/>
          <p:cNvSpPr>
            <a:spLocks noChangeArrowheads="1"/>
          </p:cNvSpPr>
          <p:nvPr/>
        </p:nvSpPr>
        <p:spPr bwMode="auto">
          <a:xfrm>
            <a:off x="9324975" y="1196975"/>
            <a:ext cx="1943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抽空训练。</a:t>
            </a:r>
            <a:endParaRPr lang="en-US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7652" name="折角形 1"/>
          <p:cNvSpPr/>
          <p:nvPr/>
        </p:nvSpPr>
        <p:spPr bwMode="auto">
          <a:xfrm>
            <a:off x="95250" y="593725"/>
            <a:ext cx="8731250" cy="61468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</a:ln>
        </p:spPr>
        <p:txBody>
          <a:bodyPr anchor="ctr"/>
          <a:lstStyle/>
          <a:p>
            <a:endParaRPr lang="zh-CN" altLang="en-US" sz="2400" b="1">
              <a:latin typeface="Calibri" panose="020F050202020403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altLang="zh-CN" sz="20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4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34" charset="0"/>
              </a:rPr>
              <a:t>Janet:  </a:t>
            </a:r>
            <a:r>
              <a:rPr lang="en-US" altLang="zh-CN" sz="2400" b="1" i="1">
                <a:solidFill>
                  <a:srgbClr val="000000"/>
                </a:solidFill>
                <a:latin typeface="Calibri" panose="020F0502020204030204" pitchFamily="34" charset="0"/>
              </a:rPr>
              <a:t>What’s the </a:t>
            </a:r>
            <a:r>
              <a:rPr lang="en-US" altLang="zh-CN" sz="2400" b="1" i="1">
                <a:solidFill>
                  <a:srgbClr val="FF0000"/>
                </a:solidFill>
                <a:latin typeface="Calibri" panose="020F0502020204030204" pitchFamily="34" charset="0"/>
              </a:rPr>
              <a:t>date</a:t>
            </a:r>
            <a:r>
              <a:rPr lang="en-US" altLang="zh-CN" sz="2400" b="1" i="1">
                <a:solidFill>
                  <a:srgbClr val="000000"/>
                </a:solidFill>
                <a:latin typeface="Calibri" panose="020F0502020204030204" pitchFamily="34" charset="0"/>
              </a:rPr>
              <a:t>, Ben?</a:t>
            </a:r>
          </a:p>
          <a:p>
            <a:pPr>
              <a:lnSpc>
                <a:spcPct val="150000"/>
              </a:lnSpc>
            </a:pPr>
            <a:r>
              <a:rPr lang="en-US" altLang="zh-CN" sz="2400" b="1" i="1">
                <a:solidFill>
                  <a:srgbClr val="000000"/>
                </a:solidFill>
                <a:latin typeface="Calibri" panose="020F0502020204030204" pitchFamily="34" charset="0"/>
              </a:rPr>
              <a:t>Ben:   The first of June. Why?</a:t>
            </a:r>
          </a:p>
          <a:p>
            <a:pPr>
              <a:lnSpc>
                <a:spcPct val="150000"/>
              </a:lnSpc>
            </a:pPr>
            <a:r>
              <a:rPr lang="en-US" altLang="zh-CN" sz="2400" b="1" i="1">
                <a:solidFill>
                  <a:srgbClr val="0070C0"/>
                </a:solidFill>
                <a:latin typeface="Calibri" panose="020F0502020204030204" pitchFamily="34" charset="0"/>
              </a:rPr>
              <a:t>Janet:  We are going to see a film </a:t>
            </a:r>
            <a:r>
              <a:rPr lang="en-US" altLang="zh-CN" sz="2400" b="1" i="1">
                <a:solidFill>
                  <a:srgbClr val="FF0000"/>
                </a:solidFill>
                <a:latin typeface="Calibri" panose="020F0502020204030204" pitchFamily="34" charset="0"/>
              </a:rPr>
              <a:t>tomorrow</a:t>
            </a:r>
            <a:r>
              <a:rPr lang="en-US" altLang="zh-CN" sz="2400" b="1" i="1">
                <a:solidFill>
                  <a:srgbClr val="0070C0"/>
                </a:solidFill>
                <a:latin typeface="Calibri" panose="020F0502020204030204" pitchFamily="34" charset="0"/>
              </a:rPr>
              <a:t> evening. Don’t </a:t>
            </a:r>
            <a:r>
              <a:rPr lang="en-US" altLang="zh-CN" sz="2400" b="1" i="1">
                <a:solidFill>
                  <a:srgbClr val="FF0000"/>
                </a:solidFill>
                <a:latin typeface="Calibri" panose="020F0502020204030204" pitchFamily="34" charset="0"/>
              </a:rPr>
              <a:t>forget</a:t>
            </a:r>
            <a:r>
              <a:rPr lang="en-US" altLang="zh-CN" sz="2400" b="1" i="1">
                <a:solidFill>
                  <a:srgbClr val="0070C0"/>
                </a:solidFill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b="1" i="1">
                <a:solidFill>
                  <a:srgbClr val="000000"/>
                </a:solidFill>
                <a:latin typeface="Calibri" panose="020F0502020204030204" pitchFamily="34" charset="0"/>
              </a:rPr>
              <a:t> Ben:  Isn’t that Mike’s birthday? We are all going to his  home for   </a:t>
            </a:r>
          </a:p>
          <a:p>
            <a:pPr>
              <a:lnSpc>
                <a:spcPct val="150000"/>
              </a:lnSpc>
            </a:pPr>
            <a:r>
              <a:rPr lang="en-US" altLang="zh-CN" sz="2400" b="1" i="1">
                <a:solidFill>
                  <a:srgbClr val="000000"/>
                </a:solidFill>
                <a:latin typeface="Calibri" panose="020F0502020204030204" pitchFamily="34" charset="0"/>
              </a:rPr>
              <a:t>          </a:t>
            </a:r>
            <a:r>
              <a:rPr lang="en-US" altLang="zh-CN" sz="2400" b="1" i="1">
                <a:solidFill>
                  <a:srgbClr val="FF0000"/>
                </a:solidFill>
                <a:latin typeface="Calibri" panose="020F0502020204030204" pitchFamily="34" charset="0"/>
              </a:rPr>
              <a:t>a  party </a:t>
            </a:r>
            <a:r>
              <a:rPr lang="en-US" altLang="zh-CN" sz="2400" b="1" i="1">
                <a:solidFill>
                  <a:srgbClr val="000000"/>
                </a:solidFill>
                <a:latin typeface="Calibri" panose="020F0502020204030204" pitchFamily="34" charset="0"/>
              </a:rPr>
              <a:t>tomorrow.</a:t>
            </a:r>
          </a:p>
          <a:p>
            <a:pPr>
              <a:lnSpc>
                <a:spcPct val="150000"/>
              </a:lnSpc>
            </a:pPr>
            <a:r>
              <a:rPr lang="en-US" altLang="zh-CN" sz="2400" b="1" i="1">
                <a:solidFill>
                  <a:srgbClr val="0070C0"/>
                </a:solidFill>
                <a:latin typeface="Calibri" panose="020F0502020204030204" pitchFamily="34" charset="0"/>
              </a:rPr>
              <a:t>Janet:  No. Mike’s birthday party is on June </a:t>
            </a:r>
            <a:r>
              <a:rPr lang="en-US" altLang="zh-CN" sz="2400" b="1" i="1">
                <a:solidFill>
                  <a:srgbClr val="FF0000"/>
                </a:solidFill>
                <a:latin typeface="Calibri" panose="020F0502020204030204" pitchFamily="34" charset="0"/>
              </a:rPr>
              <a:t>11th</a:t>
            </a:r>
            <a:r>
              <a:rPr lang="en-US" altLang="zh-CN" sz="2400" b="1" i="1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b="1" i="1">
                <a:solidFill>
                  <a:srgbClr val="000000"/>
                </a:solidFill>
                <a:latin typeface="Calibri" panose="020F0502020204030204" pitchFamily="34" charset="0"/>
              </a:rPr>
              <a:t>  Ben:  Is there anything else </a:t>
            </a:r>
            <a:r>
              <a:rPr lang="en-US" altLang="zh-CN" sz="2400" b="1" i="1">
                <a:solidFill>
                  <a:srgbClr val="FF0000"/>
                </a:solidFill>
                <a:latin typeface="Calibri" panose="020F0502020204030204" pitchFamily="34" charset="0"/>
              </a:rPr>
              <a:t>important</a:t>
            </a:r>
          </a:p>
          <a:p>
            <a:pPr>
              <a:lnSpc>
                <a:spcPct val="150000"/>
              </a:lnSpc>
            </a:pPr>
            <a:r>
              <a:rPr lang="en-US" altLang="zh-CN" sz="2400" b="1" i="1">
                <a:solidFill>
                  <a:srgbClr val="000000"/>
                </a:solidFill>
                <a:latin typeface="Calibri" panose="020F0502020204030204" pitchFamily="34" charset="0"/>
              </a:rPr>
              <a:t>           this month?</a:t>
            </a:r>
          </a:p>
          <a:p>
            <a:pPr>
              <a:lnSpc>
                <a:spcPct val="150000"/>
              </a:lnSpc>
            </a:pPr>
            <a:r>
              <a:rPr lang="en-US" altLang="zh-CN" sz="2400" b="1" i="1">
                <a:solidFill>
                  <a:srgbClr val="0070C0"/>
                </a:solidFill>
                <a:latin typeface="Calibri" panose="020F0502020204030204" pitchFamily="34" charset="0"/>
              </a:rPr>
              <a:t>Janet: Yes. We are going to have an </a:t>
            </a:r>
          </a:p>
          <a:p>
            <a:pPr>
              <a:lnSpc>
                <a:spcPct val="150000"/>
              </a:lnSpc>
            </a:pPr>
            <a:r>
              <a:rPr lang="en-US" altLang="zh-CN" sz="2400" b="1" i="1">
                <a:solidFill>
                  <a:srgbClr val="0070C0"/>
                </a:solidFill>
                <a:latin typeface="Calibri" panose="020F0502020204030204" pitchFamily="34" charset="0"/>
              </a:rPr>
              <a:t>            </a:t>
            </a:r>
            <a:r>
              <a:rPr lang="en-US" altLang="zh-CN" sz="2400" b="1" i="1">
                <a:solidFill>
                  <a:srgbClr val="FF0000"/>
                </a:solidFill>
                <a:latin typeface="Calibri" panose="020F0502020204030204" pitchFamily="34" charset="0"/>
              </a:rPr>
              <a:t>English test </a:t>
            </a:r>
            <a:r>
              <a:rPr lang="en-US" altLang="zh-CN" sz="2400" b="1" i="1">
                <a:solidFill>
                  <a:srgbClr val="0070C0"/>
                </a:solidFill>
                <a:latin typeface="Calibri" panose="020F0502020204030204" pitchFamily="34" charset="0"/>
              </a:rPr>
              <a:t>on June 24th.</a:t>
            </a:r>
          </a:p>
          <a:p>
            <a:pPr>
              <a:lnSpc>
                <a:spcPct val="150000"/>
              </a:lnSpc>
            </a:pPr>
            <a:r>
              <a:rPr lang="en-US" altLang="zh-CN" sz="2400" b="1" i="1">
                <a:solidFill>
                  <a:srgbClr val="0070C0"/>
                </a:solidFill>
                <a:latin typeface="Calibri" panose="020F0502020204030204" pitchFamily="34" charset="0"/>
              </a:rPr>
              <a:t>           Don’t   forget.</a:t>
            </a:r>
          </a:p>
          <a:p>
            <a:pPr>
              <a:lnSpc>
                <a:spcPct val="150000"/>
              </a:lnSpc>
            </a:pPr>
            <a:endParaRPr lang="en-US" altLang="zh-CN" sz="2400" b="1" i="1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b="1" i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b="1" i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b="1" i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  </a:t>
            </a:r>
            <a:endParaRPr lang="zh-CN" altLang="en-US">
              <a:solidFill>
                <a:schemeClr val="hlink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27653" name="内容占位符 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219700" y="3357563"/>
            <a:ext cx="4105275" cy="3603625"/>
          </a:xfrm>
        </p:spPr>
      </p:pic>
      <p:pic>
        <p:nvPicPr>
          <p:cNvPr id="17420" name="图片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33638" y="593725"/>
            <a:ext cx="6985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图片 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16425" y="1284288"/>
            <a:ext cx="130968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图片 1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97775" y="1500188"/>
            <a:ext cx="862013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图片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36613" y="2632075"/>
            <a:ext cx="1071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图片 1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26100" y="3068638"/>
            <a:ext cx="6223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图片 1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794125" y="3636963"/>
            <a:ext cx="1463675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图片 2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12788" y="5329238"/>
            <a:ext cx="172085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25"/>
          <p:cNvGrpSpPr/>
          <p:nvPr/>
        </p:nvGrpSpPr>
        <p:grpSpPr bwMode="auto">
          <a:xfrm>
            <a:off x="-450850" y="-331788"/>
            <a:ext cx="3475038" cy="1120776"/>
            <a:chOff x="0" y="0"/>
            <a:chExt cx="3046726" cy="1124745"/>
          </a:xfrm>
        </p:grpSpPr>
        <p:sp>
          <p:nvSpPr>
            <p:cNvPr id="28682" name="爆炸形 2 16"/>
            <p:cNvSpPr>
              <a:spLocks noChangeArrowheads="1"/>
            </p:cNvSpPr>
            <p:nvPr/>
          </p:nvSpPr>
          <p:spPr bwMode="auto">
            <a:xfrm>
              <a:off x="526446" y="202795"/>
              <a:ext cx="2520280" cy="720080"/>
            </a:xfrm>
            <a:prstGeom prst="irregularSeal2">
              <a:avLst/>
            </a:prstGeom>
            <a:solidFill>
              <a:srgbClr val="FFFFFF"/>
            </a:solidFill>
            <a:ln w="25400">
              <a:solidFill>
                <a:srgbClr val="9BBB59"/>
              </a:solidFill>
              <a:miter lim="800000"/>
            </a:ln>
          </p:spPr>
          <p:txBody>
            <a:bodyPr anchor="ctr"/>
            <a:lstStyle/>
            <a:p>
              <a:pPr algn="ctr"/>
              <a:r>
                <a:rPr lang="en-US" altLang="zh-CN" sz="16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Let’s say.</a:t>
              </a:r>
              <a:endParaRPr lang="zh-CN" altLang="en-US" sz="1600" b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8683" name="组合 20"/>
            <p:cNvGrpSpPr/>
            <p:nvPr/>
          </p:nvGrpSpPr>
          <p:grpSpPr bwMode="auto">
            <a:xfrm>
              <a:off x="0" y="0"/>
              <a:ext cx="1115617" cy="1124745"/>
              <a:chOff x="0" y="0"/>
              <a:chExt cx="5486402" cy="4619625"/>
            </a:xfrm>
          </p:grpSpPr>
          <p:sp>
            <p:nvSpPr>
              <p:cNvPr id="28684" name="椭圆 18"/>
              <p:cNvSpPr>
                <a:spLocks noChangeArrowheads="1"/>
              </p:cNvSpPr>
              <p:nvPr/>
            </p:nvSpPr>
            <p:spPr bwMode="auto">
              <a:xfrm>
                <a:off x="3814920" y="1737588"/>
                <a:ext cx="786580" cy="574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28685" name="组合 29"/>
              <p:cNvGrpSpPr/>
              <p:nvPr/>
            </p:nvGrpSpPr>
            <p:grpSpPr bwMode="auto">
              <a:xfrm>
                <a:off x="0" y="0"/>
                <a:ext cx="5486402" cy="4619625"/>
                <a:chOff x="0" y="0"/>
                <a:chExt cx="5486402" cy="4619625"/>
              </a:xfrm>
            </p:grpSpPr>
            <p:sp>
              <p:nvSpPr>
                <p:cNvPr id="28686" name="矩形 20"/>
                <p:cNvSpPr>
                  <a:spLocks noChangeArrowheads="1"/>
                </p:cNvSpPr>
                <p:nvPr/>
              </p:nvSpPr>
              <p:spPr bwMode="auto">
                <a:xfrm>
                  <a:off x="2815963" y="1095022"/>
                  <a:ext cx="782649" cy="4296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pic>
              <p:nvPicPr>
                <p:cNvPr id="28687" name="图片 24" descr="幻灯片1_图层 1.jpg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486402" cy="4619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28675" name="折角形 1"/>
          <p:cNvSpPr/>
          <p:nvPr/>
        </p:nvSpPr>
        <p:spPr bwMode="auto">
          <a:xfrm>
            <a:off x="182563" y="454025"/>
            <a:ext cx="8732837" cy="6264275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</a:ln>
        </p:spPr>
        <p:txBody>
          <a:bodyPr anchor="ctr"/>
          <a:lstStyle/>
          <a:p>
            <a:endParaRPr lang="zh-CN" altLang="en-US" sz="2400" b="1">
              <a:latin typeface="Calibri" panose="020F050202020403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altLang="zh-CN" sz="20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4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34" charset="0"/>
              </a:rPr>
              <a:t>Janet:  </a:t>
            </a:r>
            <a:r>
              <a:rPr lang="en-US" altLang="zh-CN" sz="2400" b="1" i="1">
                <a:solidFill>
                  <a:srgbClr val="000000"/>
                </a:solidFill>
                <a:latin typeface="Calibri" panose="020F0502020204030204" pitchFamily="34" charset="0"/>
              </a:rPr>
              <a:t>What’s the date, Ben?</a:t>
            </a:r>
          </a:p>
          <a:p>
            <a:pPr>
              <a:lnSpc>
                <a:spcPct val="150000"/>
              </a:lnSpc>
            </a:pPr>
            <a:r>
              <a:rPr lang="en-US" altLang="zh-CN" sz="2400" b="1" i="1">
                <a:solidFill>
                  <a:srgbClr val="000000"/>
                </a:solidFill>
                <a:latin typeface="Calibri" panose="020F0502020204030204" pitchFamily="34" charset="0"/>
              </a:rPr>
              <a:t>Ben:   </a:t>
            </a:r>
            <a:r>
              <a:rPr lang="en-US" altLang="zh-CN" sz="2400" b="1" i="1">
                <a:solidFill>
                  <a:srgbClr val="FF0000"/>
                </a:solidFill>
                <a:latin typeface="Calibri" panose="020F0502020204030204" pitchFamily="34" charset="0"/>
              </a:rPr>
              <a:t>The first of June</a:t>
            </a:r>
            <a:r>
              <a:rPr lang="en-US" altLang="zh-CN" sz="2400" b="1" i="1">
                <a:solidFill>
                  <a:srgbClr val="000000"/>
                </a:solidFill>
                <a:latin typeface="Calibri" panose="020F0502020204030204" pitchFamily="34" charset="0"/>
              </a:rPr>
              <a:t>. Why?</a:t>
            </a:r>
          </a:p>
          <a:p>
            <a:pPr>
              <a:lnSpc>
                <a:spcPct val="150000"/>
              </a:lnSpc>
            </a:pPr>
            <a:r>
              <a:rPr lang="en-US" altLang="zh-CN" sz="2400" b="1" i="1">
                <a:solidFill>
                  <a:srgbClr val="0070C0"/>
                </a:solidFill>
                <a:latin typeface="Calibri" panose="020F0502020204030204" pitchFamily="34" charset="0"/>
              </a:rPr>
              <a:t>Janet:  We are going to </a:t>
            </a:r>
            <a:r>
              <a:rPr lang="en-US" altLang="zh-CN" sz="2400" b="1" i="1">
                <a:solidFill>
                  <a:srgbClr val="FF0000"/>
                </a:solidFill>
                <a:latin typeface="Calibri" panose="020F0502020204030204" pitchFamily="34" charset="0"/>
              </a:rPr>
              <a:t>see a film tomorrow evening</a:t>
            </a:r>
            <a:r>
              <a:rPr lang="en-US" altLang="zh-CN" sz="2400" b="1" i="1">
                <a:solidFill>
                  <a:srgbClr val="0070C0"/>
                </a:solidFill>
                <a:latin typeface="Calibri" panose="020F0502020204030204" pitchFamily="34" charset="0"/>
              </a:rPr>
              <a:t>. Don’t forget.</a:t>
            </a:r>
          </a:p>
          <a:p>
            <a:pPr>
              <a:lnSpc>
                <a:spcPct val="150000"/>
              </a:lnSpc>
            </a:pPr>
            <a:r>
              <a:rPr lang="en-US" altLang="zh-CN" sz="2400" b="1" i="1">
                <a:solidFill>
                  <a:srgbClr val="000000"/>
                </a:solidFill>
                <a:latin typeface="Calibri" panose="020F0502020204030204" pitchFamily="34" charset="0"/>
              </a:rPr>
              <a:t> Ben:  Isn’t that Mike’s birthday? We are all going to his  home for   </a:t>
            </a:r>
          </a:p>
          <a:p>
            <a:pPr>
              <a:lnSpc>
                <a:spcPct val="150000"/>
              </a:lnSpc>
            </a:pPr>
            <a:r>
              <a:rPr lang="en-US" altLang="zh-CN" sz="2400" b="1" i="1">
                <a:solidFill>
                  <a:srgbClr val="000000"/>
                </a:solidFill>
                <a:latin typeface="Calibri" panose="020F0502020204030204" pitchFamily="34" charset="0"/>
              </a:rPr>
              <a:t>          </a:t>
            </a:r>
            <a:r>
              <a:rPr lang="en-US" altLang="zh-CN" sz="2400" b="1" i="1">
                <a:solidFill>
                  <a:srgbClr val="FF0000"/>
                </a:solidFill>
                <a:latin typeface="Calibri" panose="020F0502020204030204" pitchFamily="34" charset="0"/>
              </a:rPr>
              <a:t>a  party tomorrow</a:t>
            </a:r>
            <a:r>
              <a:rPr lang="en-US" altLang="zh-CN" sz="2400" b="1" i="1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b="1" i="1">
                <a:solidFill>
                  <a:srgbClr val="0070C0"/>
                </a:solidFill>
                <a:latin typeface="Calibri" panose="020F0502020204030204" pitchFamily="34" charset="0"/>
              </a:rPr>
              <a:t>Janet:  No. Mike’s birthday party is on June 11th.</a:t>
            </a:r>
          </a:p>
          <a:p>
            <a:pPr>
              <a:lnSpc>
                <a:spcPct val="150000"/>
              </a:lnSpc>
            </a:pPr>
            <a:r>
              <a:rPr lang="en-US" altLang="zh-CN" sz="2400" b="1" i="1">
                <a:solidFill>
                  <a:srgbClr val="000000"/>
                </a:solidFill>
                <a:latin typeface="Calibri" panose="020F0502020204030204" pitchFamily="34" charset="0"/>
              </a:rPr>
              <a:t>  Ben:  </a:t>
            </a:r>
            <a:r>
              <a:rPr lang="en-US" altLang="zh-CN" sz="2400" b="1" i="1">
                <a:solidFill>
                  <a:srgbClr val="FF0000"/>
                </a:solidFill>
                <a:latin typeface="Calibri" panose="020F0502020204030204" pitchFamily="34" charset="0"/>
              </a:rPr>
              <a:t>Is there anything else important</a:t>
            </a:r>
          </a:p>
          <a:p>
            <a:pPr>
              <a:lnSpc>
                <a:spcPct val="150000"/>
              </a:lnSpc>
            </a:pPr>
            <a:r>
              <a:rPr lang="en-US" altLang="zh-CN" sz="2400" b="1" i="1">
                <a:solidFill>
                  <a:srgbClr val="FF0000"/>
                </a:solidFill>
                <a:latin typeface="Calibri" panose="020F0502020204030204" pitchFamily="34" charset="0"/>
              </a:rPr>
              <a:t>           this month</a:t>
            </a:r>
            <a:r>
              <a:rPr lang="en-US" altLang="zh-CN" sz="2400" b="1" i="1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2400" b="1" i="1">
                <a:solidFill>
                  <a:srgbClr val="0070C0"/>
                </a:solidFill>
                <a:latin typeface="Calibri" panose="020F0502020204030204" pitchFamily="34" charset="0"/>
              </a:rPr>
              <a:t>Janet: Yes. </a:t>
            </a:r>
            <a:r>
              <a:rPr lang="en-US" altLang="zh-CN" sz="2400" b="1" i="1">
                <a:solidFill>
                  <a:srgbClr val="FF0000"/>
                </a:solidFill>
                <a:latin typeface="Calibri" panose="020F0502020204030204" pitchFamily="34" charset="0"/>
              </a:rPr>
              <a:t>We are going to </a:t>
            </a:r>
            <a:r>
              <a:rPr lang="en-US" altLang="zh-CN" sz="2400" b="1" i="1">
                <a:solidFill>
                  <a:srgbClr val="0070C0"/>
                </a:solidFill>
                <a:latin typeface="Calibri" panose="020F0502020204030204" pitchFamily="34" charset="0"/>
              </a:rPr>
              <a:t>have an </a:t>
            </a:r>
          </a:p>
          <a:p>
            <a:pPr>
              <a:lnSpc>
                <a:spcPct val="150000"/>
              </a:lnSpc>
            </a:pPr>
            <a:r>
              <a:rPr lang="en-US" altLang="zh-CN" sz="2400" b="1" i="1">
                <a:solidFill>
                  <a:srgbClr val="0070C0"/>
                </a:solidFill>
                <a:latin typeface="Calibri" panose="020F0502020204030204" pitchFamily="34" charset="0"/>
              </a:rPr>
              <a:t>            English test on June 24th.</a:t>
            </a:r>
          </a:p>
          <a:p>
            <a:pPr>
              <a:lnSpc>
                <a:spcPct val="150000"/>
              </a:lnSpc>
            </a:pPr>
            <a:r>
              <a:rPr lang="en-US" altLang="zh-CN" sz="2400" b="1" i="1">
                <a:solidFill>
                  <a:srgbClr val="0070C0"/>
                </a:solidFill>
                <a:latin typeface="Calibri" panose="020F0502020204030204" pitchFamily="34" charset="0"/>
              </a:rPr>
              <a:t>           Don’t   forget.</a:t>
            </a:r>
          </a:p>
          <a:p>
            <a:pPr>
              <a:lnSpc>
                <a:spcPct val="150000"/>
              </a:lnSpc>
            </a:pPr>
            <a:endParaRPr lang="en-US" altLang="zh-CN" sz="2400" b="1" i="1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b="1" i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b="1" i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b="1" i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  </a:t>
            </a:r>
            <a:endParaRPr lang="zh-CN" altLang="en-US">
              <a:solidFill>
                <a:schemeClr val="hlink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28676" name="内容占位符 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219700" y="3357563"/>
            <a:ext cx="4105275" cy="3603625"/>
          </a:xfrm>
        </p:spPr>
      </p:pic>
      <p:pic>
        <p:nvPicPr>
          <p:cNvPr id="18443" name="图片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57263" y="847725"/>
            <a:ext cx="22494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图片 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6750" y="1427163"/>
            <a:ext cx="37242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图片 1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2463" y="2524125"/>
            <a:ext cx="262096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图片 1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11238" y="3608388"/>
            <a:ext cx="41338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图片 1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566863" y="4773613"/>
            <a:ext cx="213995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Group 2"/>
          <p:cNvGraphicFramePr>
            <a:graphicFrameLocks noGrp="1"/>
          </p:cNvGraphicFramePr>
          <p:nvPr>
            <p:ph idx="4294967295"/>
          </p:nvPr>
        </p:nvGraphicFramePr>
        <p:xfrm>
          <a:off x="571500" y="1125538"/>
          <a:ext cx="8229600" cy="2414649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007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Activities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dates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339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  <a:sym typeface="Calibri" panose="020F0502020204030204" pitchFamily="34" charset="0"/>
                        </a:rPr>
                        <a:t>see a film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  <a:sym typeface="Calibri" panose="020F0502020204030204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277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  <a:sym typeface="Calibri" panose="020F0502020204030204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  <a:sym typeface="Calibri" panose="020F0502020204030204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  <a:sym typeface="Calibri" panose="020F0502020204030204" pitchFamily="34" charset="0"/>
                        </a:rPr>
                        <a:t>June 11th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963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  <a:sym typeface="Calibri" panose="020F0502020204030204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  <a:sym typeface="Calibri" panose="020F0502020204030204" pitchFamily="34" charset="0"/>
                        </a:rPr>
                        <a:t>June 24th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715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DE7ADAF-421C-4C59-B14F-28E41775E1C2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2023-01-17</a:t>
            </a:fld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9476" name="矩形 5"/>
          <p:cNvSpPr>
            <a:spLocks noChangeArrowheads="1"/>
          </p:cNvSpPr>
          <p:nvPr/>
        </p:nvSpPr>
        <p:spPr bwMode="auto">
          <a:xfrm>
            <a:off x="5651500" y="1649413"/>
            <a:ext cx="2447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June 2nd</a:t>
            </a:r>
            <a:endParaRPr lang="zh-CN" altLang="en-US" sz="3600"/>
          </a:p>
        </p:txBody>
      </p:sp>
      <p:sp>
        <p:nvSpPr>
          <p:cNvPr id="19477" name="矩形 6"/>
          <p:cNvSpPr>
            <a:spLocks noChangeArrowheads="1"/>
          </p:cNvSpPr>
          <p:nvPr/>
        </p:nvSpPr>
        <p:spPr bwMode="auto">
          <a:xfrm>
            <a:off x="563563" y="2273300"/>
            <a:ext cx="4681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Mike’s birthday party</a:t>
            </a:r>
            <a:endParaRPr lang="zh-CN" altLang="en-US" sz="3200"/>
          </a:p>
        </p:txBody>
      </p:sp>
      <p:sp>
        <p:nvSpPr>
          <p:cNvPr id="19478" name="矩形 7"/>
          <p:cNvSpPr>
            <a:spLocks noChangeArrowheads="1"/>
          </p:cNvSpPr>
          <p:nvPr/>
        </p:nvSpPr>
        <p:spPr bwMode="auto">
          <a:xfrm>
            <a:off x="628650" y="2884488"/>
            <a:ext cx="454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have an English test</a:t>
            </a:r>
            <a:endParaRPr lang="zh-CN" altLang="en-US" sz="3600"/>
          </a:p>
        </p:txBody>
      </p:sp>
      <p:grpSp>
        <p:nvGrpSpPr>
          <p:cNvPr id="29719" name="组合 25"/>
          <p:cNvGrpSpPr/>
          <p:nvPr/>
        </p:nvGrpSpPr>
        <p:grpSpPr bwMode="auto">
          <a:xfrm>
            <a:off x="-169863" y="-80963"/>
            <a:ext cx="3121026" cy="1147763"/>
            <a:chOff x="0" y="0"/>
            <a:chExt cx="2736304" cy="1152128"/>
          </a:xfrm>
        </p:grpSpPr>
        <p:sp>
          <p:nvSpPr>
            <p:cNvPr id="29723" name="爆炸形 2 16"/>
            <p:cNvSpPr>
              <a:spLocks noChangeArrowheads="1"/>
            </p:cNvSpPr>
            <p:nvPr/>
          </p:nvSpPr>
          <p:spPr bwMode="auto">
            <a:xfrm>
              <a:off x="216024" y="432048"/>
              <a:ext cx="2520280" cy="720080"/>
            </a:xfrm>
            <a:prstGeom prst="irregularSeal2">
              <a:avLst/>
            </a:prstGeom>
            <a:solidFill>
              <a:srgbClr val="FFFFFF"/>
            </a:solidFill>
            <a:ln w="25400">
              <a:solidFill>
                <a:srgbClr val="9BBB59"/>
              </a:solidFill>
              <a:miter lim="800000"/>
            </a:ln>
          </p:spPr>
          <p:txBody>
            <a:bodyPr anchor="ctr"/>
            <a:lstStyle/>
            <a:p>
              <a:pPr algn="ctr"/>
              <a:r>
                <a:rPr lang="en-US" altLang="zh-CN" sz="16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Let’s practise.</a:t>
              </a:r>
              <a:endParaRPr lang="zh-CN" altLang="en-US" sz="1600" b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9724" name="组合 20"/>
            <p:cNvGrpSpPr/>
            <p:nvPr/>
          </p:nvGrpSpPr>
          <p:grpSpPr bwMode="auto">
            <a:xfrm>
              <a:off x="1" y="1"/>
              <a:ext cx="1115617" cy="1124745"/>
              <a:chOff x="0" y="0"/>
              <a:chExt cx="5486401" cy="4619625"/>
            </a:xfrm>
          </p:grpSpPr>
          <p:sp>
            <p:nvSpPr>
              <p:cNvPr id="29725" name="椭圆 18"/>
              <p:cNvSpPr>
                <a:spLocks noChangeArrowheads="1"/>
              </p:cNvSpPr>
              <p:nvPr/>
            </p:nvSpPr>
            <p:spPr bwMode="auto">
              <a:xfrm>
                <a:off x="3814917" y="1737588"/>
                <a:ext cx="786580" cy="574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29726" name="组合 29"/>
              <p:cNvGrpSpPr/>
              <p:nvPr/>
            </p:nvGrpSpPr>
            <p:grpSpPr bwMode="auto">
              <a:xfrm>
                <a:off x="0" y="0"/>
                <a:ext cx="5486401" cy="4619625"/>
                <a:chOff x="0" y="0"/>
                <a:chExt cx="5486401" cy="4619625"/>
              </a:xfrm>
            </p:grpSpPr>
            <p:sp>
              <p:nvSpPr>
                <p:cNvPr id="29727" name="矩形 20"/>
                <p:cNvSpPr>
                  <a:spLocks noChangeArrowheads="1"/>
                </p:cNvSpPr>
                <p:nvPr/>
              </p:nvSpPr>
              <p:spPr bwMode="auto">
                <a:xfrm>
                  <a:off x="2815960" y="1095022"/>
                  <a:ext cx="782649" cy="4296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pic>
              <p:nvPicPr>
                <p:cNvPr id="29728" name="图片 24" descr="幻灯片1_图层 1.jpg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486401" cy="4619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29720" name="矩形 15"/>
          <p:cNvSpPr>
            <a:spLocks noChangeArrowheads="1"/>
          </p:cNvSpPr>
          <p:nvPr/>
        </p:nvSpPr>
        <p:spPr bwMode="auto">
          <a:xfrm>
            <a:off x="3203575" y="347663"/>
            <a:ext cx="3421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600" b="1" i="1">
                <a:solidFill>
                  <a:srgbClr val="000000"/>
                </a:solidFill>
                <a:latin typeface="Calibri" panose="020F0502020204030204" pitchFamily="34" charset="0"/>
                <a:sym typeface="TimesNewRomanPSMT" charset="0"/>
              </a:rPr>
              <a:t>Fill in the form.</a:t>
            </a:r>
          </a:p>
        </p:txBody>
      </p:sp>
      <p:sp>
        <p:nvSpPr>
          <p:cNvPr id="29721" name="TextBox 12"/>
          <p:cNvSpPr>
            <a:spLocks noChangeArrowheads="1"/>
          </p:cNvSpPr>
          <p:nvPr/>
        </p:nvSpPr>
        <p:spPr bwMode="auto">
          <a:xfrm>
            <a:off x="9324975" y="1196975"/>
            <a:ext cx="1943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根据课文内容填空并尝试复述课文。</a:t>
            </a:r>
            <a:endParaRPr lang="en-US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9488" name="圆角矩形 40"/>
          <p:cNvSpPr>
            <a:spLocks noChangeArrowheads="1"/>
          </p:cNvSpPr>
          <p:nvPr/>
        </p:nvSpPr>
        <p:spPr bwMode="auto">
          <a:xfrm>
            <a:off x="252413" y="4084638"/>
            <a:ext cx="8632825" cy="20097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F79646"/>
            </a:solidFill>
            <a:round/>
          </a:ln>
        </p:spPr>
        <p:txBody>
          <a:bodyPr anchor="ctr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Calibri" panose="020F0502020204030204" pitchFamily="34" charset="0"/>
                <a:sym typeface="TimesNewRomanPSMT" charset="0"/>
              </a:rPr>
              <a:t>      </a:t>
            </a:r>
            <a:r>
              <a:rPr lang="en-US" altLang="zh-CN" sz="2800" b="1">
                <a:solidFill>
                  <a:srgbClr val="000000"/>
                </a:solidFill>
                <a:latin typeface="Calibri" panose="020F0502020204030204" pitchFamily="34" charset="0"/>
                <a:sym typeface="TimesNewRomanPSMT" charset="0"/>
              </a:rPr>
              <a:t>Today is ____________. Janet and Ben are talking about their 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  <a:sym typeface="TimesNewRomanPSMT" charset="0"/>
              </a:rPr>
              <a:t>plan</a:t>
            </a:r>
            <a:r>
              <a:rPr lang="en-US" altLang="zh-CN" sz="2800" b="1">
                <a:solidFill>
                  <a:srgbClr val="000000"/>
                </a:solidFill>
                <a:latin typeface="Calibri" panose="020F0502020204030204" pitchFamily="34" charset="0"/>
                <a:sym typeface="TimesNewRomanPSMT" charset="0"/>
              </a:rPr>
              <a:t>s. They are going to _______________. Mike’s birthday is on _____________. They are going to his home for a party.  And they are going to _________. </a:t>
            </a:r>
            <a:endParaRPr lang="zh-CN" altLang="en-US" sz="2800" b="1">
              <a:solidFill>
                <a:srgbClr val="000000"/>
              </a:solidFill>
              <a:latin typeface="Calibri" panose="020F0502020204030204" pitchFamily="34" charset="0"/>
              <a:sym typeface="TimesNewRomanPS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6" grpId="0" autoUpdateAnimBg="0"/>
      <p:bldP spid="19477" grpId="0" autoUpdateAnimBg="0"/>
      <p:bldP spid="19478" grpId="0" autoUpdateAnimBg="0"/>
      <p:bldP spid="1948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179388" y="1122363"/>
            <a:ext cx="669607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</a:rPr>
              <a:t>基数词            序数词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表示个数的词     表示顺序的词                    </a:t>
            </a:r>
            <a:endParaRPr 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423863" y="2443163"/>
            <a:ext cx="17272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/>
              <a:t>  1.one</a:t>
            </a:r>
          </a:p>
          <a:p>
            <a:pPr eaLnBrk="1" hangingPunct="1"/>
            <a:r>
              <a:rPr lang="zh-CN" altLang="en-US" sz="2000" b="1"/>
              <a:t>  2.two</a:t>
            </a:r>
          </a:p>
          <a:p>
            <a:pPr eaLnBrk="1" hangingPunct="1"/>
            <a:r>
              <a:rPr lang="zh-CN" altLang="en-US" sz="2000" b="1"/>
              <a:t>  3.three</a:t>
            </a:r>
          </a:p>
          <a:p>
            <a:pPr eaLnBrk="1" hangingPunct="1"/>
            <a:r>
              <a:rPr lang="zh-CN" altLang="en-US" sz="2000" b="1"/>
              <a:t>  4.four</a:t>
            </a:r>
          </a:p>
          <a:p>
            <a:pPr eaLnBrk="1" hangingPunct="1"/>
            <a:r>
              <a:rPr lang="zh-CN" altLang="en-US" sz="2000" b="1"/>
              <a:t>  5.five</a:t>
            </a:r>
          </a:p>
          <a:p>
            <a:pPr eaLnBrk="1" hangingPunct="1"/>
            <a:r>
              <a:rPr lang="zh-CN" altLang="en-US" sz="2000" b="1"/>
              <a:t>  6.six</a:t>
            </a:r>
          </a:p>
          <a:p>
            <a:pPr eaLnBrk="1" hangingPunct="1"/>
            <a:r>
              <a:rPr lang="zh-CN" altLang="en-US" sz="2000" b="1"/>
              <a:t>  7.seven</a:t>
            </a:r>
          </a:p>
          <a:p>
            <a:pPr eaLnBrk="1" hangingPunct="1"/>
            <a:r>
              <a:rPr lang="zh-CN" altLang="en-US" sz="2000" b="1"/>
              <a:t>  8.eight</a:t>
            </a:r>
          </a:p>
          <a:p>
            <a:pPr eaLnBrk="1" hangingPunct="1"/>
            <a:r>
              <a:rPr lang="zh-CN" altLang="en-US" sz="2000" b="1"/>
              <a:t>  9.nine</a:t>
            </a:r>
          </a:p>
          <a:p>
            <a:pPr eaLnBrk="1" hangingPunct="1"/>
            <a:r>
              <a:rPr lang="zh-CN" altLang="en-US" sz="2000" b="1"/>
              <a:t>10.</a:t>
            </a:r>
            <a:r>
              <a:rPr lang="en-US" altLang="zh-CN" sz="2000" b="1"/>
              <a:t>t</a:t>
            </a:r>
            <a:r>
              <a:rPr lang="zh-CN" altLang="en-US" sz="2000" b="1"/>
              <a:t>en</a:t>
            </a:r>
            <a:endParaRPr lang="en-US" altLang="zh-CN" sz="2000" b="1"/>
          </a:p>
          <a:p>
            <a:pPr eaLnBrk="1" hangingPunct="1"/>
            <a:r>
              <a:rPr lang="en-US" altLang="zh-CN" sz="2000" b="1"/>
              <a:t>11. eleven</a:t>
            </a:r>
          </a:p>
          <a:p>
            <a:pPr eaLnBrk="1" hangingPunct="1"/>
            <a:r>
              <a:rPr lang="en-US" altLang="zh-CN" sz="2000" b="1"/>
              <a:t>12. twelve</a:t>
            </a:r>
            <a:endParaRPr lang="zh-CN" altLang="en-US" sz="2000" b="1"/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3419475" y="2443163"/>
            <a:ext cx="12954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/>
              <a:t>f</a:t>
            </a:r>
            <a:r>
              <a:rPr lang="en-US" altLang="zh-CN" sz="2000" b="1"/>
              <a:t>irst</a:t>
            </a:r>
          </a:p>
          <a:p>
            <a:pPr eaLnBrk="1" hangingPunct="1"/>
            <a:r>
              <a:rPr lang="zh-CN" altLang="en-US" sz="2000" b="1"/>
              <a:t>second</a:t>
            </a:r>
          </a:p>
          <a:p>
            <a:pPr eaLnBrk="1" hangingPunct="1"/>
            <a:r>
              <a:rPr lang="zh-CN" altLang="en-US" sz="2000" b="1"/>
              <a:t>th</a:t>
            </a:r>
            <a:r>
              <a:rPr lang="en-US" altLang="zh-CN" sz="2000" b="1"/>
              <a:t>ird</a:t>
            </a:r>
          </a:p>
          <a:p>
            <a:pPr eaLnBrk="1" hangingPunct="1"/>
            <a:r>
              <a:rPr lang="zh-CN" altLang="en-US" sz="2000" b="1"/>
              <a:t>four</a:t>
            </a:r>
            <a:r>
              <a:rPr lang="zh-CN" altLang="en-US" sz="2000" b="1">
                <a:solidFill>
                  <a:srgbClr val="FF3300"/>
                </a:solidFill>
              </a:rPr>
              <a:t>th</a:t>
            </a:r>
          </a:p>
          <a:p>
            <a:pPr eaLnBrk="1" hangingPunct="1"/>
            <a:r>
              <a:rPr lang="zh-CN" altLang="en-US" sz="2000" b="1"/>
              <a:t>fi</a:t>
            </a:r>
            <a:r>
              <a:rPr lang="zh-CN" altLang="en-US" sz="2000" b="1">
                <a:solidFill>
                  <a:srgbClr val="002060"/>
                </a:solidFill>
              </a:rPr>
              <a:t>f</a:t>
            </a:r>
            <a:r>
              <a:rPr lang="zh-CN" altLang="en-US" sz="2000" b="1">
                <a:solidFill>
                  <a:srgbClr val="FF3300"/>
                </a:solidFill>
              </a:rPr>
              <a:t>th</a:t>
            </a:r>
          </a:p>
          <a:p>
            <a:pPr eaLnBrk="1" hangingPunct="1"/>
            <a:r>
              <a:rPr lang="zh-CN" altLang="en-US" sz="2000" b="1"/>
              <a:t>six</a:t>
            </a:r>
            <a:r>
              <a:rPr lang="zh-CN" altLang="en-US" sz="2000" b="1">
                <a:solidFill>
                  <a:srgbClr val="FF3300"/>
                </a:solidFill>
              </a:rPr>
              <a:t>th</a:t>
            </a:r>
          </a:p>
          <a:p>
            <a:pPr eaLnBrk="1" hangingPunct="1"/>
            <a:r>
              <a:rPr lang="zh-CN" altLang="en-US" sz="2000" b="1"/>
              <a:t>seven</a:t>
            </a:r>
            <a:r>
              <a:rPr lang="zh-CN" altLang="en-US" sz="2000" b="1">
                <a:solidFill>
                  <a:srgbClr val="FF3300"/>
                </a:solidFill>
              </a:rPr>
              <a:t>th</a:t>
            </a:r>
          </a:p>
          <a:p>
            <a:pPr eaLnBrk="1" hangingPunct="1"/>
            <a:r>
              <a:rPr lang="zh-CN" altLang="en-US" sz="2000" b="1"/>
              <a:t>eigh</a:t>
            </a:r>
            <a:r>
              <a:rPr lang="zh-CN" altLang="en-US" sz="2000" b="1">
                <a:solidFill>
                  <a:srgbClr val="FF3300"/>
                </a:solidFill>
              </a:rPr>
              <a:t>th</a:t>
            </a:r>
          </a:p>
          <a:p>
            <a:pPr eaLnBrk="1" hangingPunct="1"/>
            <a:r>
              <a:rPr lang="zh-CN" altLang="en-US" sz="2000" b="1"/>
              <a:t>nin</a:t>
            </a:r>
            <a:r>
              <a:rPr lang="zh-CN" altLang="en-US" sz="2000" b="1">
                <a:solidFill>
                  <a:srgbClr val="FF3300"/>
                </a:solidFill>
              </a:rPr>
              <a:t>th</a:t>
            </a:r>
          </a:p>
          <a:p>
            <a:pPr eaLnBrk="1" hangingPunct="1"/>
            <a:r>
              <a:rPr lang="en-US" altLang="zh-CN" sz="2000" b="1"/>
              <a:t>t</a:t>
            </a:r>
            <a:r>
              <a:rPr lang="zh-CN" altLang="en-US" sz="2000" b="1"/>
              <a:t>en</a:t>
            </a:r>
            <a:r>
              <a:rPr lang="zh-CN" altLang="en-US" sz="2000" b="1">
                <a:solidFill>
                  <a:srgbClr val="FF3300"/>
                </a:solidFill>
              </a:rPr>
              <a:t>th</a:t>
            </a:r>
            <a:endParaRPr lang="en-US" altLang="zh-CN" sz="2000" b="1">
              <a:solidFill>
                <a:srgbClr val="FF3300"/>
              </a:solidFill>
            </a:endParaRPr>
          </a:p>
          <a:p>
            <a:pPr eaLnBrk="1" hangingPunct="1"/>
            <a:r>
              <a:rPr lang="en-US" altLang="zh-CN" sz="2000" b="1"/>
              <a:t>eleven</a:t>
            </a:r>
            <a:r>
              <a:rPr lang="en-US" altLang="zh-CN" sz="2000" b="1">
                <a:solidFill>
                  <a:srgbClr val="FF3300"/>
                </a:solidFill>
              </a:rPr>
              <a:t>th</a:t>
            </a:r>
          </a:p>
          <a:p>
            <a:pPr eaLnBrk="1" hangingPunct="1"/>
            <a:r>
              <a:rPr lang="en-US" altLang="zh-CN" sz="2000" b="1"/>
              <a:t>twel</a:t>
            </a:r>
            <a:r>
              <a:rPr lang="en-US" altLang="zh-CN" sz="2000" b="1">
                <a:solidFill>
                  <a:srgbClr val="002060"/>
                </a:solidFill>
              </a:rPr>
              <a:t>f</a:t>
            </a:r>
            <a:r>
              <a:rPr lang="en-US" altLang="zh-CN" sz="2000" b="1">
                <a:solidFill>
                  <a:srgbClr val="FF3300"/>
                </a:solidFill>
              </a:rPr>
              <a:t>th</a:t>
            </a:r>
            <a:endParaRPr lang="zh-CN" altLang="en-US" sz="2000" b="1">
              <a:solidFill>
                <a:srgbClr val="FF3300"/>
              </a:solidFill>
            </a:endParaRP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5795963" y="3025775"/>
            <a:ext cx="2663825" cy="2246313"/>
          </a:xfrm>
          <a:prstGeom prst="rect">
            <a:avLst/>
          </a:prstGeom>
          <a:noFill/>
          <a:ln w="9525" cap="rnd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基变序，有规律，</a:t>
            </a:r>
          </a:p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第一二三，特殊记，</a:t>
            </a:r>
          </a:p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th 从四起， </a:t>
            </a:r>
          </a:p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第八去t, 第九去e, </a:t>
            </a:r>
            <a:endParaRPr lang="en-US" altLang="zh-CN" sz="2000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词尾</a:t>
            </a:r>
            <a:r>
              <a:rPr lang="en-US" altLang="zh-CN" sz="2000" b="1">
                <a:solidFill>
                  <a:srgbClr val="0000FF"/>
                </a:solidFill>
                <a:latin typeface="宋体" panose="02010600030101010101" pitchFamily="2" charset="-122"/>
              </a:rPr>
              <a:t>ve</a:t>
            </a: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用 f</a:t>
            </a:r>
            <a:r>
              <a:rPr lang="en-US" altLang="zh-CN" sz="2000" b="1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代替。</a:t>
            </a:r>
          </a:p>
        </p:txBody>
      </p:sp>
      <p:grpSp>
        <p:nvGrpSpPr>
          <p:cNvPr id="30726" name="组合 25"/>
          <p:cNvGrpSpPr/>
          <p:nvPr/>
        </p:nvGrpSpPr>
        <p:grpSpPr bwMode="auto">
          <a:xfrm>
            <a:off x="0" y="-19050"/>
            <a:ext cx="3124200" cy="1147763"/>
            <a:chOff x="0" y="0"/>
            <a:chExt cx="2736304" cy="1152128"/>
          </a:xfrm>
        </p:grpSpPr>
        <p:sp>
          <p:nvSpPr>
            <p:cNvPr id="30730" name="爆炸形 2 16"/>
            <p:cNvSpPr>
              <a:spLocks noChangeArrowheads="1"/>
            </p:cNvSpPr>
            <p:nvPr/>
          </p:nvSpPr>
          <p:spPr bwMode="auto">
            <a:xfrm>
              <a:off x="216024" y="432048"/>
              <a:ext cx="2520280" cy="720080"/>
            </a:xfrm>
            <a:prstGeom prst="irregularSeal2">
              <a:avLst/>
            </a:prstGeom>
            <a:solidFill>
              <a:srgbClr val="FFFFFF"/>
            </a:solidFill>
            <a:ln w="25400">
              <a:solidFill>
                <a:srgbClr val="9BBB59"/>
              </a:solidFill>
              <a:miter lim="800000"/>
            </a:ln>
          </p:spPr>
          <p:txBody>
            <a:bodyPr anchor="ctr"/>
            <a:lstStyle/>
            <a:p>
              <a:pPr algn="ctr"/>
              <a:r>
                <a:rPr lang="en-US" altLang="zh-CN" sz="16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Let’s conclude </a:t>
              </a:r>
              <a:endParaRPr lang="zh-CN" altLang="en-US" sz="1600" b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0731" name="组合 20"/>
            <p:cNvGrpSpPr/>
            <p:nvPr/>
          </p:nvGrpSpPr>
          <p:grpSpPr bwMode="auto">
            <a:xfrm>
              <a:off x="1" y="1"/>
              <a:ext cx="1115617" cy="1124745"/>
              <a:chOff x="0" y="0"/>
              <a:chExt cx="5486401" cy="4619625"/>
            </a:xfrm>
          </p:grpSpPr>
          <p:sp>
            <p:nvSpPr>
              <p:cNvPr id="30732" name="椭圆 18"/>
              <p:cNvSpPr>
                <a:spLocks noChangeArrowheads="1"/>
              </p:cNvSpPr>
              <p:nvPr/>
            </p:nvSpPr>
            <p:spPr bwMode="auto">
              <a:xfrm>
                <a:off x="3814917" y="1737588"/>
                <a:ext cx="786580" cy="574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30733" name="组合 29"/>
              <p:cNvGrpSpPr/>
              <p:nvPr/>
            </p:nvGrpSpPr>
            <p:grpSpPr bwMode="auto">
              <a:xfrm>
                <a:off x="0" y="0"/>
                <a:ext cx="5486401" cy="4619625"/>
                <a:chOff x="0" y="0"/>
                <a:chExt cx="5486401" cy="4619625"/>
              </a:xfrm>
            </p:grpSpPr>
            <p:sp>
              <p:nvSpPr>
                <p:cNvPr id="30734" name="矩形 20"/>
                <p:cNvSpPr>
                  <a:spLocks noChangeArrowheads="1"/>
                </p:cNvSpPr>
                <p:nvPr/>
              </p:nvSpPr>
              <p:spPr bwMode="auto">
                <a:xfrm>
                  <a:off x="2815960" y="1095022"/>
                  <a:ext cx="782649" cy="4296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pic>
              <p:nvPicPr>
                <p:cNvPr id="30735" name="图片 24" descr="幻灯片1_图层 1.jpg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486401" cy="4619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cxnSp>
        <p:nvCxnSpPr>
          <p:cNvPr id="20493" name="直接箭头连接符 2"/>
          <p:cNvCxnSpPr>
            <a:cxnSpLocks noChangeShapeType="1"/>
          </p:cNvCxnSpPr>
          <p:nvPr/>
        </p:nvCxnSpPr>
        <p:spPr bwMode="auto">
          <a:xfrm>
            <a:off x="4572000" y="4149725"/>
            <a:ext cx="1081088" cy="0"/>
          </a:xfrm>
          <a:prstGeom prst="straightConnector1">
            <a:avLst/>
          </a:prstGeom>
          <a:noFill/>
          <a:ln w="25400">
            <a:solidFill>
              <a:srgbClr val="00206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28" name="图片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5140325"/>
            <a:ext cx="1490663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Box 12"/>
          <p:cNvSpPr>
            <a:spLocks noChangeArrowheads="1"/>
          </p:cNvSpPr>
          <p:nvPr/>
        </p:nvSpPr>
        <p:spPr bwMode="auto">
          <a:xfrm>
            <a:off x="9324975" y="1196975"/>
            <a:ext cx="1943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让学生观察并归纳。</a:t>
            </a:r>
            <a:endParaRPr lang="en-US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ldLvl="0" autoUpdateAnimBg="0"/>
      <p:bldP spid="20483" grpId="1" bldLvl="0" autoUpdateAnimBg="0"/>
      <p:bldP spid="20484" grpId="0" bldLvl="0" autoUpdateAnimBg="0"/>
      <p:bldP spid="20485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圆角矩形 31"/>
          <p:cNvSpPr>
            <a:spLocks noChangeArrowheads="1"/>
          </p:cNvSpPr>
          <p:nvPr/>
        </p:nvSpPr>
        <p:spPr bwMode="auto">
          <a:xfrm>
            <a:off x="357188" y="1071563"/>
            <a:ext cx="8572500" cy="39417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FFFF00"/>
            </a:solidFill>
            <a:rou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zh-CN" altLang="en-US" sz="2400" dirty="0">
              <a:solidFill>
                <a:srgbClr val="0000CC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2400" i="1" dirty="0">
                <a:solidFill>
                  <a:srgbClr val="0000C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读、记新单词。 </a:t>
            </a:r>
            <a:endParaRPr lang="en-US" sz="2400" b="1" i="1" dirty="0">
              <a:solidFill>
                <a:srgbClr val="0000CC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400" dirty="0">
                <a:solidFill>
                  <a:srgbClr val="0000CC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2. </a:t>
            </a:r>
            <a:r>
              <a:rPr lang="zh-CN" altLang="en-US" sz="2400" dirty="0">
                <a:solidFill>
                  <a:srgbClr val="0000CC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读</a:t>
            </a:r>
            <a:r>
              <a:rPr lang="en-US" altLang="zh-CN" sz="2400" dirty="0">
                <a:solidFill>
                  <a:srgbClr val="0000CC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U3</a:t>
            </a:r>
            <a:r>
              <a:rPr lang="zh-CN" altLang="en-US" sz="2400" dirty="0">
                <a:solidFill>
                  <a:srgbClr val="0000CC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课文，并尝试复述课文</a:t>
            </a:r>
            <a:r>
              <a:rPr lang="zh-CN" altLang="en-US" sz="2400" dirty="0" smtClean="0">
                <a:solidFill>
                  <a:srgbClr val="0000C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。 </a:t>
            </a:r>
            <a:endParaRPr lang="en-US" sz="2400" dirty="0">
              <a:solidFill>
                <a:srgbClr val="0000CC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2" name="组合 23"/>
          <p:cNvGrpSpPr/>
          <p:nvPr/>
        </p:nvGrpSpPr>
        <p:grpSpPr bwMode="auto">
          <a:xfrm>
            <a:off x="6429375" y="3500438"/>
            <a:ext cx="2447925" cy="5976937"/>
            <a:chOff x="0" y="0"/>
            <a:chExt cx="2643210" cy="5875338"/>
          </a:xfrm>
        </p:grpSpPr>
        <p:grpSp>
          <p:nvGrpSpPr>
            <p:cNvPr id="31754" name="组合 45"/>
            <p:cNvGrpSpPr/>
            <p:nvPr/>
          </p:nvGrpSpPr>
          <p:grpSpPr bwMode="auto">
            <a:xfrm>
              <a:off x="0" y="0"/>
              <a:ext cx="2643210" cy="5875338"/>
              <a:chOff x="0" y="0"/>
              <a:chExt cx="2214582" cy="5589586"/>
            </a:xfrm>
          </p:grpSpPr>
          <p:grpSp>
            <p:nvGrpSpPr>
              <p:cNvPr id="31757" name="Group 11"/>
              <p:cNvGrpSpPr/>
              <p:nvPr/>
            </p:nvGrpSpPr>
            <p:grpSpPr bwMode="auto">
              <a:xfrm flipH="1">
                <a:off x="142900" y="0"/>
                <a:ext cx="2071682" cy="5589586"/>
                <a:chOff x="0" y="0"/>
                <a:chExt cx="1785950" cy="5590258"/>
              </a:xfrm>
            </p:grpSpPr>
            <p:pic>
              <p:nvPicPr>
                <p:cNvPr id="31768" name="图片 23" descr="人物.pn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24611" y="0"/>
                  <a:ext cx="1761339" cy="2863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769" name="矩形 24"/>
                <p:cNvSpPr>
                  <a:spLocks noChangeArrowheads="1"/>
                </p:cNvSpPr>
                <p:nvPr/>
              </p:nvSpPr>
              <p:spPr bwMode="auto">
                <a:xfrm>
                  <a:off x="0" y="2772108"/>
                  <a:ext cx="1752612" cy="2818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  <a:latin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</p:grpSp>
          <p:grpSp>
            <p:nvGrpSpPr>
              <p:cNvPr id="31758" name="组合 44"/>
              <p:cNvGrpSpPr>
                <a:grpSpLocks noChangeAspect="1"/>
              </p:cNvGrpSpPr>
              <p:nvPr/>
            </p:nvGrpSpPr>
            <p:grpSpPr bwMode="auto">
              <a:xfrm>
                <a:off x="171448" y="522373"/>
                <a:ext cx="1400192" cy="1977956"/>
                <a:chOff x="0" y="0"/>
                <a:chExt cx="1400192" cy="1977956"/>
              </a:xfrm>
            </p:grpSpPr>
            <p:pic>
              <p:nvPicPr>
                <p:cNvPr id="31766" name="图片 23" descr="人物.png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 flipH="1">
                  <a:off x="42870" y="620634"/>
                  <a:ext cx="1357322" cy="13573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67" name="图片 23" descr="人物.png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 rot="20991922" flipH="1">
                  <a:off x="0" y="0"/>
                  <a:ext cx="1185878" cy="13573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1759" name="组合 39"/>
              <p:cNvGrpSpPr/>
              <p:nvPr/>
            </p:nvGrpSpPr>
            <p:grpSpPr bwMode="auto">
              <a:xfrm>
                <a:off x="0" y="1214441"/>
                <a:ext cx="1428758" cy="1554164"/>
                <a:chOff x="0" y="0"/>
                <a:chExt cx="1428758" cy="1554164"/>
              </a:xfrm>
            </p:grpSpPr>
            <p:pic>
              <p:nvPicPr>
                <p:cNvPr id="31760" name="图片 4" descr="波浪前1.png"/>
                <p:cNvPicPr>
                  <a:picLocks noChangeAspect="1"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285756" y="1214450"/>
                  <a:ext cx="857256" cy="2143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31761" name="组合 36"/>
                <p:cNvGrpSpPr/>
                <p:nvPr/>
              </p:nvGrpSpPr>
              <p:grpSpPr bwMode="auto">
                <a:xfrm>
                  <a:off x="0" y="0"/>
                  <a:ext cx="1428758" cy="1554164"/>
                  <a:chOff x="0" y="0"/>
                  <a:chExt cx="2286000" cy="2108200"/>
                </a:xfrm>
              </p:grpSpPr>
              <p:sp>
                <p:nvSpPr>
                  <p:cNvPr id="31762" name="椭圆 38"/>
                  <p:cNvSpPr>
                    <a:spLocks noChangeArrowheads="1"/>
                  </p:cNvSpPr>
                  <p:nvPr/>
                </p:nvSpPr>
                <p:spPr bwMode="auto">
                  <a:xfrm>
                    <a:off x="642934" y="839786"/>
                    <a:ext cx="1000132" cy="78581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  <a:latin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  <p:sp>
                <p:nvSpPr>
                  <p:cNvPr id="31763" name="椭圆 39"/>
                  <p:cNvSpPr>
                    <a:spLocks noChangeArrowheads="1"/>
                  </p:cNvSpPr>
                  <p:nvPr/>
                </p:nvSpPr>
                <p:spPr bwMode="auto">
                  <a:xfrm>
                    <a:off x="214306" y="1697042"/>
                    <a:ext cx="490542" cy="21431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  <a:latin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  <p:sp>
                <p:nvSpPr>
                  <p:cNvPr id="31764" name="椭圆 40"/>
                  <p:cNvSpPr>
                    <a:spLocks noChangeArrowheads="1"/>
                  </p:cNvSpPr>
                  <p:nvPr/>
                </p:nvSpPr>
                <p:spPr bwMode="auto">
                  <a:xfrm>
                    <a:off x="1571628" y="1768480"/>
                    <a:ext cx="357190" cy="29527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  <a:latin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  <p:pic>
                <p:nvPicPr>
                  <p:cNvPr id="31765" name="Picture 2" descr="C:\Users\SAMSUNG\Desktop\中心组课件\演示文稿1\幻灯片1副本.jpg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2286000" cy="21082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sp>
          <p:nvSpPr>
            <p:cNvPr id="31755" name="矩形 30"/>
            <p:cNvSpPr>
              <a:spLocks noChangeArrowheads="1"/>
            </p:cNvSpPr>
            <p:nvPr/>
          </p:nvSpPr>
          <p:spPr bwMode="auto">
            <a:xfrm>
              <a:off x="1357328" y="184382"/>
              <a:ext cx="364202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>
                  <a:solidFill>
                    <a:srgbClr val="17365D"/>
                  </a:solidFill>
                  <a:latin typeface="华康海报体W12(P)" pitchFamily="82" charset="-122"/>
                  <a:ea typeface="华康海报体W12(P)" pitchFamily="82" charset="-122"/>
                  <a:sym typeface="华康海报体W12(P)" pitchFamily="82" charset="-122"/>
                </a:rPr>
                <a:t>广</a:t>
              </a:r>
              <a:endParaRPr lang="en-US" sz="1400">
                <a:solidFill>
                  <a:srgbClr val="17365D"/>
                </a:solidFill>
                <a:latin typeface="华康海报体W12(P)" pitchFamily="82" charset="-122"/>
                <a:ea typeface="华康海报体W12(P)" pitchFamily="82" charset="-122"/>
                <a:sym typeface="华康海报体W12(P)" pitchFamily="82" charset="-122"/>
              </a:endParaRPr>
            </a:p>
            <a:p>
              <a:pPr algn="ctr"/>
              <a:r>
                <a:rPr lang="zh-CN" altLang="en-US" sz="1400">
                  <a:solidFill>
                    <a:srgbClr val="17365D"/>
                  </a:solidFill>
                  <a:latin typeface="华康海报体W12(P)" pitchFamily="82" charset="-122"/>
                  <a:ea typeface="华康海报体W12(P)" pitchFamily="82" charset="-122"/>
                  <a:sym typeface="华康海报体W12(P)" pitchFamily="82" charset="-122"/>
                </a:rPr>
                <a:t>州</a:t>
              </a:r>
              <a:endParaRPr lang="en-US" sz="1400">
                <a:solidFill>
                  <a:srgbClr val="17365D"/>
                </a:solidFill>
                <a:latin typeface="华康海报体W12(P)" pitchFamily="82" charset="-122"/>
                <a:ea typeface="华康海报体W12(P)" pitchFamily="82" charset="-122"/>
                <a:sym typeface="华康海报体W12(P)" pitchFamily="82" charset="-122"/>
              </a:endParaRPr>
            </a:p>
            <a:p>
              <a:pPr algn="ctr"/>
              <a:r>
                <a:rPr lang="zh-CN" altLang="en-US" sz="1400">
                  <a:solidFill>
                    <a:srgbClr val="17365D"/>
                  </a:solidFill>
                  <a:latin typeface="华康海报体W12(P)" pitchFamily="82" charset="-122"/>
                  <a:ea typeface="华康海报体W12(P)" pitchFamily="82" charset="-122"/>
                  <a:sym typeface="华康海报体W12(P)" pitchFamily="82" charset="-122"/>
                </a:rPr>
                <a:t>市</a:t>
              </a:r>
              <a:endParaRPr lang="en-US" sz="1400">
                <a:solidFill>
                  <a:srgbClr val="17365D"/>
                </a:solidFill>
                <a:latin typeface="华康海报体W12(P)" pitchFamily="82" charset="-122"/>
                <a:ea typeface="华康海报体W12(P)" pitchFamily="82" charset="-122"/>
                <a:sym typeface="华康海报体W12(P)" pitchFamily="82" charset="-122"/>
              </a:endParaRPr>
            </a:p>
            <a:p>
              <a:pPr algn="ctr"/>
              <a:r>
                <a:rPr lang="zh-CN" altLang="en-US" sz="1400">
                  <a:solidFill>
                    <a:srgbClr val="17365D"/>
                  </a:solidFill>
                  <a:latin typeface="华康海报体W12(P)" pitchFamily="82" charset="-122"/>
                  <a:ea typeface="华康海报体W12(P)" pitchFamily="82" charset="-122"/>
                  <a:sym typeface="华康海报体W12(P)" pitchFamily="82" charset="-122"/>
                </a:rPr>
                <a:t>小</a:t>
              </a:r>
              <a:endParaRPr lang="en-US" sz="1400">
                <a:solidFill>
                  <a:srgbClr val="17365D"/>
                </a:solidFill>
                <a:latin typeface="华康海报体W12(P)" pitchFamily="82" charset="-122"/>
                <a:ea typeface="华康海报体W12(P)" pitchFamily="82" charset="-122"/>
                <a:sym typeface="华康海报体W12(P)" pitchFamily="82" charset="-122"/>
              </a:endParaRPr>
            </a:p>
            <a:p>
              <a:pPr algn="ctr"/>
              <a:r>
                <a:rPr lang="zh-CN" altLang="en-US" sz="1400">
                  <a:solidFill>
                    <a:srgbClr val="17365D"/>
                  </a:solidFill>
                  <a:latin typeface="华康海报体W12(P)" pitchFamily="82" charset="-122"/>
                  <a:ea typeface="华康海报体W12(P)" pitchFamily="82" charset="-122"/>
                  <a:sym typeface="华康海报体W12(P)" pitchFamily="82" charset="-122"/>
                </a:rPr>
                <a:t>英</a:t>
              </a:r>
              <a:endParaRPr lang="en-US" sz="1400">
                <a:solidFill>
                  <a:srgbClr val="17365D"/>
                </a:solidFill>
                <a:latin typeface="华康海报体W12(P)" pitchFamily="82" charset="-122"/>
                <a:ea typeface="华康海报体W12(P)" pitchFamily="82" charset="-122"/>
                <a:sym typeface="华康海报体W12(P)" pitchFamily="82" charset="-122"/>
              </a:endParaRPr>
            </a:p>
            <a:p>
              <a:pPr algn="ctr"/>
              <a:r>
                <a:rPr lang="zh-CN" altLang="en-US" sz="1400">
                  <a:solidFill>
                    <a:srgbClr val="17365D"/>
                  </a:solidFill>
                  <a:latin typeface="华康海报体W12(P)" pitchFamily="82" charset="-122"/>
                  <a:ea typeface="华康海报体W12(P)" pitchFamily="82" charset="-122"/>
                  <a:sym typeface="华康海报体W12(P)" pitchFamily="82" charset="-122"/>
                </a:rPr>
                <a:t>教</a:t>
              </a:r>
              <a:endParaRPr lang="en-US" sz="1400">
                <a:solidFill>
                  <a:srgbClr val="17365D"/>
                </a:solidFill>
                <a:latin typeface="华康海报体W12(P)" pitchFamily="82" charset="-122"/>
                <a:ea typeface="华康海报体W12(P)" pitchFamily="82" charset="-122"/>
                <a:sym typeface="华康海报体W12(P)" pitchFamily="82" charset="-122"/>
              </a:endParaRPr>
            </a:p>
            <a:p>
              <a:pPr algn="ctr"/>
              <a:r>
                <a:rPr lang="zh-CN" altLang="en-US" sz="1400">
                  <a:solidFill>
                    <a:srgbClr val="17365D"/>
                  </a:solidFill>
                  <a:latin typeface="华康海报体W12(P)" pitchFamily="82" charset="-122"/>
                  <a:ea typeface="华康海报体W12(P)" pitchFamily="82" charset="-122"/>
                  <a:sym typeface="华康海报体W12(P)" pitchFamily="82" charset="-122"/>
                </a:rPr>
                <a:t>研</a:t>
              </a:r>
              <a:endParaRPr lang="en-US" sz="1400">
                <a:solidFill>
                  <a:srgbClr val="17365D"/>
                </a:solidFill>
                <a:latin typeface="华康海报体W12(P)" pitchFamily="82" charset="-122"/>
                <a:ea typeface="华康海报体W12(P)" pitchFamily="82" charset="-122"/>
                <a:sym typeface="华康海报体W12(P)" pitchFamily="82" charset="-122"/>
              </a:endParaRPr>
            </a:p>
            <a:p>
              <a:pPr algn="ctr"/>
              <a:r>
                <a:rPr lang="zh-CN" altLang="en-US" sz="1400">
                  <a:solidFill>
                    <a:srgbClr val="17365D"/>
                  </a:solidFill>
                  <a:latin typeface="华康海报体W12(P)" pitchFamily="82" charset="-122"/>
                  <a:ea typeface="华康海报体W12(P)" pitchFamily="82" charset="-122"/>
                  <a:sym typeface="华康海报体W12(P)" pitchFamily="82" charset="-122"/>
                </a:rPr>
                <a:t>会</a:t>
              </a:r>
              <a:endParaRPr lang="zh-CN" altLang="en-US"/>
            </a:p>
          </p:txBody>
        </p:sp>
        <p:sp>
          <p:nvSpPr>
            <p:cNvPr id="31756" name="矩形 32"/>
            <p:cNvSpPr>
              <a:spLocks noChangeArrowheads="1"/>
            </p:cNvSpPr>
            <p:nvPr/>
          </p:nvSpPr>
          <p:spPr bwMode="auto">
            <a:xfrm>
              <a:off x="1894653" y="1351309"/>
              <a:ext cx="319319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00">
                  <a:solidFill>
                    <a:srgbClr val="17365D"/>
                  </a:solidFill>
                  <a:latin typeface="华康海报体W12(P)" pitchFamily="82" charset="-122"/>
                  <a:ea typeface="华康海报体W12(P)" pitchFamily="82" charset="-122"/>
                  <a:sym typeface="华康海报体W12(P)" pitchFamily="82" charset="-122"/>
                </a:rPr>
                <a:t>广</a:t>
              </a:r>
              <a:endParaRPr lang="en-US" sz="1000">
                <a:solidFill>
                  <a:srgbClr val="17365D"/>
                </a:solidFill>
                <a:latin typeface="华康海报体W12(P)" pitchFamily="82" charset="-122"/>
                <a:ea typeface="华康海报体W12(P)" pitchFamily="82" charset="-122"/>
                <a:sym typeface="华康海报体W12(P)" pitchFamily="82" charset="-122"/>
              </a:endParaRPr>
            </a:p>
            <a:p>
              <a:pPr algn="ctr"/>
              <a:r>
                <a:rPr lang="zh-CN" altLang="en-US" sz="1000">
                  <a:solidFill>
                    <a:srgbClr val="17365D"/>
                  </a:solidFill>
                  <a:latin typeface="华康海报体W12(P)" pitchFamily="82" charset="-122"/>
                  <a:ea typeface="华康海报体W12(P)" pitchFamily="82" charset="-122"/>
                  <a:sym typeface="华康海报体W12(P)" pitchFamily="82" charset="-122"/>
                </a:rPr>
                <a:t>州</a:t>
              </a:r>
              <a:endParaRPr lang="en-US" sz="1000">
                <a:solidFill>
                  <a:srgbClr val="17365D"/>
                </a:solidFill>
                <a:latin typeface="华康海报体W12(P)" pitchFamily="82" charset="-122"/>
                <a:ea typeface="华康海报体W12(P)" pitchFamily="82" charset="-122"/>
                <a:sym typeface="华康海报体W12(P)" pitchFamily="82" charset="-122"/>
              </a:endParaRPr>
            </a:p>
            <a:p>
              <a:pPr algn="ctr"/>
              <a:r>
                <a:rPr lang="zh-CN" altLang="en-US" sz="1000">
                  <a:solidFill>
                    <a:srgbClr val="17365D"/>
                  </a:solidFill>
                  <a:latin typeface="华康海报体W12(P)" pitchFamily="82" charset="-122"/>
                  <a:ea typeface="华康海报体W12(P)" pitchFamily="82" charset="-122"/>
                  <a:sym typeface="华康海报体W12(P)" pitchFamily="82" charset="-122"/>
                </a:rPr>
                <a:t>市</a:t>
              </a:r>
              <a:endParaRPr lang="en-US" sz="1000">
                <a:solidFill>
                  <a:srgbClr val="17365D"/>
                </a:solidFill>
                <a:latin typeface="华康海报体W12(P)" pitchFamily="82" charset="-122"/>
                <a:ea typeface="华康海报体W12(P)" pitchFamily="82" charset="-122"/>
                <a:sym typeface="华康海报体W12(P)" pitchFamily="82" charset="-122"/>
              </a:endParaRPr>
            </a:p>
            <a:p>
              <a:pPr algn="ctr"/>
              <a:r>
                <a:rPr lang="zh-CN" altLang="en-US" sz="1000">
                  <a:solidFill>
                    <a:srgbClr val="17365D"/>
                  </a:solidFill>
                  <a:latin typeface="华康海报体W12(P)" pitchFamily="82" charset="-122"/>
                  <a:ea typeface="华康海报体W12(P)" pitchFamily="82" charset="-122"/>
                  <a:sym typeface="华康海报体W12(P)" pitchFamily="82" charset="-122"/>
                </a:rPr>
                <a:t>小</a:t>
              </a:r>
              <a:endParaRPr lang="en-US" sz="1000">
                <a:solidFill>
                  <a:srgbClr val="17365D"/>
                </a:solidFill>
                <a:latin typeface="华康海报体W12(P)" pitchFamily="82" charset="-122"/>
                <a:ea typeface="华康海报体W12(P)" pitchFamily="82" charset="-122"/>
                <a:sym typeface="华康海报体W12(P)" pitchFamily="82" charset="-122"/>
              </a:endParaRPr>
            </a:p>
            <a:p>
              <a:pPr algn="ctr"/>
              <a:r>
                <a:rPr lang="zh-CN" altLang="en-US" sz="1000">
                  <a:solidFill>
                    <a:srgbClr val="17365D"/>
                  </a:solidFill>
                  <a:latin typeface="华康海报体W12(P)" pitchFamily="82" charset="-122"/>
                  <a:ea typeface="华康海报体W12(P)" pitchFamily="82" charset="-122"/>
                  <a:sym typeface="华康海报体W12(P)" pitchFamily="82" charset="-122"/>
                </a:rPr>
                <a:t>英</a:t>
              </a:r>
              <a:endParaRPr lang="en-US" sz="1000">
                <a:solidFill>
                  <a:srgbClr val="17365D"/>
                </a:solidFill>
                <a:latin typeface="华康海报体W12(P)" pitchFamily="82" charset="-122"/>
                <a:ea typeface="华康海报体W12(P)" pitchFamily="82" charset="-122"/>
                <a:sym typeface="华康海报体W12(P)" pitchFamily="82" charset="-122"/>
              </a:endParaRPr>
            </a:p>
            <a:p>
              <a:pPr algn="ctr"/>
              <a:r>
                <a:rPr lang="zh-CN" altLang="en-US" sz="1000">
                  <a:solidFill>
                    <a:srgbClr val="17365D"/>
                  </a:solidFill>
                  <a:latin typeface="华康海报体W12(P)" pitchFamily="82" charset="-122"/>
                  <a:ea typeface="华康海报体W12(P)" pitchFamily="82" charset="-122"/>
                  <a:sym typeface="华康海报体W12(P)" pitchFamily="82" charset="-122"/>
                </a:rPr>
                <a:t>中</a:t>
              </a:r>
              <a:endParaRPr lang="en-US" sz="1000">
                <a:solidFill>
                  <a:srgbClr val="17365D"/>
                </a:solidFill>
                <a:latin typeface="华康海报体W12(P)" pitchFamily="82" charset="-122"/>
                <a:ea typeface="华康海报体W12(P)" pitchFamily="82" charset="-122"/>
                <a:sym typeface="华康海报体W12(P)" pitchFamily="82" charset="-122"/>
              </a:endParaRPr>
            </a:p>
            <a:p>
              <a:pPr algn="ctr"/>
              <a:r>
                <a:rPr lang="zh-CN" altLang="en-US" sz="1000">
                  <a:solidFill>
                    <a:srgbClr val="17365D"/>
                  </a:solidFill>
                  <a:latin typeface="华康海报体W12(P)" pitchFamily="82" charset="-122"/>
                  <a:ea typeface="华康海报体W12(P)" pitchFamily="82" charset="-122"/>
                  <a:sym typeface="华康海报体W12(P)" pitchFamily="82" charset="-122"/>
                </a:rPr>
                <a:t>心</a:t>
              </a:r>
              <a:endParaRPr lang="en-US" sz="1000">
                <a:solidFill>
                  <a:srgbClr val="17365D"/>
                </a:solidFill>
                <a:latin typeface="华康海报体W12(P)" pitchFamily="82" charset="-122"/>
                <a:ea typeface="华康海报体W12(P)" pitchFamily="82" charset="-122"/>
                <a:sym typeface="华康海报体W12(P)" pitchFamily="82" charset="-122"/>
              </a:endParaRPr>
            </a:p>
            <a:p>
              <a:pPr algn="ctr"/>
              <a:r>
                <a:rPr lang="zh-CN" altLang="en-US" sz="1000">
                  <a:solidFill>
                    <a:srgbClr val="17365D"/>
                  </a:solidFill>
                  <a:latin typeface="华康海报体W12(P)" pitchFamily="82" charset="-122"/>
                  <a:ea typeface="华康海报体W12(P)" pitchFamily="82" charset="-122"/>
                  <a:sym typeface="华康海报体W12(P)" pitchFamily="82" charset="-122"/>
                </a:rPr>
                <a:t>组</a:t>
              </a:r>
              <a:endParaRPr lang="zh-CN" altLang="en-US"/>
            </a:p>
          </p:txBody>
        </p:sp>
      </p:grpSp>
      <p:grpSp>
        <p:nvGrpSpPr>
          <p:cNvPr id="8" name="组合 18"/>
          <p:cNvGrpSpPr/>
          <p:nvPr/>
        </p:nvGrpSpPr>
        <p:grpSpPr bwMode="auto">
          <a:xfrm>
            <a:off x="179388" y="0"/>
            <a:ext cx="2089150" cy="1916113"/>
            <a:chOff x="0" y="0"/>
            <a:chExt cx="5486400" cy="4619625"/>
          </a:xfrm>
        </p:grpSpPr>
        <p:sp>
          <p:nvSpPr>
            <p:cNvPr id="31750" name="椭圆 26"/>
            <p:cNvSpPr>
              <a:spLocks noChangeArrowheads="1"/>
            </p:cNvSpPr>
            <p:nvPr/>
          </p:nvSpPr>
          <p:spPr bwMode="auto">
            <a:xfrm>
              <a:off x="3814631" y="1737622"/>
              <a:ext cx="787942" cy="574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1751" name="组合 29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31752" name="矩形 28"/>
              <p:cNvSpPr>
                <a:spLocks noChangeArrowheads="1"/>
              </p:cNvSpPr>
              <p:nvPr/>
            </p:nvSpPr>
            <p:spPr bwMode="auto">
              <a:xfrm>
                <a:off x="2814072" y="1094625"/>
                <a:ext cx="787942" cy="4286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31753" name="图片 29" descr="幻灯片1_图层 1.jpg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1749" name="矩形 46"/>
          <p:cNvSpPr>
            <a:spLocks noChangeArrowheads="1"/>
          </p:cNvSpPr>
          <p:nvPr/>
        </p:nvSpPr>
        <p:spPr bwMode="auto">
          <a:xfrm>
            <a:off x="1214438" y="1428750"/>
            <a:ext cx="3122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1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Homework:</a:t>
            </a:r>
            <a:endParaRPr lang="zh-CN" altLang="en-US" sz="4000" b="1" dirty="0">
              <a:solidFill>
                <a:schemeClr val="accent1"/>
              </a:solidFill>
              <a:latin typeface="Curlz MT" panose="04040404050702020202" pitchFamily="82" charset="0"/>
              <a:sym typeface="Curlz MT" panose="040404040507020202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58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58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圆角矩形 2"/>
          <p:cNvSpPr>
            <a:spLocks noChangeArrowheads="1"/>
          </p:cNvSpPr>
          <p:nvPr/>
        </p:nvSpPr>
        <p:spPr bwMode="auto">
          <a:xfrm>
            <a:off x="1285875" y="908050"/>
            <a:ext cx="6215063" cy="5022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395E8A"/>
            </a:solidFill>
            <a:prstDash val="dash"/>
            <a:rou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39" name="TextBox 3"/>
          <p:cNvSpPr>
            <a:spLocks noChangeArrowheads="1"/>
          </p:cNvSpPr>
          <p:nvPr/>
        </p:nvSpPr>
        <p:spPr bwMode="auto">
          <a:xfrm>
            <a:off x="1535113" y="1573213"/>
            <a:ext cx="5715000" cy="33924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zh-CN" altLang="en-US" b="1" u="sng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教</a:t>
            </a:r>
            <a:r>
              <a:rPr lang="zh-CN" altLang="en-US" b="1" u="sng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学目标</a:t>
            </a:r>
            <a:r>
              <a:rPr lang="zh-CN" altLang="en-US" sz="24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：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342900" indent="-342900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  </a:t>
            </a:r>
          </a:p>
          <a:p>
            <a:pPr marL="342900" indent="-342900"/>
            <a: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1</a:t>
            </a:r>
            <a:r>
              <a: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、能听说以下词汇和词组并知道它们的意义：</a:t>
            </a:r>
          </a:p>
          <a:p>
            <a:pPr marL="342900" indent="-342900"/>
            <a: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  </a:t>
            </a:r>
            <a:r>
              <a: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词汇：</a:t>
            </a:r>
            <a: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date , forget, farm, meeting , test, important,    </a:t>
            </a:r>
          </a:p>
          <a:p>
            <a:pPr marL="342900" indent="-342900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               </a:t>
            </a:r>
            <a: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month, third.</a:t>
            </a:r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342900" indent="-342900"/>
            <a: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  </a:t>
            </a:r>
            <a:r>
              <a: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词组：</a:t>
            </a:r>
            <a: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visit a farm, </a:t>
            </a:r>
            <a:r>
              <a:rPr lang="en-US" altLang="zh-CN" dirty="0" err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hav</a:t>
            </a:r>
            <a:r>
              <a: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e</a:t>
            </a:r>
            <a: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a test, have a party.   </a:t>
            </a:r>
          </a:p>
          <a:p>
            <a:pPr marL="342900" indent="-342900"/>
            <a: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2</a:t>
            </a:r>
            <a:r>
              <a: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、能用</a:t>
            </a:r>
            <a: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What’s the date</a:t>
            </a:r>
            <a:r>
              <a: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？询问日期并尝试用两种方式回答，能初步尝试用</a:t>
            </a:r>
            <a: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be going to </a:t>
            </a:r>
            <a:r>
              <a: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表达计划。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342900" indent="-342900"/>
            <a:endParaRPr lang="zh-CN" altLang="en-US" u="sng" dirty="0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342900" indent="-342900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342900" indent="-342900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827088" y="6237288"/>
            <a:ext cx="6423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教学建议：把日期的表达及问答达渗透到日常教学中。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Users\林浪险_2\Desktop\8152708_11200995300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08025" y="2263775"/>
            <a:ext cx="4789488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组合 25"/>
          <p:cNvGrpSpPr/>
          <p:nvPr/>
        </p:nvGrpSpPr>
        <p:grpSpPr bwMode="auto">
          <a:xfrm>
            <a:off x="0" y="-209550"/>
            <a:ext cx="3124200" cy="1147763"/>
            <a:chOff x="0" y="0"/>
            <a:chExt cx="2736304" cy="1152128"/>
          </a:xfrm>
        </p:grpSpPr>
        <p:sp>
          <p:nvSpPr>
            <p:cNvPr id="15373" name="爆炸形 2 16"/>
            <p:cNvSpPr>
              <a:spLocks noChangeArrowheads="1"/>
            </p:cNvSpPr>
            <p:nvPr/>
          </p:nvSpPr>
          <p:spPr bwMode="auto">
            <a:xfrm>
              <a:off x="216024" y="432048"/>
              <a:ext cx="2520280" cy="720080"/>
            </a:xfrm>
            <a:prstGeom prst="irregularSeal2">
              <a:avLst/>
            </a:prstGeom>
            <a:solidFill>
              <a:srgbClr val="FFFFFF"/>
            </a:solidFill>
            <a:ln w="25400">
              <a:solidFill>
                <a:srgbClr val="9BBB59"/>
              </a:solidFill>
              <a:miter lim="800000"/>
            </a:ln>
          </p:spPr>
          <p:txBody>
            <a:bodyPr anchor="ctr"/>
            <a:lstStyle/>
            <a:p>
              <a:pPr algn="ctr"/>
              <a:r>
                <a:rPr lang="en-US" altLang="zh-CN" sz="1600" b="1" dirty="0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Let’s talk </a:t>
              </a:r>
              <a:endParaRPr lang="zh-CN" altLang="en-US" sz="16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5374" name="组合 20"/>
            <p:cNvGrpSpPr/>
            <p:nvPr/>
          </p:nvGrpSpPr>
          <p:grpSpPr bwMode="auto">
            <a:xfrm>
              <a:off x="1" y="1"/>
              <a:ext cx="1115617" cy="1124745"/>
              <a:chOff x="0" y="0"/>
              <a:chExt cx="5486401" cy="4619625"/>
            </a:xfrm>
          </p:grpSpPr>
          <p:sp>
            <p:nvSpPr>
              <p:cNvPr id="15375" name="椭圆 18"/>
              <p:cNvSpPr>
                <a:spLocks noChangeArrowheads="1"/>
              </p:cNvSpPr>
              <p:nvPr/>
            </p:nvSpPr>
            <p:spPr bwMode="auto">
              <a:xfrm>
                <a:off x="3814917" y="1737588"/>
                <a:ext cx="786580" cy="574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15376" name="组合 29"/>
              <p:cNvGrpSpPr/>
              <p:nvPr/>
            </p:nvGrpSpPr>
            <p:grpSpPr bwMode="auto">
              <a:xfrm>
                <a:off x="0" y="0"/>
                <a:ext cx="5486401" cy="4619625"/>
                <a:chOff x="0" y="0"/>
                <a:chExt cx="5486401" cy="4619625"/>
              </a:xfrm>
            </p:grpSpPr>
            <p:sp>
              <p:nvSpPr>
                <p:cNvPr id="15377" name="矩形 20"/>
                <p:cNvSpPr>
                  <a:spLocks noChangeArrowheads="1"/>
                </p:cNvSpPr>
                <p:nvPr/>
              </p:nvSpPr>
              <p:spPr bwMode="auto">
                <a:xfrm>
                  <a:off x="2815960" y="1095022"/>
                  <a:ext cx="782649" cy="4296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pic>
              <p:nvPicPr>
                <p:cNvPr id="15378" name="图片 24" descr="幻灯片1_图层 1.jpg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486401" cy="4619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5130" name="矩形 5"/>
          <p:cNvSpPr>
            <a:spLocks noChangeArrowheads="1"/>
          </p:cNvSpPr>
          <p:nvPr/>
        </p:nvSpPr>
        <p:spPr bwMode="auto">
          <a:xfrm>
            <a:off x="1784350" y="1778000"/>
            <a:ext cx="1073150" cy="400050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60</a:t>
            </a:r>
            <a:endParaRPr lang="zh-CN" altLang="en-US" sz="2000" b="1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1" name="矩形 5"/>
          <p:cNvSpPr>
            <a:spLocks noChangeArrowheads="1"/>
          </p:cNvSpPr>
          <p:nvPr/>
        </p:nvSpPr>
        <p:spPr bwMode="auto">
          <a:xfrm>
            <a:off x="3276600" y="1879600"/>
            <a:ext cx="1065213" cy="400050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writing</a:t>
            </a:r>
            <a:endParaRPr lang="zh-CN" altLang="en-US" sz="2000" b="1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2" name="矩形 5"/>
          <p:cNvSpPr>
            <a:spLocks noChangeArrowheads="1"/>
          </p:cNvSpPr>
          <p:nvPr/>
        </p:nvSpPr>
        <p:spPr bwMode="auto">
          <a:xfrm>
            <a:off x="238125" y="1379538"/>
            <a:ext cx="1295400" cy="422275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Mr.Forget</a:t>
            </a:r>
            <a:endParaRPr lang="zh-CN" altLang="en-US" sz="2000" b="1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3" name="矩形 5"/>
          <p:cNvSpPr>
            <a:spLocks noChangeArrowheads="1"/>
          </p:cNvSpPr>
          <p:nvPr/>
        </p:nvSpPr>
        <p:spPr bwMode="auto">
          <a:xfrm>
            <a:off x="6492875" y="1344613"/>
            <a:ext cx="1020763" cy="400050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a car</a:t>
            </a:r>
            <a:endParaRPr lang="zh-CN" altLang="en-US" sz="2000" b="1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4" name="矩形 5"/>
          <p:cNvSpPr>
            <a:spLocks noChangeArrowheads="1"/>
          </p:cNvSpPr>
          <p:nvPr/>
        </p:nvSpPr>
        <p:spPr bwMode="auto">
          <a:xfrm>
            <a:off x="7812088" y="1879600"/>
            <a:ext cx="1066800" cy="400050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animals</a:t>
            </a:r>
            <a:endParaRPr lang="zh-CN" altLang="en-US" sz="2000" b="1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5" name="矩形 5"/>
          <p:cNvSpPr>
            <a:spLocks noChangeArrowheads="1"/>
          </p:cNvSpPr>
          <p:nvPr/>
        </p:nvSpPr>
        <p:spPr bwMode="auto">
          <a:xfrm>
            <a:off x="4699000" y="1484313"/>
            <a:ext cx="1265238" cy="401637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Feb. 3rd</a:t>
            </a:r>
            <a:endParaRPr lang="zh-CN" altLang="en-US" sz="2000" b="1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6" name="圆角矩形 40"/>
          <p:cNvSpPr>
            <a:spLocks noChangeArrowheads="1"/>
          </p:cNvSpPr>
          <p:nvPr/>
        </p:nvSpPr>
        <p:spPr bwMode="auto">
          <a:xfrm>
            <a:off x="2851150" y="168275"/>
            <a:ext cx="6226175" cy="9191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F79646"/>
            </a:solidFill>
            <a:round/>
          </a:ln>
        </p:spPr>
        <p:txBody>
          <a:bodyPr anchor="ctr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Calibri" panose="020F0502020204030204" pitchFamily="34" charset="0"/>
                <a:sym typeface="TimesNewRomanPSMT" charset="0"/>
              </a:rPr>
              <a:t>Can you say something about him with the key words</a:t>
            </a:r>
            <a:r>
              <a:rPr lang="zh-CN" altLang="en-US" sz="2400" b="1" dirty="0">
                <a:solidFill>
                  <a:srgbClr val="000000"/>
                </a:solidFill>
                <a:latin typeface="Calibri" panose="020F0502020204030204" pitchFamily="34" charset="0"/>
                <a:sym typeface="TimesNewRomanPSMT" charset="0"/>
              </a:rPr>
              <a:t>（关键词）</a:t>
            </a:r>
            <a:r>
              <a:rPr lang="en-US" altLang="zh-CN" sz="2400" b="1" dirty="0">
                <a:solidFill>
                  <a:srgbClr val="000000"/>
                </a:solidFill>
                <a:latin typeface="Calibri" panose="020F0502020204030204" pitchFamily="34" charset="0"/>
                <a:sym typeface="TimesNewRomanPSMT" charset="0"/>
              </a:rPr>
              <a:t>?</a:t>
            </a:r>
            <a:endParaRPr lang="zh-CN" altLang="en-US" sz="2400" b="1" dirty="0">
              <a:solidFill>
                <a:srgbClr val="000000"/>
              </a:solidFill>
              <a:latin typeface="Calibri" panose="020F0502020204030204" pitchFamily="34" charset="0"/>
              <a:sym typeface="TimesNewRomanPSMT" charset="0"/>
            </a:endParaRPr>
          </a:p>
        </p:txBody>
      </p:sp>
      <p:sp>
        <p:nvSpPr>
          <p:cNvPr id="5137" name="TextBox 17"/>
          <p:cNvSpPr>
            <a:spLocks noChangeArrowheads="1"/>
          </p:cNvSpPr>
          <p:nvPr/>
        </p:nvSpPr>
        <p:spPr bwMode="auto">
          <a:xfrm>
            <a:off x="3419475" y="2565400"/>
            <a:ext cx="5459413" cy="3557588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25400">
            <a:solidFill>
              <a:srgbClr val="8064A2"/>
            </a:solidFill>
            <a:round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He is Mr.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Forget</a:t>
            </a:r>
            <a:r>
              <a:rPr lang="en-US" altLang="zh-CN" sz="28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. </a:t>
            </a:r>
          </a:p>
          <a:p>
            <a:r>
              <a:rPr lang="en-US" altLang="zh-CN" sz="28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He is 60 years old.</a:t>
            </a:r>
          </a:p>
          <a:p>
            <a:r>
              <a:rPr lang="en-US" altLang="zh-CN" sz="28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His birthday is on </a:t>
            </a:r>
            <a:r>
              <a:rPr lang="en-US" altLang="zh-CN" sz="24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February 3rd.</a:t>
            </a:r>
          </a:p>
          <a:p>
            <a:r>
              <a:rPr lang="en-US" altLang="zh-CN" sz="28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He is learning to drive a car.</a:t>
            </a:r>
          </a:p>
          <a:p>
            <a:r>
              <a:rPr lang="en-US" altLang="zh-CN" sz="28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He love animals very much.</a:t>
            </a:r>
          </a:p>
          <a:p>
            <a:r>
              <a:rPr lang="en-US" altLang="zh-CN" sz="28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His hobby is writing.  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72" name="TextBox 12"/>
          <p:cNvSpPr>
            <a:spLocks noChangeArrowheads="1"/>
          </p:cNvSpPr>
          <p:nvPr/>
        </p:nvSpPr>
        <p:spPr bwMode="auto">
          <a:xfrm>
            <a:off x="9356725" y="127000"/>
            <a:ext cx="1655763" cy="757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000000"/>
                </a:solidFill>
                <a:sym typeface="宋体" panose="02010600030101010101" pitchFamily="2" charset="-122"/>
              </a:rPr>
              <a:t>1.</a:t>
            </a:r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引导学生发挥想象，根据关键词谈论图片人物，句子意思接近即可。学习</a:t>
            </a:r>
            <a:r>
              <a:rPr lang="en-US" altLang="zh-CN">
                <a:solidFill>
                  <a:srgbClr val="000000"/>
                </a:solidFill>
                <a:sym typeface="宋体" panose="02010600030101010101" pitchFamily="2" charset="-122"/>
              </a:rPr>
              <a:t>third.</a:t>
            </a:r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并引导学生思考：</a:t>
            </a:r>
            <a:r>
              <a:rPr lang="en-US" altLang="zh-CN">
                <a:solidFill>
                  <a:srgbClr val="000000"/>
                </a:solidFill>
                <a:sym typeface="宋体" panose="02010600030101010101" pitchFamily="2" charset="-122"/>
              </a:rPr>
              <a:t>Why he likes writing? T</a:t>
            </a:r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：</a:t>
            </a:r>
            <a:r>
              <a:rPr lang="en-US" altLang="zh-CN">
                <a:solidFill>
                  <a:srgbClr val="000000"/>
                </a:solidFill>
                <a:sym typeface="宋体" panose="02010600030101010101" pitchFamily="2" charset="-122"/>
              </a:rPr>
              <a:t>Because he often forgets something important.</a:t>
            </a:r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让学生更好地理解</a:t>
            </a:r>
            <a:r>
              <a:rPr lang="en-US" altLang="zh-CN">
                <a:solidFill>
                  <a:srgbClr val="000000"/>
                </a:solidFill>
                <a:sym typeface="宋体" panose="02010600030101010101" pitchFamily="2" charset="-122"/>
              </a:rPr>
              <a:t>forget</a:t>
            </a:r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。</a:t>
            </a:r>
            <a:endParaRPr lang="en-US">
              <a:solidFill>
                <a:srgbClr val="000000"/>
              </a:solidFill>
              <a:sym typeface="宋体" panose="02010600030101010101" pitchFamily="2" charset="-122"/>
            </a:endParaRPr>
          </a:p>
          <a:p>
            <a:r>
              <a:rPr lang="en-US" altLang="zh-CN">
                <a:solidFill>
                  <a:srgbClr val="000000"/>
                </a:solidFill>
                <a:sym typeface="宋体" panose="02010600030101010101" pitchFamily="2" charset="-122"/>
              </a:rPr>
              <a:t>2. T</a:t>
            </a:r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： </a:t>
            </a:r>
            <a:r>
              <a:rPr lang="en-US" altLang="zh-CN">
                <a:solidFill>
                  <a:srgbClr val="000000"/>
                </a:solidFill>
                <a:sym typeface="宋体" panose="02010600030101010101" pitchFamily="2" charset="-122"/>
              </a:rPr>
              <a:t>So he usually writes down something important. Let’s look at the picture and tell me what you can get from the picture.</a:t>
            </a:r>
            <a:endParaRPr lang="zh-CN" altLang="en-US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 autoUpdateAnimBg="0"/>
      <p:bldP spid="5131" grpId="0" animBg="1" autoUpdateAnimBg="0"/>
      <p:bldP spid="5132" grpId="0" bldLvl="0" animBg="1" autoUpdateAnimBg="0"/>
      <p:bldP spid="5133" grpId="0" animBg="1" autoUpdateAnimBg="0"/>
      <p:bldP spid="5134" grpId="0" animBg="1" autoUpdateAnimBg="0"/>
      <p:bldP spid="5135" grpId="0" animBg="1" autoUpdateAnimBg="0"/>
      <p:bldP spid="513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6387" name="内容占位符 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23813"/>
            <a:ext cx="9144000" cy="7292975"/>
          </a:xfrm>
        </p:spPr>
      </p:pic>
      <p:pic>
        <p:nvPicPr>
          <p:cNvPr id="16388" name="Picture 5" descr="C:\Users\林浪险_2\Desktop\8152708_11200995300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13" y="3287713"/>
            <a:ext cx="3335338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组合 25"/>
          <p:cNvGrpSpPr/>
          <p:nvPr/>
        </p:nvGrpSpPr>
        <p:grpSpPr bwMode="auto">
          <a:xfrm>
            <a:off x="0" y="-209550"/>
            <a:ext cx="3124200" cy="1147763"/>
            <a:chOff x="0" y="0"/>
            <a:chExt cx="2736304" cy="1152128"/>
          </a:xfrm>
        </p:grpSpPr>
        <p:sp>
          <p:nvSpPr>
            <p:cNvPr id="16407" name="爆炸形 2 16"/>
            <p:cNvSpPr>
              <a:spLocks noChangeArrowheads="1"/>
            </p:cNvSpPr>
            <p:nvPr/>
          </p:nvSpPr>
          <p:spPr bwMode="auto">
            <a:xfrm>
              <a:off x="216024" y="432048"/>
              <a:ext cx="2520280" cy="720080"/>
            </a:xfrm>
            <a:prstGeom prst="irregularSeal2">
              <a:avLst/>
            </a:prstGeom>
            <a:solidFill>
              <a:srgbClr val="FFFFFF"/>
            </a:solidFill>
            <a:ln w="25400">
              <a:solidFill>
                <a:srgbClr val="9BBB59"/>
              </a:solidFill>
              <a:miter lim="800000"/>
            </a:ln>
          </p:spPr>
          <p:txBody>
            <a:bodyPr anchor="ctr"/>
            <a:lstStyle/>
            <a:p>
              <a:pPr algn="ctr"/>
              <a:r>
                <a:rPr lang="en-US" altLang="zh-CN" sz="1600" b="1" dirty="0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Let’s look and  talk.</a:t>
              </a:r>
              <a:endParaRPr lang="zh-CN" altLang="en-US" sz="16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6408" name="组合 20"/>
            <p:cNvGrpSpPr/>
            <p:nvPr/>
          </p:nvGrpSpPr>
          <p:grpSpPr bwMode="auto">
            <a:xfrm>
              <a:off x="1" y="1"/>
              <a:ext cx="1115617" cy="1124745"/>
              <a:chOff x="0" y="0"/>
              <a:chExt cx="5486401" cy="4619625"/>
            </a:xfrm>
          </p:grpSpPr>
          <p:sp>
            <p:nvSpPr>
              <p:cNvPr id="16409" name="椭圆 18"/>
              <p:cNvSpPr>
                <a:spLocks noChangeArrowheads="1"/>
              </p:cNvSpPr>
              <p:nvPr/>
            </p:nvSpPr>
            <p:spPr bwMode="auto">
              <a:xfrm>
                <a:off x="3814917" y="1737588"/>
                <a:ext cx="786580" cy="574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16410" name="组合 29"/>
              <p:cNvGrpSpPr/>
              <p:nvPr/>
            </p:nvGrpSpPr>
            <p:grpSpPr bwMode="auto">
              <a:xfrm>
                <a:off x="0" y="0"/>
                <a:ext cx="5486401" cy="4619625"/>
                <a:chOff x="0" y="0"/>
                <a:chExt cx="5486401" cy="4619625"/>
              </a:xfrm>
            </p:grpSpPr>
            <p:sp>
              <p:nvSpPr>
                <p:cNvPr id="16411" name="矩形 20"/>
                <p:cNvSpPr>
                  <a:spLocks noChangeArrowheads="1"/>
                </p:cNvSpPr>
                <p:nvPr/>
              </p:nvSpPr>
              <p:spPr bwMode="auto">
                <a:xfrm>
                  <a:off x="2815960" y="1095022"/>
                  <a:ext cx="782649" cy="4296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pic>
              <p:nvPicPr>
                <p:cNvPr id="16412" name="图片 24" descr="幻灯片1_图层 1.jpg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486401" cy="4619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6390" name="TextBox 12"/>
          <p:cNvSpPr>
            <a:spLocks noChangeArrowheads="1"/>
          </p:cNvSpPr>
          <p:nvPr/>
        </p:nvSpPr>
        <p:spPr bwMode="auto">
          <a:xfrm>
            <a:off x="9324975" y="1196975"/>
            <a:ext cx="16557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000000"/>
                </a:solidFill>
                <a:sym typeface="宋体" panose="02010600030101010101" pitchFamily="2" charset="-122"/>
              </a:rPr>
              <a:t>1.</a:t>
            </a:r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学生认真看图并说出获取到的信息。（引导学生说出人物、地点、星期、日期、月份）</a:t>
            </a:r>
            <a:endParaRPr lang="en-US">
              <a:solidFill>
                <a:srgbClr val="000000"/>
              </a:solidFill>
              <a:sym typeface="宋体" panose="02010600030101010101" pitchFamily="2" charset="-122"/>
            </a:endParaRPr>
          </a:p>
          <a:p>
            <a:r>
              <a:rPr lang="en-US" altLang="zh-CN">
                <a:solidFill>
                  <a:srgbClr val="000000"/>
                </a:solidFill>
                <a:sym typeface="宋体" panose="02010600030101010101" pitchFamily="2" charset="-122"/>
              </a:rPr>
              <a:t>2.</a:t>
            </a:r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回答</a:t>
            </a:r>
            <a:r>
              <a:rPr lang="en-US" altLang="zh-CN">
                <a:solidFill>
                  <a:srgbClr val="000000"/>
                </a:solidFill>
                <a:sym typeface="宋体" panose="02010600030101010101" pitchFamily="2" charset="-122"/>
              </a:rPr>
              <a:t>Mr. Forget</a:t>
            </a:r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的问题。也可以呈现the first of May.</a:t>
            </a:r>
            <a:endParaRPr lang="en-US" altLang="zh-CN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6391" name="矩形 5"/>
          <p:cNvSpPr>
            <a:spLocks noChangeArrowheads="1"/>
          </p:cNvSpPr>
          <p:nvPr/>
        </p:nvSpPr>
        <p:spPr bwMode="auto">
          <a:xfrm>
            <a:off x="1349375" y="5516563"/>
            <a:ext cx="1350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Mr. Forget</a:t>
            </a:r>
            <a:endParaRPr lang="zh-CN" altLang="en-US" sz="2000" b="1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8" name="圆角矩形 11"/>
          <p:cNvSpPr>
            <a:spLocks noChangeArrowheads="1"/>
          </p:cNvSpPr>
          <p:nvPr/>
        </p:nvSpPr>
        <p:spPr bwMode="auto">
          <a:xfrm flipH="1">
            <a:off x="2843213" y="3371850"/>
            <a:ext cx="6292850" cy="28257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538CD5"/>
            </a:solidFill>
            <a:prstDash val="sysDash"/>
            <a:round/>
          </a:ln>
        </p:spPr>
        <p:txBody>
          <a:bodyPr anchor="ctr">
            <a:spAutoFit/>
          </a:bodyPr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  <a:p>
            <a:pPr marL="457200" indent="-457200">
              <a:buFont typeface="Calibri" panose="020F0502020204030204" pitchFamily="34" charset="0"/>
              <a:buAutoNum type="arabicPeriod"/>
            </a:pPr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  <a:p>
            <a:pPr marL="457200" indent="-457200">
              <a:buFont typeface="Calibri" panose="020F0502020204030204" pitchFamily="34" charset="0"/>
              <a:buAutoNum type="arabicPeriod"/>
            </a:pPr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  <a:p>
            <a:pPr marL="457200" indent="-457200">
              <a:buFont typeface="Calibri" panose="020F0502020204030204" pitchFamily="34" charset="0"/>
              <a:buAutoNum type="arabicPeriod"/>
            </a:pPr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  <a:p>
            <a:pPr marL="457200" indent="-457200"/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</p:txBody>
      </p:sp>
      <p:sp>
        <p:nvSpPr>
          <p:cNvPr id="6159" name="矩形 19"/>
          <p:cNvSpPr>
            <a:spLocks noChangeArrowheads="1"/>
          </p:cNvSpPr>
          <p:nvPr/>
        </p:nvSpPr>
        <p:spPr bwMode="auto">
          <a:xfrm>
            <a:off x="3124200" y="3376613"/>
            <a:ext cx="4486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What day is it today ?</a:t>
            </a:r>
          </a:p>
        </p:txBody>
      </p:sp>
      <p:sp>
        <p:nvSpPr>
          <p:cNvPr id="6160" name="矩形 24"/>
          <p:cNvSpPr>
            <a:spLocks noChangeArrowheads="1"/>
          </p:cNvSpPr>
          <p:nvPr/>
        </p:nvSpPr>
        <p:spPr bwMode="auto">
          <a:xfrm>
            <a:off x="3611563" y="3835400"/>
            <a:ext cx="2373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It’s Friday.</a:t>
            </a:r>
          </a:p>
        </p:txBody>
      </p:sp>
      <p:sp>
        <p:nvSpPr>
          <p:cNvPr id="6161" name="矩形 26"/>
          <p:cNvSpPr>
            <a:spLocks noChangeArrowheads="1"/>
          </p:cNvSpPr>
          <p:nvPr/>
        </p:nvSpPr>
        <p:spPr bwMode="auto">
          <a:xfrm>
            <a:off x="3124200" y="4681538"/>
            <a:ext cx="5314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2. What’s the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date </a:t>
            </a:r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today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 ?</a:t>
            </a:r>
          </a:p>
        </p:txBody>
      </p:sp>
      <p:sp>
        <p:nvSpPr>
          <p:cNvPr id="6162" name="矩形 27"/>
          <p:cNvSpPr>
            <a:spLocks noChangeArrowheads="1"/>
          </p:cNvSpPr>
          <p:nvPr/>
        </p:nvSpPr>
        <p:spPr bwMode="auto">
          <a:xfrm>
            <a:off x="3611563" y="5316538"/>
            <a:ext cx="2757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 It’s May 1st.</a:t>
            </a:r>
            <a:endParaRPr lang="zh-CN" altLang="en-US" sz="3600"/>
          </a:p>
        </p:txBody>
      </p:sp>
      <p:pic>
        <p:nvPicPr>
          <p:cNvPr id="16397" name="Picture 2" descr="C:\Users\林浪险_2\Desktop\资料收集\6408039_170012539156_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050" y="1071563"/>
            <a:ext cx="3711575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椭圆 21"/>
          <p:cNvSpPr>
            <a:spLocks noChangeArrowheads="1"/>
          </p:cNvSpPr>
          <p:nvPr/>
        </p:nvSpPr>
        <p:spPr bwMode="auto">
          <a:xfrm>
            <a:off x="3222625" y="1665288"/>
            <a:ext cx="390525" cy="311150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6399" name="椭圆 22"/>
          <p:cNvSpPr>
            <a:spLocks noChangeArrowheads="1"/>
          </p:cNvSpPr>
          <p:nvPr/>
        </p:nvSpPr>
        <p:spPr bwMode="auto">
          <a:xfrm>
            <a:off x="144463" y="1871663"/>
            <a:ext cx="395287" cy="352425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6400" name="TextBox 28"/>
          <p:cNvSpPr txBox="1">
            <a:spLocks noChangeArrowheads="1"/>
          </p:cNvSpPr>
          <p:nvPr/>
        </p:nvSpPr>
        <p:spPr bwMode="auto">
          <a:xfrm>
            <a:off x="2336800" y="1060450"/>
            <a:ext cx="216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Comic Sans MS" panose="030F0702030302020204" pitchFamily="66" charset="0"/>
              </a:rPr>
              <a:t>visit a farm</a:t>
            </a:r>
            <a:endParaRPr lang="zh-CN" altLang="en-US" b="1">
              <a:latin typeface="Comic Sans MS" panose="030F0702030302020204" pitchFamily="66" charset="0"/>
            </a:endParaRPr>
          </a:p>
        </p:txBody>
      </p:sp>
      <p:sp>
        <p:nvSpPr>
          <p:cNvPr id="16401" name="TextBox 29"/>
          <p:cNvSpPr txBox="1">
            <a:spLocks noChangeArrowheads="1"/>
          </p:cNvSpPr>
          <p:nvPr/>
        </p:nvSpPr>
        <p:spPr bwMode="auto">
          <a:xfrm>
            <a:off x="-26988" y="1606550"/>
            <a:ext cx="272732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Comic Sans MS" panose="030F0702030302020204" pitchFamily="66" charset="0"/>
              </a:rPr>
              <a:t>have a driving test</a:t>
            </a:r>
            <a:endParaRPr lang="zh-CN" altLang="en-US" b="1">
              <a:latin typeface="Comic Sans MS" panose="030F0702030302020204" pitchFamily="66" charset="0"/>
            </a:endParaRPr>
          </a:p>
        </p:txBody>
      </p:sp>
      <p:sp>
        <p:nvSpPr>
          <p:cNvPr id="16402" name="椭圆 21"/>
          <p:cNvSpPr>
            <a:spLocks noChangeArrowheads="1"/>
          </p:cNvSpPr>
          <p:nvPr/>
        </p:nvSpPr>
        <p:spPr bwMode="auto">
          <a:xfrm>
            <a:off x="2166938" y="2373313"/>
            <a:ext cx="411162" cy="352425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6403" name="TextBox 30"/>
          <p:cNvSpPr txBox="1">
            <a:spLocks noChangeArrowheads="1"/>
          </p:cNvSpPr>
          <p:nvPr/>
        </p:nvSpPr>
        <p:spPr bwMode="auto">
          <a:xfrm>
            <a:off x="1641475" y="2935288"/>
            <a:ext cx="2073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Comic Sans MS" panose="030F0702030302020204" pitchFamily="66" charset="0"/>
              </a:rPr>
              <a:t>have a meeting</a:t>
            </a:r>
            <a:endParaRPr lang="zh-CN" altLang="en-US" b="1">
              <a:latin typeface="Comic Sans MS" panose="030F0702030302020204" pitchFamily="66" charset="0"/>
            </a:endParaRPr>
          </a:p>
        </p:txBody>
      </p:sp>
      <p:pic>
        <p:nvPicPr>
          <p:cNvPr id="16404" name="Picture 3" descr="b_36860_EPS_2009082613523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80188">
            <a:off x="7385050" y="957263"/>
            <a:ext cx="136366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5" name="TextBox 1"/>
          <p:cNvSpPr txBox="1">
            <a:spLocks noChangeArrowheads="1"/>
          </p:cNvSpPr>
          <p:nvPr/>
        </p:nvSpPr>
        <p:spPr bwMode="auto">
          <a:xfrm>
            <a:off x="7875588" y="1665288"/>
            <a:ext cx="563562" cy="5222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Adobe 黑体 Std R" pitchFamily="2" charset="-122"/>
                <a:ea typeface="Adobe 黑体 Std R" pitchFamily="2" charset="-122"/>
              </a:rPr>
              <a:t>1</a:t>
            </a:r>
            <a:endParaRPr lang="zh-CN" altLang="en-US" sz="2800" b="1">
              <a:latin typeface="Adobe 黑体 Std R" pitchFamily="2" charset="-122"/>
              <a:ea typeface="Adobe 黑体 Std R" pitchFamily="2" charset="-122"/>
            </a:endParaRPr>
          </a:p>
        </p:txBody>
      </p:sp>
      <p:sp>
        <p:nvSpPr>
          <p:cNvPr id="16406" name="TextBox 2"/>
          <p:cNvSpPr txBox="1">
            <a:spLocks noChangeArrowheads="1"/>
          </p:cNvSpPr>
          <p:nvPr/>
        </p:nvSpPr>
        <p:spPr bwMode="auto">
          <a:xfrm>
            <a:off x="7875588" y="2063750"/>
            <a:ext cx="985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chemeClr val="tx2"/>
                </a:solidFill>
                <a:latin typeface="Cataneo BT" pitchFamily="2" charset="0"/>
              </a:rPr>
              <a:t>Fri.</a:t>
            </a:r>
            <a:endParaRPr lang="zh-CN" altLang="en-US" b="1">
              <a:solidFill>
                <a:schemeClr val="tx2"/>
              </a:solidFill>
              <a:latin typeface="Cataneo B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 animBg="1" autoUpdateAnimBg="0"/>
      <p:bldP spid="6159" grpId="0" autoUpdateAnimBg="0"/>
      <p:bldP spid="6160" grpId="0" autoUpdateAnimBg="0"/>
      <p:bldP spid="6161" grpId="0" autoUpdateAnimBg="0"/>
      <p:bldP spid="616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7411" name="内容占位符 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23813"/>
            <a:ext cx="9144000" cy="7292975"/>
          </a:xfrm>
        </p:spPr>
      </p:pic>
      <p:pic>
        <p:nvPicPr>
          <p:cNvPr id="17412" name="Picture 5" descr="C:\Users\林浪险_2\Desktop\8152708_11200995300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13" y="3287713"/>
            <a:ext cx="3335338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组合 25"/>
          <p:cNvGrpSpPr/>
          <p:nvPr/>
        </p:nvGrpSpPr>
        <p:grpSpPr bwMode="auto">
          <a:xfrm>
            <a:off x="0" y="-209550"/>
            <a:ext cx="3124200" cy="1147763"/>
            <a:chOff x="0" y="0"/>
            <a:chExt cx="2736304" cy="1152128"/>
          </a:xfrm>
        </p:grpSpPr>
        <p:sp>
          <p:nvSpPr>
            <p:cNvPr id="17426" name="爆炸形 2 16"/>
            <p:cNvSpPr>
              <a:spLocks noChangeArrowheads="1"/>
            </p:cNvSpPr>
            <p:nvPr/>
          </p:nvSpPr>
          <p:spPr bwMode="auto">
            <a:xfrm>
              <a:off x="216024" y="432048"/>
              <a:ext cx="2520280" cy="720080"/>
            </a:xfrm>
            <a:prstGeom prst="irregularSeal2">
              <a:avLst/>
            </a:prstGeom>
            <a:solidFill>
              <a:srgbClr val="FFFFFF"/>
            </a:solidFill>
            <a:ln w="25400">
              <a:solidFill>
                <a:srgbClr val="9BBB59"/>
              </a:solidFill>
              <a:miter lim="800000"/>
            </a:ln>
          </p:spPr>
          <p:txBody>
            <a:bodyPr anchor="ctr"/>
            <a:lstStyle/>
            <a:p>
              <a:pPr algn="ctr"/>
              <a:r>
                <a:rPr lang="en-US" altLang="zh-CN" sz="16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Let’s look.</a:t>
              </a:r>
              <a:endParaRPr lang="zh-CN" altLang="en-US" sz="1600" b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7427" name="组合 20"/>
            <p:cNvGrpSpPr/>
            <p:nvPr/>
          </p:nvGrpSpPr>
          <p:grpSpPr bwMode="auto">
            <a:xfrm>
              <a:off x="1" y="1"/>
              <a:ext cx="1115617" cy="1124745"/>
              <a:chOff x="0" y="0"/>
              <a:chExt cx="5486401" cy="4619625"/>
            </a:xfrm>
          </p:grpSpPr>
          <p:sp>
            <p:nvSpPr>
              <p:cNvPr id="17428" name="椭圆 18"/>
              <p:cNvSpPr>
                <a:spLocks noChangeArrowheads="1"/>
              </p:cNvSpPr>
              <p:nvPr/>
            </p:nvSpPr>
            <p:spPr bwMode="auto">
              <a:xfrm>
                <a:off x="3814917" y="1737588"/>
                <a:ext cx="786580" cy="574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17429" name="组合 29"/>
              <p:cNvGrpSpPr/>
              <p:nvPr/>
            </p:nvGrpSpPr>
            <p:grpSpPr bwMode="auto">
              <a:xfrm>
                <a:off x="0" y="0"/>
                <a:ext cx="5486401" cy="4619625"/>
                <a:chOff x="0" y="0"/>
                <a:chExt cx="5486401" cy="4619625"/>
              </a:xfrm>
            </p:grpSpPr>
            <p:sp>
              <p:nvSpPr>
                <p:cNvPr id="17430" name="矩形 20"/>
                <p:cNvSpPr>
                  <a:spLocks noChangeArrowheads="1"/>
                </p:cNvSpPr>
                <p:nvPr/>
              </p:nvSpPr>
              <p:spPr bwMode="auto">
                <a:xfrm>
                  <a:off x="2815960" y="1095022"/>
                  <a:ext cx="782649" cy="4296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pic>
              <p:nvPicPr>
                <p:cNvPr id="17431" name="图片 24" descr="幻灯片1_图层 1.jpg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486401" cy="4619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7414" name="TextBox 12"/>
          <p:cNvSpPr>
            <a:spLocks noChangeArrowheads="1"/>
          </p:cNvSpPr>
          <p:nvPr/>
        </p:nvSpPr>
        <p:spPr bwMode="auto">
          <a:xfrm>
            <a:off x="8388350" y="-23813"/>
            <a:ext cx="1655763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000000"/>
                </a:solidFill>
                <a:sym typeface="宋体" panose="02010600030101010101" pitchFamily="2" charset="-122"/>
              </a:rPr>
              <a:t>1.</a:t>
            </a:r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引导学生关注日历上的日期及对应的备忘记录，并学习</a:t>
            </a:r>
            <a:r>
              <a:rPr lang="en-US" altLang="zh-CN">
                <a:solidFill>
                  <a:srgbClr val="000000"/>
                </a:solidFill>
                <a:sym typeface="宋体" panose="02010600030101010101" pitchFamily="2" charset="-122"/>
              </a:rPr>
              <a:t>farm, test, meeting.</a:t>
            </a:r>
          </a:p>
        </p:txBody>
      </p:sp>
      <p:sp>
        <p:nvSpPr>
          <p:cNvPr id="17415" name="矩形 5"/>
          <p:cNvSpPr>
            <a:spLocks noChangeArrowheads="1"/>
          </p:cNvSpPr>
          <p:nvPr/>
        </p:nvSpPr>
        <p:spPr bwMode="auto">
          <a:xfrm>
            <a:off x="1349375" y="5516563"/>
            <a:ext cx="1350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Mr. Forget</a:t>
            </a:r>
            <a:endParaRPr lang="zh-CN" altLang="en-US" sz="2000" b="1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7416" name="Picture 2" descr="C:\Users\林浪险_2\Desktop\资料收集\6408039_170012539156_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050" y="1041400"/>
            <a:ext cx="371157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椭圆 21"/>
          <p:cNvSpPr>
            <a:spLocks noChangeArrowheads="1"/>
          </p:cNvSpPr>
          <p:nvPr/>
        </p:nvSpPr>
        <p:spPr bwMode="auto">
          <a:xfrm>
            <a:off x="3222625" y="1665288"/>
            <a:ext cx="390525" cy="311150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7418" name="椭圆 22"/>
          <p:cNvSpPr>
            <a:spLocks noChangeArrowheads="1"/>
          </p:cNvSpPr>
          <p:nvPr/>
        </p:nvSpPr>
        <p:spPr bwMode="auto">
          <a:xfrm>
            <a:off x="144463" y="1871663"/>
            <a:ext cx="395287" cy="352425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7419" name="TextBox 28"/>
          <p:cNvSpPr txBox="1">
            <a:spLocks noChangeArrowheads="1"/>
          </p:cNvSpPr>
          <p:nvPr/>
        </p:nvSpPr>
        <p:spPr bwMode="auto">
          <a:xfrm>
            <a:off x="2339975" y="1054100"/>
            <a:ext cx="216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Comic Sans MS" panose="030F0702030302020204" pitchFamily="66" charset="0"/>
              </a:rPr>
              <a:t>visit a farm</a:t>
            </a:r>
            <a:endParaRPr lang="zh-CN" altLang="en-US" b="1">
              <a:latin typeface="Comic Sans MS" panose="030F0702030302020204" pitchFamily="66" charset="0"/>
            </a:endParaRPr>
          </a:p>
        </p:txBody>
      </p:sp>
      <p:sp>
        <p:nvSpPr>
          <p:cNvPr id="17420" name="TextBox 29"/>
          <p:cNvSpPr txBox="1">
            <a:spLocks noChangeArrowheads="1"/>
          </p:cNvSpPr>
          <p:nvPr/>
        </p:nvSpPr>
        <p:spPr bwMode="auto">
          <a:xfrm>
            <a:off x="0" y="1604963"/>
            <a:ext cx="301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Comic Sans MS" panose="030F0702030302020204" pitchFamily="66" charset="0"/>
              </a:rPr>
              <a:t>have a driving test</a:t>
            </a:r>
            <a:endParaRPr lang="zh-CN" altLang="en-US" b="1">
              <a:latin typeface="Comic Sans MS" panose="030F0702030302020204" pitchFamily="66" charset="0"/>
            </a:endParaRPr>
          </a:p>
        </p:txBody>
      </p:sp>
      <p:sp>
        <p:nvSpPr>
          <p:cNvPr id="17421" name="椭圆 21"/>
          <p:cNvSpPr>
            <a:spLocks noChangeArrowheads="1"/>
          </p:cNvSpPr>
          <p:nvPr/>
        </p:nvSpPr>
        <p:spPr bwMode="auto">
          <a:xfrm>
            <a:off x="2212975" y="2370138"/>
            <a:ext cx="411163" cy="352425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7422" name="TextBox 30"/>
          <p:cNvSpPr txBox="1">
            <a:spLocks noChangeArrowheads="1"/>
          </p:cNvSpPr>
          <p:nvPr/>
        </p:nvSpPr>
        <p:spPr bwMode="auto">
          <a:xfrm>
            <a:off x="1908175" y="2854325"/>
            <a:ext cx="1889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Comic Sans MS" panose="030F0702030302020204" pitchFamily="66" charset="0"/>
              </a:rPr>
              <a:t>have a meeting</a:t>
            </a:r>
            <a:endParaRPr lang="zh-CN" altLang="en-US" b="1">
              <a:latin typeface="Comic Sans MS" panose="030F0702030302020204" pitchFamily="66" charset="0"/>
            </a:endParaRPr>
          </a:p>
        </p:txBody>
      </p:sp>
      <p:pic>
        <p:nvPicPr>
          <p:cNvPr id="17423" name="Picture 3" descr="b_36860_EPS_2009082613523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80188">
            <a:off x="7385050" y="957263"/>
            <a:ext cx="136366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Box 30"/>
          <p:cNvSpPr txBox="1">
            <a:spLocks noChangeArrowheads="1"/>
          </p:cNvSpPr>
          <p:nvPr/>
        </p:nvSpPr>
        <p:spPr bwMode="auto">
          <a:xfrm>
            <a:off x="7875588" y="1665288"/>
            <a:ext cx="563562" cy="5222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Adobe 黑体 Std R" pitchFamily="2" charset="-122"/>
                <a:ea typeface="Adobe 黑体 Std R" pitchFamily="2" charset="-122"/>
              </a:rPr>
              <a:t>1</a:t>
            </a:r>
            <a:endParaRPr lang="zh-CN" altLang="en-US" sz="2800" b="1">
              <a:latin typeface="Adobe 黑体 Std R" pitchFamily="2" charset="-122"/>
              <a:ea typeface="Adobe 黑体 Std R" pitchFamily="2" charset="-122"/>
            </a:endParaRPr>
          </a:p>
        </p:txBody>
      </p:sp>
      <p:sp>
        <p:nvSpPr>
          <p:cNvPr id="17425" name="TextBox 31"/>
          <p:cNvSpPr txBox="1">
            <a:spLocks noChangeArrowheads="1"/>
          </p:cNvSpPr>
          <p:nvPr/>
        </p:nvSpPr>
        <p:spPr bwMode="auto">
          <a:xfrm>
            <a:off x="7875588" y="2063750"/>
            <a:ext cx="985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chemeClr val="tx2"/>
                </a:solidFill>
                <a:latin typeface="Cataneo BT" pitchFamily="2" charset="0"/>
              </a:rPr>
              <a:t>Fri.</a:t>
            </a:r>
            <a:endParaRPr lang="zh-CN" altLang="en-US" b="1">
              <a:solidFill>
                <a:schemeClr val="tx2"/>
              </a:solidFill>
              <a:latin typeface="Cataneo B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8217B37-8746-4542-9558-D18FFF82E246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2023-01-17</a:t>
            </a:fld>
            <a:endParaRPr lang="zh-CN" altLang="en-US">
              <a:sym typeface="Calibri" panose="020F0502020204030204" pitchFamily="34" charset="0"/>
            </a:endParaRPr>
          </a:p>
        </p:txBody>
      </p:sp>
      <p:pic>
        <p:nvPicPr>
          <p:cNvPr id="18435" name="图片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4238" y="4687888"/>
            <a:ext cx="3138487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5400675" y="1209675"/>
            <a:ext cx="3529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Calibri" panose="020F0502020204030204" pitchFamily="34" charset="0"/>
              </a:rPr>
              <a:t>visit a 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farm</a:t>
            </a:r>
            <a:endParaRPr lang="zh-CN" altLang="en-US" sz="32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8437" name="组合 25"/>
          <p:cNvGrpSpPr/>
          <p:nvPr/>
        </p:nvGrpSpPr>
        <p:grpSpPr bwMode="auto">
          <a:xfrm>
            <a:off x="-260350" y="-342900"/>
            <a:ext cx="3173413" cy="1120775"/>
            <a:chOff x="0" y="0"/>
            <a:chExt cx="2783365" cy="1124745"/>
          </a:xfrm>
        </p:grpSpPr>
        <p:sp>
          <p:nvSpPr>
            <p:cNvPr id="18446" name="爆炸形 2 16"/>
            <p:cNvSpPr>
              <a:spLocks noChangeArrowheads="1"/>
            </p:cNvSpPr>
            <p:nvPr/>
          </p:nvSpPr>
          <p:spPr bwMode="auto">
            <a:xfrm>
              <a:off x="263085" y="404665"/>
              <a:ext cx="2520280" cy="720080"/>
            </a:xfrm>
            <a:prstGeom prst="irregularSeal2">
              <a:avLst/>
            </a:prstGeom>
            <a:solidFill>
              <a:srgbClr val="FFFFFF"/>
            </a:solidFill>
            <a:ln w="25400">
              <a:solidFill>
                <a:srgbClr val="9BBB59"/>
              </a:solidFill>
              <a:miter lim="800000"/>
            </a:ln>
          </p:spPr>
          <p:txBody>
            <a:bodyPr anchor="ctr"/>
            <a:lstStyle/>
            <a:p>
              <a:pPr algn="ctr"/>
              <a:r>
                <a:rPr lang="en-US" altLang="zh-CN" sz="16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Let’s match.</a:t>
              </a:r>
              <a:endParaRPr lang="zh-CN" altLang="en-US" sz="1600" b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8447" name="组合 20"/>
            <p:cNvGrpSpPr/>
            <p:nvPr/>
          </p:nvGrpSpPr>
          <p:grpSpPr bwMode="auto">
            <a:xfrm>
              <a:off x="0" y="0"/>
              <a:ext cx="1115617" cy="1124745"/>
              <a:chOff x="0" y="0"/>
              <a:chExt cx="5486400" cy="4619625"/>
            </a:xfrm>
          </p:grpSpPr>
          <p:sp>
            <p:nvSpPr>
              <p:cNvPr id="18448" name="椭圆 18"/>
              <p:cNvSpPr>
                <a:spLocks noChangeArrowheads="1"/>
              </p:cNvSpPr>
              <p:nvPr/>
            </p:nvSpPr>
            <p:spPr bwMode="auto">
              <a:xfrm>
                <a:off x="3814919" y="1737588"/>
                <a:ext cx="786580" cy="574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18449" name="组合 29"/>
              <p:cNvGrpSpPr/>
              <p:nvPr/>
            </p:nvGrpSpPr>
            <p:grpSpPr bwMode="auto">
              <a:xfrm>
                <a:off x="0" y="0"/>
                <a:ext cx="5486400" cy="4619625"/>
                <a:chOff x="0" y="0"/>
                <a:chExt cx="5486400" cy="4619625"/>
              </a:xfrm>
            </p:grpSpPr>
            <p:sp>
              <p:nvSpPr>
                <p:cNvPr id="18450" name="矩形 20"/>
                <p:cNvSpPr>
                  <a:spLocks noChangeArrowheads="1"/>
                </p:cNvSpPr>
                <p:nvPr/>
              </p:nvSpPr>
              <p:spPr bwMode="auto">
                <a:xfrm>
                  <a:off x="2815962" y="1095022"/>
                  <a:ext cx="782649" cy="4296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pic>
              <p:nvPicPr>
                <p:cNvPr id="18451" name="图片 24" descr="幻灯片1_图层 1.jpg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486400" cy="4619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18438" name="图片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81075" y="646113"/>
            <a:ext cx="298767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图片 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1550" y="2708275"/>
            <a:ext cx="3024188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Box 16"/>
          <p:cNvSpPr txBox="1">
            <a:spLocks noChangeArrowheads="1"/>
          </p:cNvSpPr>
          <p:nvPr/>
        </p:nvSpPr>
        <p:spPr bwMode="auto">
          <a:xfrm>
            <a:off x="5360988" y="5391150"/>
            <a:ext cx="3529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Calibri" panose="020F0502020204030204" pitchFamily="34" charset="0"/>
              </a:rPr>
              <a:t>have a 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meeting</a:t>
            </a:r>
            <a:endParaRPr lang="zh-CN" altLang="en-US" sz="32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8441" name="TextBox 17"/>
          <p:cNvSpPr txBox="1">
            <a:spLocks noChangeArrowheads="1"/>
          </p:cNvSpPr>
          <p:nvPr/>
        </p:nvSpPr>
        <p:spPr bwMode="auto">
          <a:xfrm>
            <a:off x="5367338" y="3375025"/>
            <a:ext cx="35290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Calibri" panose="020F0502020204030204" pitchFamily="34" charset="0"/>
              </a:rPr>
              <a:t>have a driving 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</a:rPr>
              <a:t>test</a:t>
            </a:r>
            <a:endParaRPr lang="zh-CN" altLang="en-US" sz="32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8208" name="直接连接符 19"/>
          <p:cNvCxnSpPr>
            <a:cxnSpLocks noChangeShapeType="1"/>
            <a:endCxn id="18441" idx="1"/>
          </p:cNvCxnSpPr>
          <p:nvPr/>
        </p:nvCxnSpPr>
        <p:spPr bwMode="auto">
          <a:xfrm>
            <a:off x="4140200" y="1654175"/>
            <a:ext cx="1227138" cy="201295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9" name="直接连接符 21"/>
          <p:cNvCxnSpPr>
            <a:cxnSpLocks noChangeShapeType="1"/>
            <a:endCxn id="18440" idx="1"/>
          </p:cNvCxnSpPr>
          <p:nvPr/>
        </p:nvCxnSpPr>
        <p:spPr bwMode="auto">
          <a:xfrm>
            <a:off x="4140200" y="3860800"/>
            <a:ext cx="1220788" cy="1822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0" name="直接连接符 23"/>
          <p:cNvCxnSpPr>
            <a:cxnSpLocks noChangeShapeType="1"/>
          </p:cNvCxnSpPr>
          <p:nvPr/>
        </p:nvCxnSpPr>
        <p:spPr bwMode="auto">
          <a:xfrm flipV="1">
            <a:off x="4140200" y="1654175"/>
            <a:ext cx="1439863" cy="40290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5" name="TextBox 12"/>
          <p:cNvSpPr>
            <a:spLocks noChangeArrowheads="1"/>
          </p:cNvSpPr>
          <p:nvPr/>
        </p:nvSpPr>
        <p:spPr bwMode="auto">
          <a:xfrm>
            <a:off x="9324975" y="1196975"/>
            <a:ext cx="16557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000000"/>
                </a:solidFill>
                <a:sym typeface="宋体" panose="02010600030101010101" pitchFamily="2" charset="-122"/>
              </a:rPr>
              <a:t>1.</a:t>
            </a:r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引导学生观察图片，根据短语的构成尝试进行信息匹配。</a:t>
            </a:r>
            <a:endParaRPr lang="en-US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:\Users\林浪险_2\Desktop\8152708_112009953000_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9375" y="3175000"/>
            <a:ext cx="3335338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组合 25"/>
          <p:cNvGrpSpPr/>
          <p:nvPr/>
        </p:nvGrpSpPr>
        <p:grpSpPr bwMode="auto">
          <a:xfrm>
            <a:off x="-550863" y="-236538"/>
            <a:ext cx="3121026" cy="1147763"/>
            <a:chOff x="0" y="0"/>
            <a:chExt cx="2736304" cy="1152128"/>
          </a:xfrm>
        </p:grpSpPr>
        <p:sp>
          <p:nvSpPr>
            <p:cNvPr id="19478" name="爆炸形 2 16"/>
            <p:cNvSpPr>
              <a:spLocks noChangeArrowheads="1"/>
            </p:cNvSpPr>
            <p:nvPr/>
          </p:nvSpPr>
          <p:spPr bwMode="auto">
            <a:xfrm>
              <a:off x="216024" y="432048"/>
              <a:ext cx="2520280" cy="720080"/>
            </a:xfrm>
            <a:prstGeom prst="irregularSeal2">
              <a:avLst/>
            </a:prstGeom>
            <a:solidFill>
              <a:srgbClr val="FFFFFF"/>
            </a:solidFill>
            <a:ln w="25400">
              <a:solidFill>
                <a:srgbClr val="9BBB59"/>
              </a:solidFill>
              <a:miter lim="800000"/>
            </a:ln>
          </p:spPr>
          <p:txBody>
            <a:bodyPr anchor="ctr"/>
            <a:lstStyle/>
            <a:p>
              <a:pPr algn="ctr"/>
              <a:r>
                <a:rPr lang="en-US" altLang="zh-CN" sz="1600" b="1" dirty="0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Let’s help.</a:t>
              </a:r>
              <a:endParaRPr lang="zh-CN" altLang="en-US" sz="16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9479" name="组合 20"/>
            <p:cNvGrpSpPr/>
            <p:nvPr/>
          </p:nvGrpSpPr>
          <p:grpSpPr bwMode="auto">
            <a:xfrm>
              <a:off x="1" y="1"/>
              <a:ext cx="1115617" cy="1124745"/>
              <a:chOff x="0" y="0"/>
              <a:chExt cx="5486401" cy="4619625"/>
            </a:xfrm>
          </p:grpSpPr>
          <p:sp>
            <p:nvSpPr>
              <p:cNvPr id="19480" name="椭圆 18"/>
              <p:cNvSpPr>
                <a:spLocks noChangeArrowheads="1"/>
              </p:cNvSpPr>
              <p:nvPr/>
            </p:nvSpPr>
            <p:spPr bwMode="auto">
              <a:xfrm>
                <a:off x="3814917" y="1737588"/>
                <a:ext cx="786580" cy="574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19481" name="组合 29"/>
              <p:cNvGrpSpPr/>
              <p:nvPr/>
            </p:nvGrpSpPr>
            <p:grpSpPr bwMode="auto">
              <a:xfrm>
                <a:off x="0" y="0"/>
                <a:ext cx="5486401" cy="4619625"/>
                <a:chOff x="0" y="0"/>
                <a:chExt cx="5486401" cy="4619625"/>
              </a:xfrm>
            </p:grpSpPr>
            <p:sp>
              <p:nvSpPr>
                <p:cNvPr id="19482" name="矩形 20"/>
                <p:cNvSpPr>
                  <a:spLocks noChangeArrowheads="1"/>
                </p:cNvSpPr>
                <p:nvPr/>
              </p:nvSpPr>
              <p:spPr bwMode="auto">
                <a:xfrm>
                  <a:off x="2815960" y="1095022"/>
                  <a:ext cx="782649" cy="4296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pic>
              <p:nvPicPr>
                <p:cNvPr id="19483" name="图片 24" descr="幻灯片1_图层 1.jpg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486401" cy="4619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9460" name="TextBox 12"/>
          <p:cNvSpPr>
            <a:spLocks noChangeArrowheads="1"/>
          </p:cNvSpPr>
          <p:nvPr/>
        </p:nvSpPr>
        <p:spPr bwMode="auto">
          <a:xfrm>
            <a:off x="9324975" y="1196975"/>
            <a:ext cx="16557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引导学生帮助</a:t>
            </a:r>
            <a:r>
              <a:rPr lang="en-US" altLang="zh-CN">
                <a:solidFill>
                  <a:srgbClr val="000000"/>
                </a:solidFill>
                <a:sym typeface="宋体" panose="02010600030101010101" pitchFamily="2" charset="-122"/>
              </a:rPr>
              <a:t>Mr. Forget</a:t>
            </a:r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， 提醒他将要做的事情。学习并体验</a:t>
            </a:r>
            <a:r>
              <a:rPr lang="en-US" altLang="zh-CN">
                <a:solidFill>
                  <a:srgbClr val="000000"/>
                </a:solidFill>
                <a:sym typeface="宋体" panose="02010600030101010101" pitchFamily="2" charset="-122"/>
              </a:rPr>
              <a:t>be going to </a:t>
            </a:r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的用法。</a:t>
            </a:r>
            <a:endParaRPr lang="en-US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9461" name="矩形 5"/>
          <p:cNvSpPr>
            <a:spLocks noChangeArrowheads="1"/>
          </p:cNvSpPr>
          <p:nvPr/>
        </p:nvSpPr>
        <p:spPr bwMode="auto">
          <a:xfrm>
            <a:off x="1157288" y="5516563"/>
            <a:ext cx="1377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Mr. Forget</a:t>
            </a:r>
            <a:endParaRPr lang="zh-CN" altLang="en-US" sz="2000" b="1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8" name="圆角矩形 11"/>
          <p:cNvSpPr>
            <a:spLocks noChangeArrowheads="1"/>
          </p:cNvSpPr>
          <p:nvPr/>
        </p:nvSpPr>
        <p:spPr bwMode="auto">
          <a:xfrm flipH="1">
            <a:off x="2717800" y="3228975"/>
            <a:ext cx="6292850" cy="33702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538CD5"/>
            </a:solidFill>
            <a:prstDash val="sysDash"/>
            <a:round/>
          </a:ln>
        </p:spPr>
        <p:txBody>
          <a:bodyPr anchor="ctr">
            <a:spAutoFit/>
          </a:bodyPr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  <a:p>
            <a:pPr marL="457200" indent="-457200"/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  <a:p>
            <a:pPr marL="457200" indent="-457200"/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  <a:p>
            <a:pPr marL="457200" indent="-457200"/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  <a:p>
            <a:pPr marL="457200" indent="-457200"/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  <a:p>
            <a:pPr marL="457200" indent="-457200"/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</p:txBody>
      </p:sp>
      <p:sp>
        <p:nvSpPr>
          <p:cNvPr id="9229" name="矩形 25"/>
          <p:cNvSpPr>
            <a:spLocks noChangeArrowheads="1"/>
          </p:cNvSpPr>
          <p:nvPr/>
        </p:nvSpPr>
        <p:spPr bwMode="auto">
          <a:xfrm>
            <a:off x="3124200" y="3376613"/>
            <a:ext cx="4957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W: What’s the date today ?</a:t>
            </a:r>
          </a:p>
        </p:txBody>
      </p:sp>
      <p:sp>
        <p:nvSpPr>
          <p:cNvPr id="9230" name="矩形 26"/>
          <p:cNvSpPr>
            <a:spLocks noChangeArrowheads="1"/>
          </p:cNvSpPr>
          <p:nvPr/>
        </p:nvSpPr>
        <p:spPr bwMode="auto">
          <a:xfrm>
            <a:off x="3209925" y="3960813"/>
            <a:ext cx="514191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F: It’s May 1st.</a:t>
            </a:r>
          </a:p>
        </p:txBody>
      </p:sp>
      <p:sp>
        <p:nvSpPr>
          <p:cNvPr id="9231" name="矩形 27"/>
          <p:cNvSpPr>
            <a:spLocks noChangeArrowheads="1"/>
          </p:cNvSpPr>
          <p:nvPr/>
        </p:nvSpPr>
        <p:spPr bwMode="auto">
          <a:xfrm>
            <a:off x="3124200" y="4681538"/>
            <a:ext cx="60245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W: You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are going to 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_______</a:t>
            </a:r>
          </a:p>
          <a:p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     _____ 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tomorrow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. Don’t </a:t>
            </a:r>
          </a:p>
          <a:p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      forget.</a:t>
            </a:r>
          </a:p>
        </p:txBody>
      </p:sp>
      <p:sp>
        <p:nvSpPr>
          <p:cNvPr id="9232" name="矩形 1"/>
          <p:cNvSpPr>
            <a:spLocks noChangeArrowheads="1"/>
          </p:cNvSpPr>
          <p:nvPr/>
        </p:nvSpPr>
        <p:spPr bwMode="auto">
          <a:xfrm>
            <a:off x="3800475" y="4657725"/>
            <a:ext cx="5343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                              visit a  </a:t>
            </a:r>
          </a:p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farm</a:t>
            </a:r>
            <a:endParaRPr lang="zh-CN" altLang="en-US" sz="3600" dirty="0"/>
          </a:p>
        </p:txBody>
      </p:sp>
      <p:sp>
        <p:nvSpPr>
          <p:cNvPr id="19467" name="圆角矩形 40"/>
          <p:cNvSpPr>
            <a:spLocks noChangeArrowheads="1"/>
          </p:cNvSpPr>
          <p:nvPr/>
        </p:nvSpPr>
        <p:spPr bwMode="auto">
          <a:xfrm>
            <a:off x="1619250" y="117475"/>
            <a:ext cx="7524750" cy="5683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F79646"/>
            </a:solidFill>
            <a:round/>
          </a:ln>
        </p:spPr>
        <p:txBody>
          <a:bodyPr anchor="ctr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Calibri" panose="020F0502020204030204" pitchFamily="34" charset="0"/>
                <a:sym typeface="TimesNewRomanPSMT" charset="0"/>
              </a:rPr>
              <a:t>Let’s remind</a:t>
            </a:r>
            <a:r>
              <a:rPr lang="zh-CN" altLang="en-US" sz="2400" b="1" dirty="0">
                <a:solidFill>
                  <a:srgbClr val="000000"/>
                </a:solidFill>
                <a:latin typeface="Calibri" panose="020F0502020204030204" pitchFamily="34" charset="0"/>
                <a:sym typeface="TimesNewRomanPSMT" charset="0"/>
              </a:rPr>
              <a:t>（提醒）</a:t>
            </a:r>
            <a:r>
              <a:rPr lang="en-US" altLang="zh-CN" sz="2400" b="1" dirty="0">
                <a:solidFill>
                  <a:srgbClr val="000000"/>
                </a:solidFill>
                <a:latin typeface="Calibri" panose="020F0502020204030204" pitchFamily="34" charset="0"/>
                <a:sym typeface="TimesNewRomanPSMT" charset="0"/>
              </a:rPr>
              <a:t>him  </a:t>
            </a:r>
            <a:r>
              <a:rPr lang="zh-CN" altLang="en-US" sz="2400" b="1" dirty="0">
                <a:solidFill>
                  <a:srgbClr val="000000"/>
                </a:solidFill>
                <a:latin typeface="Calibri" panose="020F0502020204030204" pitchFamily="34" charset="0"/>
                <a:sym typeface="TimesNewRomanPSMT" charset="0"/>
              </a:rPr>
              <a:t>of the important things to do</a:t>
            </a:r>
            <a:r>
              <a:rPr lang="en-US" altLang="zh-CN" sz="2400" b="1" dirty="0">
                <a:solidFill>
                  <a:srgbClr val="000000"/>
                </a:solidFill>
                <a:latin typeface="Calibri" panose="020F0502020204030204" pitchFamily="34" charset="0"/>
                <a:sym typeface="TimesNewRomanPSMT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Calibri" panose="020F0502020204030204" pitchFamily="34" charset="0"/>
              <a:sym typeface="TimesNewRomanPSMT" charset="0"/>
            </a:endParaRPr>
          </a:p>
        </p:txBody>
      </p:sp>
      <p:pic>
        <p:nvPicPr>
          <p:cNvPr id="19468" name="Picture 2" descr="C:\Users\林浪险_2\Desktop\资料收集\6408039_170012539156_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4925" y="1052513"/>
            <a:ext cx="4070350" cy="2447925"/>
          </a:xfrm>
          <a:noFill/>
        </p:spPr>
      </p:pic>
      <p:sp>
        <p:nvSpPr>
          <p:cNvPr id="19469" name="椭圆 21"/>
          <p:cNvSpPr>
            <a:spLocks noChangeArrowheads="1"/>
          </p:cNvSpPr>
          <p:nvPr/>
        </p:nvSpPr>
        <p:spPr bwMode="auto">
          <a:xfrm>
            <a:off x="3535363" y="1711325"/>
            <a:ext cx="390525" cy="311150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9470" name="椭圆 22"/>
          <p:cNvSpPr>
            <a:spLocks noChangeArrowheads="1"/>
          </p:cNvSpPr>
          <p:nvPr/>
        </p:nvSpPr>
        <p:spPr bwMode="auto">
          <a:xfrm>
            <a:off x="144463" y="1944688"/>
            <a:ext cx="520700" cy="352425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9471" name="TextBox 28"/>
          <p:cNvSpPr txBox="1">
            <a:spLocks noChangeArrowheads="1"/>
          </p:cNvSpPr>
          <p:nvPr/>
        </p:nvSpPr>
        <p:spPr bwMode="auto">
          <a:xfrm>
            <a:off x="2522538" y="1060450"/>
            <a:ext cx="2160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latin typeface="Comic Sans MS" panose="030F0702030302020204" pitchFamily="66" charset="0"/>
              </a:rPr>
              <a:t>visit a farm</a:t>
            </a:r>
            <a:endParaRPr lang="zh-CN" altLang="en-US" sz="2000" b="1">
              <a:latin typeface="Comic Sans MS" panose="030F0702030302020204" pitchFamily="66" charset="0"/>
            </a:endParaRPr>
          </a:p>
        </p:txBody>
      </p:sp>
      <p:sp>
        <p:nvSpPr>
          <p:cNvPr id="19472" name="TextBox 29"/>
          <p:cNvSpPr txBox="1">
            <a:spLocks noChangeArrowheads="1"/>
          </p:cNvSpPr>
          <p:nvPr/>
        </p:nvSpPr>
        <p:spPr bwMode="auto">
          <a:xfrm>
            <a:off x="15875" y="1693863"/>
            <a:ext cx="2701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Comic Sans MS" panose="030F0702030302020204" pitchFamily="66" charset="0"/>
              </a:rPr>
              <a:t>have a driving test</a:t>
            </a:r>
            <a:endParaRPr lang="zh-CN" altLang="en-US" b="1">
              <a:latin typeface="Comic Sans MS" panose="030F0702030302020204" pitchFamily="66" charset="0"/>
            </a:endParaRPr>
          </a:p>
        </p:txBody>
      </p:sp>
      <p:sp>
        <p:nvSpPr>
          <p:cNvPr id="19473" name="TextBox 30"/>
          <p:cNvSpPr txBox="1">
            <a:spLocks noChangeArrowheads="1"/>
          </p:cNvSpPr>
          <p:nvPr/>
        </p:nvSpPr>
        <p:spPr bwMode="auto">
          <a:xfrm>
            <a:off x="1849438" y="3044825"/>
            <a:ext cx="2119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Comic Sans MS" panose="030F0702030302020204" pitchFamily="66" charset="0"/>
              </a:rPr>
              <a:t>have a meeting</a:t>
            </a:r>
            <a:endParaRPr lang="zh-CN" altLang="en-US" b="1">
              <a:latin typeface="Comic Sans MS" panose="030F0702030302020204" pitchFamily="66" charset="0"/>
            </a:endParaRPr>
          </a:p>
        </p:txBody>
      </p:sp>
      <p:sp>
        <p:nvSpPr>
          <p:cNvPr id="19474" name="椭圆 21"/>
          <p:cNvSpPr>
            <a:spLocks noChangeArrowheads="1"/>
          </p:cNvSpPr>
          <p:nvPr/>
        </p:nvSpPr>
        <p:spPr bwMode="auto">
          <a:xfrm>
            <a:off x="2365375" y="2546350"/>
            <a:ext cx="409575" cy="352425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pic>
        <p:nvPicPr>
          <p:cNvPr id="19475" name="Picture 3" descr="b_36860_EPS_2009082613523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80188">
            <a:off x="7385050" y="957263"/>
            <a:ext cx="136366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6" name="TextBox 36"/>
          <p:cNvSpPr txBox="1">
            <a:spLocks noChangeArrowheads="1"/>
          </p:cNvSpPr>
          <p:nvPr/>
        </p:nvSpPr>
        <p:spPr bwMode="auto">
          <a:xfrm>
            <a:off x="7875588" y="1665288"/>
            <a:ext cx="563562" cy="5222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Adobe 黑体 Std R" pitchFamily="2" charset="-122"/>
                <a:ea typeface="Adobe 黑体 Std R" pitchFamily="2" charset="-122"/>
              </a:rPr>
              <a:t>1</a:t>
            </a:r>
            <a:endParaRPr lang="zh-CN" altLang="en-US" sz="2800" b="1">
              <a:latin typeface="Adobe 黑体 Std R" pitchFamily="2" charset="-122"/>
              <a:ea typeface="Adobe 黑体 Std R" pitchFamily="2" charset="-122"/>
            </a:endParaRPr>
          </a:p>
        </p:txBody>
      </p:sp>
      <p:sp>
        <p:nvSpPr>
          <p:cNvPr id="19477" name="TextBox 37"/>
          <p:cNvSpPr txBox="1">
            <a:spLocks noChangeArrowheads="1"/>
          </p:cNvSpPr>
          <p:nvPr/>
        </p:nvSpPr>
        <p:spPr bwMode="auto">
          <a:xfrm>
            <a:off x="7875588" y="2063750"/>
            <a:ext cx="985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chemeClr val="tx2"/>
                </a:solidFill>
                <a:latin typeface="Cataneo BT" pitchFamily="2" charset="0"/>
              </a:rPr>
              <a:t>Fri.</a:t>
            </a:r>
            <a:endParaRPr lang="zh-CN" altLang="en-US" b="1">
              <a:solidFill>
                <a:schemeClr val="tx2"/>
              </a:solidFill>
              <a:latin typeface="Cataneo B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nimBg="1" autoUpdateAnimBg="0"/>
      <p:bldP spid="9229" grpId="0" autoUpdateAnimBg="0"/>
      <p:bldP spid="9230" grpId="0" autoUpdateAnimBg="0"/>
      <p:bldP spid="9231" grpId="0" autoUpdateAnimBg="0"/>
      <p:bldP spid="923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C:\Users\林浪险_2\Desktop\8152708_112009953000_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0" y="3228975"/>
            <a:ext cx="3335338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组合 25"/>
          <p:cNvGrpSpPr/>
          <p:nvPr/>
        </p:nvGrpSpPr>
        <p:grpSpPr bwMode="auto">
          <a:xfrm>
            <a:off x="-490538" y="-292100"/>
            <a:ext cx="3121026" cy="1147763"/>
            <a:chOff x="0" y="0"/>
            <a:chExt cx="2736304" cy="1152128"/>
          </a:xfrm>
        </p:grpSpPr>
        <p:sp>
          <p:nvSpPr>
            <p:cNvPr id="20502" name="爆炸形 2 16"/>
            <p:cNvSpPr>
              <a:spLocks noChangeArrowheads="1"/>
            </p:cNvSpPr>
            <p:nvPr/>
          </p:nvSpPr>
          <p:spPr bwMode="auto">
            <a:xfrm>
              <a:off x="216024" y="432048"/>
              <a:ext cx="2520280" cy="720080"/>
            </a:xfrm>
            <a:prstGeom prst="irregularSeal2">
              <a:avLst/>
            </a:prstGeom>
            <a:solidFill>
              <a:srgbClr val="FFFFFF"/>
            </a:solidFill>
            <a:ln w="25400">
              <a:solidFill>
                <a:srgbClr val="9BBB59"/>
              </a:solidFill>
              <a:miter lim="800000"/>
            </a:ln>
          </p:spPr>
          <p:txBody>
            <a:bodyPr anchor="ctr"/>
            <a:lstStyle/>
            <a:p>
              <a:pPr algn="ctr"/>
              <a:r>
                <a:rPr lang="en-US" altLang="zh-CN" sz="16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Let’s help.</a:t>
              </a:r>
              <a:endParaRPr lang="zh-CN" altLang="en-US" sz="1600" b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0503" name="组合 20"/>
            <p:cNvGrpSpPr/>
            <p:nvPr/>
          </p:nvGrpSpPr>
          <p:grpSpPr bwMode="auto">
            <a:xfrm>
              <a:off x="1" y="1"/>
              <a:ext cx="1115617" cy="1124745"/>
              <a:chOff x="0" y="0"/>
              <a:chExt cx="5486401" cy="4619625"/>
            </a:xfrm>
          </p:grpSpPr>
          <p:sp>
            <p:nvSpPr>
              <p:cNvPr id="20504" name="椭圆 18"/>
              <p:cNvSpPr>
                <a:spLocks noChangeArrowheads="1"/>
              </p:cNvSpPr>
              <p:nvPr/>
            </p:nvSpPr>
            <p:spPr bwMode="auto">
              <a:xfrm>
                <a:off x="3814917" y="1737588"/>
                <a:ext cx="786580" cy="574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20505" name="组合 29"/>
              <p:cNvGrpSpPr/>
              <p:nvPr/>
            </p:nvGrpSpPr>
            <p:grpSpPr bwMode="auto">
              <a:xfrm>
                <a:off x="0" y="0"/>
                <a:ext cx="5486401" cy="4619625"/>
                <a:chOff x="0" y="0"/>
                <a:chExt cx="5486401" cy="4619625"/>
              </a:xfrm>
            </p:grpSpPr>
            <p:sp>
              <p:nvSpPr>
                <p:cNvPr id="20506" name="矩形 20"/>
                <p:cNvSpPr>
                  <a:spLocks noChangeArrowheads="1"/>
                </p:cNvSpPr>
                <p:nvPr/>
              </p:nvSpPr>
              <p:spPr bwMode="auto">
                <a:xfrm>
                  <a:off x="2815960" y="1095022"/>
                  <a:ext cx="782649" cy="4296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pic>
              <p:nvPicPr>
                <p:cNvPr id="20507" name="图片 24" descr="幻灯片1_图层 1.jpg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486401" cy="4619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20484" name="矩形 5"/>
          <p:cNvSpPr>
            <a:spLocks noChangeArrowheads="1"/>
          </p:cNvSpPr>
          <p:nvPr/>
        </p:nvSpPr>
        <p:spPr bwMode="auto">
          <a:xfrm>
            <a:off x="979488" y="5519738"/>
            <a:ext cx="1350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Mr. Forget</a:t>
            </a:r>
            <a:endParaRPr lang="zh-CN" altLang="en-US" sz="2000" b="1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5" name="圆角矩形 11"/>
          <p:cNvSpPr>
            <a:spLocks noChangeArrowheads="1"/>
          </p:cNvSpPr>
          <p:nvPr/>
        </p:nvSpPr>
        <p:spPr bwMode="auto">
          <a:xfrm flipH="1">
            <a:off x="2717800" y="3228975"/>
            <a:ext cx="6292850" cy="33702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538CD5"/>
            </a:solidFill>
            <a:prstDash val="sysDash"/>
            <a:round/>
          </a:ln>
        </p:spPr>
        <p:txBody>
          <a:bodyPr anchor="ctr">
            <a:spAutoFit/>
          </a:bodyPr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  <a:p>
            <a:pPr marL="457200" indent="-457200"/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  <a:p>
            <a:pPr marL="457200" indent="-457200"/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  <a:p>
            <a:pPr marL="457200" indent="-457200"/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  <a:p>
            <a:pPr marL="457200" indent="-457200"/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  <a:p>
            <a:pPr marL="457200" indent="-457200"/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</p:txBody>
      </p:sp>
      <p:sp>
        <p:nvSpPr>
          <p:cNvPr id="20486" name="矩形 25"/>
          <p:cNvSpPr>
            <a:spLocks noChangeArrowheads="1"/>
          </p:cNvSpPr>
          <p:nvPr/>
        </p:nvSpPr>
        <p:spPr bwMode="auto">
          <a:xfrm>
            <a:off x="3124200" y="3376613"/>
            <a:ext cx="4957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W: What’s the date today ?</a:t>
            </a:r>
          </a:p>
        </p:txBody>
      </p:sp>
      <p:sp>
        <p:nvSpPr>
          <p:cNvPr id="20487" name="矩形 26"/>
          <p:cNvSpPr>
            <a:spLocks noChangeArrowheads="1"/>
          </p:cNvSpPr>
          <p:nvPr/>
        </p:nvSpPr>
        <p:spPr bwMode="auto">
          <a:xfrm>
            <a:off x="3209925" y="3960813"/>
            <a:ext cx="514191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F: It’s May 1st.</a:t>
            </a:r>
          </a:p>
        </p:txBody>
      </p:sp>
      <p:sp>
        <p:nvSpPr>
          <p:cNvPr id="10254" name="矩形 28"/>
          <p:cNvSpPr>
            <a:spLocks noChangeArrowheads="1"/>
          </p:cNvSpPr>
          <p:nvPr/>
        </p:nvSpPr>
        <p:spPr bwMode="auto">
          <a:xfrm>
            <a:off x="3060700" y="4643438"/>
            <a:ext cx="54403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W: You are going to visit a </a:t>
            </a:r>
          </a:p>
          <a:p>
            <a:r>
              <a:rPr lang="en-US" altLang="zh-CN" sz="36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      farm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on</a:t>
            </a:r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 May ____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.      </a:t>
            </a:r>
          </a:p>
          <a:p>
            <a:r>
              <a:rPr lang="en-US" altLang="zh-CN" sz="36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      Don’t  forget.</a:t>
            </a:r>
          </a:p>
        </p:txBody>
      </p:sp>
      <p:sp>
        <p:nvSpPr>
          <p:cNvPr id="10255" name="矩形 3"/>
          <p:cNvSpPr>
            <a:spLocks noChangeArrowheads="1"/>
          </p:cNvSpPr>
          <p:nvPr/>
        </p:nvSpPr>
        <p:spPr bwMode="auto">
          <a:xfrm>
            <a:off x="6589713" y="5194300"/>
            <a:ext cx="928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2nd</a:t>
            </a:r>
            <a:endParaRPr lang="zh-CN" altLang="en-US" sz="3600"/>
          </a:p>
        </p:txBody>
      </p:sp>
      <p:sp>
        <p:nvSpPr>
          <p:cNvPr id="20490" name="圆角矩形 40"/>
          <p:cNvSpPr>
            <a:spLocks noChangeArrowheads="1"/>
          </p:cNvSpPr>
          <p:nvPr/>
        </p:nvSpPr>
        <p:spPr bwMode="auto">
          <a:xfrm>
            <a:off x="1981200" y="266700"/>
            <a:ext cx="7162800" cy="5111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F79646"/>
            </a:solidFill>
            <a:round/>
          </a:ln>
        </p:spPr>
        <p:txBody>
          <a:bodyPr anchor="ctr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Calibri" panose="020F0502020204030204" pitchFamily="34" charset="0"/>
                <a:sym typeface="TimesNewRomanPSMT" charset="0"/>
              </a:rPr>
              <a:t>Let’s remind</a:t>
            </a:r>
            <a:r>
              <a:rPr lang="zh-CN" altLang="en-US" sz="2400" b="1">
                <a:solidFill>
                  <a:srgbClr val="000000"/>
                </a:solidFill>
                <a:latin typeface="Calibri" panose="020F0502020204030204" pitchFamily="34" charset="0"/>
                <a:sym typeface="TimesNewRomanPSMT" charset="0"/>
              </a:rPr>
              <a:t>（提醒）</a:t>
            </a: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34" charset="0"/>
                <a:sym typeface="TimesNewRomanPSMT" charset="0"/>
              </a:rPr>
              <a:t>him  to do something important.</a:t>
            </a:r>
            <a:endParaRPr lang="zh-CN" altLang="en-US" sz="2400" b="1">
              <a:solidFill>
                <a:srgbClr val="000000"/>
              </a:solidFill>
              <a:latin typeface="Calibri" panose="020F0502020204030204" pitchFamily="34" charset="0"/>
              <a:sym typeface="TimesNewRomanPSMT" charset="0"/>
            </a:endParaRPr>
          </a:p>
        </p:txBody>
      </p:sp>
      <p:sp>
        <p:nvSpPr>
          <p:cNvPr id="20491" name="TextBox 12"/>
          <p:cNvSpPr>
            <a:spLocks noChangeArrowheads="1"/>
          </p:cNvSpPr>
          <p:nvPr/>
        </p:nvSpPr>
        <p:spPr bwMode="auto">
          <a:xfrm>
            <a:off x="9324975" y="1196975"/>
            <a:ext cx="16557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引导学生帮助</a:t>
            </a:r>
            <a:r>
              <a:rPr lang="en-US" altLang="zh-CN">
                <a:solidFill>
                  <a:srgbClr val="000000"/>
                </a:solidFill>
                <a:sym typeface="宋体" panose="02010600030101010101" pitchFamily="2" charset="-122"/>
              </a:rPr>
              <a:t>Mr. Forget</a:t>
            </a:r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， 提醒他将要做的事情。体验</a:t>
            </a:r>
            <a:r>
              <a:rPr lang="en-US" altLang="zh-CN">
                <a:solidFill>
                  <a:srgbClr val="000000"/>
                </a:solidFill>
                <a:sym typeface="宋体" panose="02010600030101010101" pitchFamily="2" charset="-122"/>
              </a:rPr>
              <a:t>be going to </a:t>
            </a:r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的句型。关注时间表达的变化。</a:t>
            </a:r>
            <a:endParaRPr lang="en-US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pic>
        <p:nvPicPr>
          <p:cNvPr id="20492" name="Picture 2" descr="C:\Users\林浪险_2\Desktop\资料收集\6408039_170012539156_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9050" y="1041400"/>
            <a:ext cx="4068763" cy="2447925"/>
          </a:xfrm>
          <a:noFill/>
        </p:spPr>
      </p:pic>
      <p:sp>
        <p:nvSpPr>
          <p:cNvPr id="20493" name="椭圆 21"/>
          <p:cNvSpPr>
            <a:spLocks noChangeArrowheads="1"/>
          </p:cNvSpPr>
          <p:nvPr/>
        </p:nvSpPr>
        <p:spPr bwMode="auto">
          <a:xfrm>
            <a:off x="3535363" y="1711325"/>
            <a:ext cx="390525" cy="311150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0494" name="椭圆 22"/>
          <p:cNvSpPr>
            <a:spLocks noChangeArrowheads="1"/>
          </p:cNvSpPr>
          <p:nvPr/>
        </p:nvSpPr>
        <p:spPr bwMode="auto">
          <a:xfrm>
            <a:off x="144463" y="1944688"/>
            <a:ext cx="520700" cy="352425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0495" name="TextBox 28"/>
          <p:cNvSpPr txBox="1">
            <a:spLocks noChangeArrowheads="1"/>
          </p:cNvSpPr>
          <p:nvPr/>
        </p:nvSpPr>
        <p:spPr bwMode="auto">
          <a:xfrm>
            <a:off x="2522538" y="1060450"/>
            <a:ext cx="2160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latin typeface="Comic Sans MS" panose="030F0702030302020204" pitchFamily="66" charset="0"/>
              </a:rPr>
              <a:t>visit a farm</a:t>
            </a:r>
            <a:endParaRPr lang="zh-CN" altLang="en-US" sz="2000" b="1">
              <a:latin typeface="Comic Sans MS" panose="030F0702030302020204" pitchFamily="66" charset="0"/>
            </a:endParaRPr>
          </a:p>
        </p:txBody>
      </p:sp>
      <p:sp>
        <p:nvSpPr>
          <p:cNvPr id="20496" name="TextBox 29"/>
          <p:cNvSpPr txBox="1">
            <a:spLocks noChangeArrowheads="1"/>
          </p:cNvSpPr>
          <p:nvPr/>
        </p:nvSpPr>
        <p:spPr bwMode="auto">
          <a:xfrm>
            <a:off x="15875" y="1646238"/>
            <a:ext cx="2801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Comic Sans MS" panose="030F0702030302020204" pitchFamily="66" charset="0"/>
              </a:rPr>
              <a:t>have a driving test</a:t>
            </a:r>
            <a:endParaRPr lang="zh-CN" altLang="en-US" b="1">
              <a:latin typeface="Comic Sans MS" panose="030F0702030302020204" pitchFamily="66" charset="0"/>
            </a:endParaRPr>
          </a:p>
        </p:txBody>
      </p:sp>
      <p:sp>
        <p:nvSpPr>
          <p:cNvPr id="20497" name="TextBox 30"/>
          <p:cNvSpPr txBox="1">
            <a:spLocks noChangeArrowheads="1"/>
          </p:cNvSpPr>
          <p:nvPr/>
        </p:nvSpPr>
        <p:spPr bwMode="auto">
          <a:xfrm>
            <a:off x="1981200" y="3022600"/>
            <a:ext cx="2085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Comic Sans MS" panose="030F0702030302020204" pitchFamily="66" charset="0"/>
              </a:rPr>
              <a:t>have a meeting</a:t>
            </a:r>
            <a:endParaRPr lang="zh-CN" altLang="en-US" b="1">
              <a:latin typeface="Comic Sans MS" panose="030F0702030302020204" pitchFamily="66" charset="0"/>
            </a:endParaRPr>
          </a:p>
        </p:txBody>
      </p:sp>
      <p:sp>
        <p:nvSpPr>
          <p:cNvPr id="20498" name="椭圆 21"/>
          <p:cNvSpPr>
            <a:spLocks noChangeArrowheads="1"/>
          </p:cNvSpPr>
          <p:nvPr/>
        </p:nvSpPr>
        <p:spPr bwMode="auto">
          <a:xfrm>
            <a:off x="2406650" y="2546350"/>
            <a:ext cx="411163" cy="352425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pic>
        <p:nvPicPr>
          <p:cNvPr id="20499" name="Picture 3" descr="b_36860_EPS_2009082613523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80188">
            <a:off x="7385050" y="957263"/>
            <a:ext cx="136366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0" name="TextBox 35"/>
          <p:cNvSpPr txBox="1">
            <a:spLocks noChangeArrowheads="1"/>
          </p:cNvSpPr>
          <p:nvPr/>
        </p:nvSpPr>
        <p:spPr bwMode="auto">
          <a:xfrm>
            <a:off x="7875588" y="1665288"/>
            <a:ext cx="563562" cy="5222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Adobe 黑体 Std R" pitchFamily="2" charset="-122"/>
                <a:ea typeface="Adobe 黑体 Std R" pitchFamily="2" charset="-122"/>
              </a:rPr>
              <a:t>1</a:t>
            </a:r>
            <a:endParaRPr lang="zh-CN" altLang="en-US" sz="2800" b="1">
              <a:latin typeface="Adobe 黑体 Std R" pitchFamily="2" charset="-122"/>
              <a:ea typeface="Adobe 黑体 Std R" pitchFamily="2" charset="-122"/>
            </a:endParaRPr>
          </a:p>
        </p:txBody>
      </p:sp>
      <p:sp>
        <p:nvSpPr>
          <p:cNvPr id="20501" name="TextBox 36"/>
          <p:cNvSpPr txBox="1">
            <a:spLocks noChangeArrowheads="1"/>
          </p:cNvSpPr>
          <p:nvPr/>
        </p:nvSpPr>
        <p:spPr bwMode="auto">
          <a:xfrm>
            <a:off x="7875588" y="2063750"/>
            <a:ext cx="985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chemeClr val="tx2"/>
                </a:solidFill>
                <a:latin typeface="Cataneo BT" pitchFamily="2" charset="0"/>
              </a:rPr>
              <a:t>Fri.</a:t>
            </a:r>
            <a:endParaRPr lang="zh-CN" altLang="en-US" b="1">
              <a:solidFill>
                <a:schemeClr val="tx2"/>
              </a:solidFill>
              <a:latin typeface="Cataneo B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autoUpdateAnimBg="0"/>
      <p:bldP spid="1025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C:\Users\林浪险_2\Desktop\8152708_112009953000_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9375" y="3175000"/>
            <a:ext cx="3335338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组合 25"/>
          <p:cNvGrpSpPr/>
          <p:nvPr/>
        </p:nvGrpSpPr>
        <p:grpSpPr bwMode="auto">
          <a:xfrm>
            <a:off x="-420688" y="-209550"/>
            <a:ext cx="3121026" cy="1147763"/>
            <a:chOff x="0" y="0"/>
            <a:chExt cx="2736304" cy="1152128"/>
          </a:xfrm>
        </p:grpSpPr>
        <p:sp>
          <p:nvSpPr>
            <p:cNvPr id="21526" name="爆炸形 2 16"/>
            <p:cNvSpPr>
              <a:spLocks noChangeArrowheads="1"/>
            </p:cNvSpPr>
            <p:nvPr/>
          </p:nvSpPr>
          <p:spPr bwMode="auto">
            <a:xfrm>
              <a:off x="216024" y="432048"/>
              <a:ext cx="2520280" cy="720080"/>
            </a:xfrm>
            <a:prstGeom prst="irregularSeal2">
              <a:avLst/>
            </a:prstGeom>
            <a:solidFill>
              <a:srgbClr val="FFFFFF"/>
            </a:solidFill>
            <a:ln w="25400">
              <a:solidFill>
                <a:srgbClr val="9BBB59"/>
              </a:solidFill>
              <a:miter lim="800000"/>
            </a:ln>
          </p:spPr>
          <p:txBody>
            <a:bodyPr anchor="ctr"/>
            <a:lstStyle/>
            <a:p>
              <a:pPr algn="ctr"/>
              <a:r>
                <a:rPr lang="en-US" altLang="zh-CN" sz="16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Let’s help.</a:t>
              </a:r>
              <a:endParaRPr lang="zh-CN" altLang="en-US" sz="1600" b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1527" name="组合 20"/>
            <p:cNvGrpSpPr/>
            <p:nvPr/>
          </p:nvGrpSpPr>
          <p:grpSpPr bwMode="auto">
            <a:xfrm>
              <a:off x="1" y="1"/>
              <a:ext cx="1115617" cy="1124745"/>
              <a:chOff x="0" y="0"/>
              <a:chExt cx="5486401" cy="4619625"/>
            </a:xfrm>
          </p:grpSpPr>
          <p:sp>
            <p:nvSpPr>
              <p:cNvPr id="21528" name="椭圆 18"/>
              <p:cNvSpPr>
                <a:spLocks noChangeArrowheads="1"/>
              </p:cNvSpPr>
              <p:nvPr/>
            </p:nvSpPr>
            <p:spPr bwMode="auto">
              <a:xfrm>
                <a:off x="3814917" y="1737588"/>
                <a:ext cx="786580" cy="574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21529" name="组合 29"/>
              <p:cNvGrpSpPr/>
              <p:nvPr/>
            </p:nvGrpSpPr>
            <p:grpSpPr bwMode="auto">
              <a:xfrm>
                <a:off x="0" y="0"/>
                <a:ext cx="5486401" cy="4619625"/>
                <a:chOff x="0" y="0"/>
                <a:chExt cx="5486401" cy="4619625"/>
              </a:xfrm>
            </p:grpSpPr>
            <p:sp>
              <p:nvSpPr>
                <p:cNvPr id="21530" name="矩形 20"/>
                <p:cNvSpPr>
                  <a:spLocks noChangeArrowheads="1"/>
                </p:cNvSpPr>
                <p:nvPr/>
              </p:nvSpPr>
              <p:spPr bwMode="auto">
                <a:xfrm>
                  <a:off x="2815960" y="1095022"/>
                  <a:ext cx="782649" cy="4296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pic>
              <p:nvPicPr>
                <p:cNvPr id="21531" name="图片 24" descr="幻灯片1_图层 1.jpg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486401" cy="4619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21508" name="矩形 5"/>
          <p:cNvSpPr>
            <a:spLocks noChangeArrowheads="1"/>
          </p:cNvSpPr>
          <p:nvPr/>
        </p:nvSpPr>
        <p:spPr bwMode="auto">
          <a:xfrm>
            <a:off x="1182688" y="5495925"/>
            <a:ext cx="1352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Mr. Forget</a:t>
            </a:r>
            <a:endParaRPr lang="zh-CN" altLang="en-US" sz="2000" b="1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5" name="圆角矩形 11"/>
          <p:cNvSpPr>
            <a:spLocks noChangeArrowheads="1"/>
          </p:cNvSpPr>
          <p:nvPr/>
        </p:nvSpPr>
        <p:spPr bwMode="auto">
          <a:xfrm flipH="1">
            <a:off x="2811463" y="3236913"/>
            <a:ext cx="6292850" cy="33702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538CD5"/>
            </a:solidFill>
            <a:prstDash val="sysDash"/>
            <a:round/>
          </a:ln>
        </p:spPr>
        <p:txBody>
          <a:bodyPr anchor="ctr">
            <a:spAutoFit/>
          </a:bodyPr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  <a:p>
            <a:pPr marL="457200" indent="-457200"/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  <a:p>
            <a:pPr marL="457200" indent="-457200"/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  <a:p>
            <a:pPr marL="457200" indent="-457200"/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  <a:p>
            <a:pPr marL="457200" indent="-457200"/>
            <a:endParaRPr lang="en-US" altLang="zh-CN"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TimesNewRomanPSMT" charset="0"/>
            </a:endParaRPr>
          </a:p>
          <a:p>
            <a:pPr marL="457200" indent="-457200"/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   </a:t>
            </a:r>
          </a:p>
        </p:txBody>
      </p:sp>
      <p:sp>
        <p:nvSpPr>
          <p:cNvPr id="11276" name="矩形 25"/>
          <p:cNvSpPr>
            <a:spLocks noChangeArrowheads="1"/>
          </p:cNvSpPr>
          <p:nvPr/>
        </p:nvSpPr>
        <p:spPr bwMode="auto">
          <a:xfrm>
            <a:off x="3079750" y="3376613"/>
            <a:ext cx="56689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F: Is there anything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important</a:t>
            </a:r>
          </a:p>
          <a:p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     this week?</a:t>
            </a:r>
          </a:p>
        </p:txBody>
      </p:sp>
      <p:sp>
        <p:nvSpPr>
          <p:cNvPr id="11277" name="矩形 27"/>
          <p:cNvSpPr>
            <a:spLocks noChangeArrowheads="1"/>
          </p:cNvSpPr>
          <p:nvPr/>
        </p:nvSpPr>
        <p:spPr bwMode="auto">
          <a:xfrm>
            <a:off x="2906713" y="4681538"/>
            <a:ext cx="62118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W: Yes. You are going to ____</a:t>
            </a:r>
          </a:p>
          <a:p>
            <a:r>
              <a:rPr lang="en-US" altLang="zh-CN" sz="36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     ___________ this_______. </a:t>
            </a:r>
          </a:p>
          <a:p>
            <a:r>
              <a:rPr lang="en-US" altLang="zh-CN" sz="36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     Don’t  forget.</a:t>
            </a:r>
          </a:p>
        </p:txBody>
      </p:sp>
      <p:sp>
        <p:nvSpPr>
          <p:cNvPr id="21512" name="圆角矩形 40"/>
          <p:cNvSpPr>
            <a:spLocks noChangeArrowheads="1"/>
          </p:cNvSpPr>
          <p:nvPr/>
        </p:nvSpPr>
        <p:spPr bwMode="auto">
          <a:xfrm>
            <a:off x="1835150" y="311150"/>
            <a:ext cx="7296150" cy="5095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F79646"/>
            </a:solidFill>
            <a:round/>
          </a:ln>
        </p:spPr>
        <p:txBody>
          <a:bodyPr anchor="ctr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Calibri" panose="020F0502020204030204" pitchFamily="34" charset="0"/>
                <a:sym typeface="TimesNewRomanPSMT" charset="0"/>
              </a:rPr>
              <a:t>Let’s remind</a:t>
            </a:r>
            <a:r>
              <a:rPr lang="zh-CN" altLang="en-US" sz="2400" b="1">
                <a:solidFill>
                  <a:srgbClr val="000000"/>
                </a:solidFill>
                <a:latin typeface="Calibri" panose="020F0502020204030204" pitchFamily="34" charset="0"/>
                <a:sym typeface="TimesNewRomanPSMT" charset="0"/>
              </a:rPr>
              <a:t>（提醒）</a:t>
            </a: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34" charset="0"/>
                <a:sym typeface="TimesNewRomanPSMT" charset="0"/>
              </a:rPr>
              <a:t>him  to do something important.</a:t>
            </a:r>
            <a:endParaRPr lang="zh-CN" altLang="en-US" sz="2400" b="1">
              <a:solidFill>
                <a:srgbClr val="000000"/>
              </a:solidFill>
              <a:latin typeface="Calibri" panose="020F0502020204030204" pitchFamily="34" charset="0"/>
              <a:sym typeface="TimesNewRomanPSMT" charset="0"/>
            </a:endParaRPr>
          </a:p>
        </p:txBody>
      </p:sp>
      <p:sp>
        <p:nvSpPr>
          <p:cNvPr id="11279" name="矩形 29"/>
          <p:cNvSpPr>
            <a:spLocks noChangeArrowheads="1"/>
          </p:cNvSpPr>
          <p:nvPr/>
        </p:nvSpPr>
        <p:spPr bwMode="auto">
          <a:xfrm>
            <a:off x="3246438" y="4664075"/>
            <a:ext cx="5797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                                       have a driving  test</a:t>
            </a:r>
            <a:endParaRPr lang="zh-CN" altLang="en-US" sz="3600"/>
          </a:p>
        </p:txBody>
      </p:sp>
      <p:sp>
        <p:nvSpPr>
          <p:cNvPr id="11280" name="矩形 30"/>
          <p:cNvSpPr>
            <a:spLocks noChangeArrowheads="1"/>
          </p:cNvSpPr>
          <p:nvPr/>
        </p:nvSpPr>
        <p:spPr bwMode="auto">
          <a:xfrm>
            <a:off x="6921500" y="5173663"/>
            <a:ext cx="19494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TimesNewRomanPSMT" charset="0"/>
              </a:rPr>
              <a:t>Sunday</a:t>
            </a:r>
            <a:endParaRPr lang="zh-CN" altLang="en-US" sz="3600"/>
          </a:p>
        </p:txBody>
      </p:sp>
      <p:sp>
        <p:nvSpPr>
          <p:cNvPr id="21515" name="TextBox 12"/>
          <p:cNvSpPr>
            <a:spLocks noChangeArrowheads="1"/>
          </p:cNvSpPr>
          <p:nvPr/>
        </p:nvSpPr>
        <p:spPr bwMode="auto">
          <a:xfrm>
            <a:off x="9324975" y="1196975"/>
            <a:ext cx="16557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引导学生帮助</a:t>
            </a:r>
            <a:r>
              <a:rPr lang="en-US" altLang="zh-CN">
                <a:solidFill>
                  <a:srgbClr val="000000"/>
                </a:solidFill>
                <a:sym typeface="宋体" panose="02010600030101010101" pitchFamily="2" charset="-122"/>
              </a:rPr>
              <a:t>Mr. Forget</a:t>
            </a:r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， 提醒他将要做的事情。学习</a:t>
            </a:r>
            <a:r>
              <a:rPr lang="en-US" altLang="zh-CN">
                <a:solidFill>
                  <a:srgbClr val="000000"/>
                </a:solidFill>
                <a:sym typeface="宋体" panose="02010600030101010101" pitchFamily="2" charset="-122"/>
              </a:rPr>
              <a:t>important</a:t>
            </a:r>
            <a:r>
              <a:rPr lang="zh-CN" altLang="en-US">
                <a:solidFill>
                  <a:srgbClr val="000000"/>
                </a:solidFill>
                <a:sym typeface="宋体" panose="02010600030101010101" pitchFamily="2" charset="-122"/>
              </a:rPr>
              <a:t>。</a:t>
            </a:r>
            <a:endParaRPr lang="en-US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pic>
        <p:nvPicPr>
          <p:cNvPr id="21516" name="Picture 2" descr="C:\Users\林浪险_2\Desktop\资料收集\6408039_170012539156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50" y="1041400"/>
            <a:ext cx="371157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椭圆 21"/>
          <p:cNvSpPr>
            <a:spLocks noChangeArrowheads="1"/>
          </p:cNvSpPr>
          <p:nvPr/>
        </p:nvSpPr>
        <p:spPr bwMode="auto">
          <a:xfrm>
            <a:off x="3222625" y="1665288"/>
            <a:ext cx="390525" cy="311150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1518" name="椭圆 22"/>
          <p:cNvSpPr>
            <a:spLocks noChangeArrowheads="1"/>
          </p:cNvSpPr>
          <p:nvPr/>
        </p:nvSpPr>
        <p:spPr bwMode="auto">
          <a:xfrm>
            <a:off x="144463" y="1871663"/>
            <a:ext cx="395287" cy="352425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1519" name="TextBox 28"/>
          <p:cNvSpPr txBox="1">
            <a:spLocks noChangeArrowheads="1"/>
          </p:cNvSpPr>
          <p:nvPr/>
        </p:nvSpPr>
        <p:spPr bwMode="auto">
          <a:xfrm>
            <a:off x="2336800" y="1060450"/>
            <a:ext cx="216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Comic Sans MS" panose="030F0702030302020204" pitchFamily="66" charset="0"/>
              </a:rPr>
              <a:t>visit a farm</a:t>
            </a:r>
            <a:endParaRPr lang="zh-CN" altLang="en-US" b="1">
              <a:latin typeface="Comic Sans MS" panose="030F0702030302020204" pitchFamily="66" charset="0"/>
            </a:endParaRPr>
          </a:p>
        </p:txBody>
      </p:sp>
      <p:sp>
        <p:nvSpPr>
          <p:cNvPr id="21520" name="TextBox 29"/>
          <p:cNvSpPr txBox="1">
            <a:spLocks noChangeArrowheads="1"/>
          </p:cNvSpPr>
          <p:nvPr/>
        </p:nvSpPr>
        <p:spPr bwMode="auto">
          <a:xfrm>
            <a:off x="19050" y="1589088"/>
            <a:ext cx="284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Comic Sans MS" panose="030F0702030302020204" pitchFamily="66" charset="0"/>
              </a:rPr>
              <a:t>have a driving test</a:t>
            </a:r>
            <a:endParaRPr lang="zh-CN" altLang="en-US" b="1">
              <a:latin typeface="Comic Sans MS" panose="030F0702030302020204" pitchFamily="66" charset="0"/>
            </a:endParaRPr>
          </a:p>
        </p:txBody>
      </p:sp>
      <p:sp>
        <p:nvSpPr>
          <p:cNvPr id="21521" name="椭圆 21"/>
          <p:cNvSpPr>
            <a:spLocks noChangeArrowheads="1"/>
          </p:cNvSpPr>
          <p:nvPr/>
        </p:nvSpPr>
        <p:spPr bwMode="auto">
          <a:xfrm>
            <a:off x="2166938" y="2339975"/>
            <a:ext cx="411162" cy="352425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1522" name="TextBox 30"/>
          <p:cNvSpPr txBox="1">
            <a:spLocks noChangeArrowheads="1"/>
          </p:cNvSpPr>
          <p:nvPr/>
        </p:nvSpPr>
        <p:spPr bwMode="auto">
          <a:xfrm>
            <a:off x="1809750" y="2857500"/>
            <a:ext cx="211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Comic Sans MS" panose="030F0702030302020204" pitchFamily="66" charset="0"/>
              </a:rPr>
              <a:t>have a meeting</a:t>
            </a:r>
            <a:endParaRPr lang="zh-CN" altLang="en-US" b="1">
              <a:latin typeface="Comic Sans MS" panose="030F0702030302020204" pitchFamily="66" charset="0"/>
            </a:endParaRPr>
          </a:p>
        </p:txBody>
      </p:sp>
      <p:pic>
        <p:nvPicPr>
          <p:cNvPr id="21523" name="Picture 3" descr="b_36860_EPS_2009082613523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80188">
            <a:off x="7385050" y="957263"/>
            <a:ext cx="136366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4" name="TextBox 37"/>
          <p:cNvSpPr txBox="1">
            <a:spLocks noChangeArrowheads="1"/>
          </p:cNvSpPr>
          <p:nvPr/>
        </p:nvSpPr>
        <p:spPr bwMode="auto">
          <a:xfrm>
            <a:off x="7875588" y="1665288"/>
            <a:ext cx="563562" cy="5222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Adobe 黑体 Std R" pitchFamily="2" charset="-122"/>
                <a:ea typeface="Adobe 黑体 Std R" pitchFamily="2" charset="-122"/>
              </a:rPr>
              <a:t>1</a:t>
            </a:r>
            <a:endParaRPr lang="zh-CN" altLang="en-US" sz="2800" b="1">
              <a:latin typeface="Adobe 黑体 Std R" pitchFamily="2" charset="-122"/>
              <a:ea typeface="Adobe 黑体 Std R" pitchFamily="2" charset="-122"/>
            </a:endParaRPr>
          </a:p>
        </p:txBody>
      </p:sp>
      <p:sp>
        <p:nvSpPr>
          <p:cNvPr id="21525" name="TextBox 38"/>
          <p:cNvSpPr txBox="1">
            <a:spLocks noChangeArrowheads="1"/>
          </p:cNvSpPr>
          <p:nvPr/>
        </p:nvSpPr>
        <p:spPr bwMode="auto">
          <a:xfrm>
            <a:off x="7875588" y="2063750"/>
            <a:ext cx="985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chemeClr val="tx2"/>
                </a:solidFill>
                <a:latin typeface="Cataneo BT" pitchFamily="2" charset="0"/>
              </a:rPr>
              <a:t>Fri.</a:t>
            </a:r>
            <a:endParaRPr lang="zh-CN" altLang="en-US" b="1">
              <a:solidFill>
                <a:schemeClr val="tx2"/>
              </a:solidFill>
              <a:latin typeface="Cataneo B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nimBg="1" autoUpdateAnimBg="0"/>
      <p:bldP spid="11276" grpId="0" autoUpdateAnimBg="0"/>
      <p:bldP spid="11277" grpId="0" autoUpdateAnimBg="0"/>
      <p:bldP spid="11279" grpId="0" autoUpdateAnimBg="0"/>
      <p:bldP spid="11280" grpId="0" autoUpdateAnimBg="0"/>
    </p:bldLst>
  </p:timing>
</p:sld>
</file>

<file path=ppt/theme/theme1.xml><?xml version="1.0" encoding="utf-8"?>
<a:theme xmlns:a="http://schemas.openxmlformats.org/drawingml/2006/main" name="WWW.2PPT.COM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1539</Words>
  <Application>Microsoft Office PowerPoint</Application>
  <PresentationFormat>全屏显示(4:3)</PresentationFormat>
  <Paragraphs>314</Paragraphs>
  <Slides>19</Slides>
  <Notes>1</Notes>
  <HiddenSlides>0</HiddenSlides>
  <MMClips>7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Adobe 黑体 Std R</vt:lpstr>
      <vt:lpstr>Arno Pro Smbd</vt:lpstr>
      <vt:lpstr>Cataneo BT</vt:lpstr>
      <vt:lpstr>TimesNewRomanPSMT</vt:lpstr>
      <vt:lpstr>华康海报体W12(P)</vt:lpstr>
      <vt:lpstr>楷体</vt:lpstr>
      <vt:lpstr>宋体</vt:lpstr>
      <vt:lpstr>微软雅黑</vt:lpstr>
      <vt:lpstr>Arial</vt:lpstr>
      <vt:lpstr>Calibri</vt:lpstr>
      <vt:lpstr>Comic Sans MS</vt:lpstr>
      <vt:lpstr>Curlz MT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Let’s remind（提醒）him  to do something important.</vt:lpstr>
      <vt:lpstr>Let’s remind（提醒）him  to do something important.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2014-02-17T03:49:00Z</dcterms:created>
  <dcterms:modified xsi:type="dcterms:W3CDTF">2023-01-17T01:45:07Z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7E0FEB9337C347D293AFFF57FD88AC90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