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305" r:id="rId3"/>
    <p:sldId id="256" r:id="rId4"/>
    <p:sldId id="260" r:id="rId5"/>
    <p:sldId id="274" r:id="rId6"/>
    <p:sldId id="288" r:id="rId7"/>
    <p:sldId id="276" r:id="rId8"/>
    <p:sldId id="285" r:id="rId9"/>
    <p:sldId id="294" r:id="rId10"/>
    <p:sldId id="296" r:id="rId11"/>
    <p:sldId id="297" r:id="rId12"/>
    <p:sldId id="298" r:id="rId13"/>
    <p:sldId id="301" r:id="rId14"/>
    <p:sldId id="303" r:id="rId15"/>
    <p:sldId id="302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36" r:id="rId26"/>
    <p:sldId id="328" r:id="rId27"/>
    <p:sldId id="329" r:id="rId28"/>
    <p:sldId id="330" r:id="rId29"/>
    <p:sldId id="331" r:id="rId30"/>
    <p:sldId id="332" r:id="rId31"/>
    <p:sldId id="333" r:id="rId32"/>
    <p:sldId id="335" r:id="rId33"/>
    <p:sldId id="355" r:id="rId34"/>
    <p:sldId id="345" r:id="rId35"/>
    <p:sldId id="346" r:id="rId36"/>
    <p:sldId id="349" r:id="rId37"/>
    <p:sldId id="350" r:id="rId38"/>
    <p:sldId id="353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CC"/>
    <a:srgbClr val="333333"/>
    <a:srgbClr val="FF0000"/>
    <a:srgbClr val="9900CC"/>
    <a:srgbClr val="CC00FF"/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384" y="-330"/>
      </p:cViewPr>
      <p:guideLst>
        <p:guide orient="horz" pos="2112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E36975B-FB19-4EBF-8043-259D46773D2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975B-FB19-4EBF-8043-259D46773D24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09857EB-25D5-48FD-8BBC-001A8378BC0E}" type="slidenum">
              <a:rPr lang="zh-CN" altLang="en-US" sz="1200">
                <a:latin typeface="Times New Roman" panose="02020603050405020304" pitchFamily="18" charset="0"/>
              </a:rPr>
              <a:t>14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B9288-4A65-4805-9DDA-A5AFB7A6038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C98A5-E11F-4440-9581-37D9EBD0C81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5D18-90E3-4200-985F-5864C28946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7C92DE-5A46-438D-8EFB-BC9022149A2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7DB4-CCE2-46D7-9795-86320E6445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57101-F8FA-419E-BE14-93D1E25A409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9D49-2305-4652-ADF1-D6C35A76E8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61DEB-9BEC-4D58-A0E1-65A82D059E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AE912-525B-4F16-8280-AAA4FC274C5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C9B7-4DC1-440E-9EFF-E12F4A583FB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7B844-5245-4E66-BBC1-3F13E5516EB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6C3E186-4396-48C7-B877-FD8B85DB6A2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62.wmf"/><Relationship Id="rId19" Type="http://schemas.openxmlformats.org/officeDocument/2006/relationships/image" Target="../media/image67.png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81200" y="685872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9900CC"/>
                </a:solidFill>
              </a:rPr>
              <a:t>青岛版数学六年级上册复习课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60024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 dirty="0" smtClean="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汉仪中圆简" pitchFamily="49" charset="-122"/>
                <a:ea typeface="汉仪中圆简" pitchFamily="49" charset="-122"/>
              </a:rPr>
              <a:t>小手艺展示</a:t>
            </a:r>
            <a:endParaRPr lang="en-US" altLang="zh-CN" sz="7200" b="1" dirty="0" smtClean="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汉仪中圆简" pitchFamily="49" charset="-122"/>
              <a:ea typeface="汉仪中圆简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ln w="9525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分数乘法</a:t>
            </a:r>
            <a:endParaRPr lang="zh-CN" altLang="en-US" sz="4400" b="1" dirty="0">
              <a:ln w="9525">
                <a:solidFill>
                  <a:srgbClr val="99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5870" y="563874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99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5988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05400"/>
            <a:ext cx="8458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76375" y="4437063"/>
            <a:ext cx="593725" cy="6477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76375" y="908050"/>
            <a:ext cx="593725" cy="576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59138" y="908050"/>
            <a:ext cx="593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65413" y="908050"/>
            <a:ext cx="593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70100" y="908050"/>
            <a:ext cx="5953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051050" y="908050"/>
            <a:ext cx="593725" cy="576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grpSp>
        <p:nvGrpSpPr>
          <p:cNvPr id="21512" name="Group 8"/>
          <p:cNvGrpSpPr/>
          <p:nvPr/>
        </p:nvGrpSpPr>
        <p:grpSpPr bwMode="auto">
          <a:xfrm>
            <a:off x="2051050" y="908050"/>
            <a:ext cx="1154113" cy="576263"/>
            <a:chOff x="0" y="0"/>
            <a:chExt cx="727" cy="363"/>
          </a:xfrm>
        </p:grpSpPr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0" y="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63" y="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727" y="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6" name="Group 12"/>
          <p:cNvGrpSpPr/>
          <p:nvPr/>
        </p:nvGrpSpPr>
        <p:grpSpPr bwMode="auto">
          <a:xfrm>
            <a:off x="1476375" y="908050"/>
            <a:ext cx="2376488" cy="576263"/>
            <a:chOff x="0" y="0"/>
            <a:chExt cx="1497" cy="363"/>
          </a:xfrm>
        </p:grpSpPr>
        <p:grpSp>
          <p:nvGrpSpPr>
            <p:cNvPr id="21517" name="Group 13"/>
            <p:cNvGrpSpPr/>
            <p:nvPr/>
          </p:nvGrpSpPr>
          <p:grpSpPr bwMode="auto">
            <a:xfrm>
              <a:off x="0" y="0"/>
              <a:ext cx="1497" cy="363"/>
              <a:chOff x="0" y="0"/>
              <a:chExt cx="1497" cy="363"/>
            </a:xfrm>
          </p:grpSpPr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49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0" y="363"/>
                <a:ext cx="1497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6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497" y="0"/>
              <a:ext cx="0" cy="3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979613" y="47625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grpSp>
        <p:nvGrpSpPr>
          <p:cNvPr id="21523" name="Group 19"/>
          <p:cNvGrpSpPr/>
          <p:nvPr/>
        </p:nvGrpSpPr>
        <p:grpSpPr bwMode="auto">
          <a:xfrm>
            <a:off x="1476375" y="260350"/>
            <a:ext cx="647700" cy="647700"/>
            <a:chOff x="0" y="0"/>
            <a:chExt cx="408" cy="408"/>
          </a:xfrm>
        </p:grpSpPr>
        <p:sp>
          <p:nvSpPr>
            <p:cNvPr id="21524" name="AutoShape 20"/>
            <p:cNvSpPr/>
            <p:nvPr/>
          </p:nvSpPr>
          <p:spPr bwMode="auto">
            <a:xfrm rot="5400000">
              <a:off x="85" y="132"/>
              <a:ext cx="181" cy="362"/>
            </a:xfrm>
            <a:prstGeom prst="leftBrace">
              <a:avLst>
                <a:gd name="adj1" fmla="val 16667"/>
                <a:gd name="adj2" fmla="val 52940"/>
              </a:avLst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zh-CN" altLang="en-US" sz="1800">
                <a:solidFill>
                  <a:schemeClr val="accent2"/>
                </a:solidFill>
              </a:endParaRPr>
            </a:p>
          </p:txBody>
        </p:sp>
        <p:grpSp>
          <p:nvGrpSpPr>
            <p:cNvPr id="21525" name="Group 21"/>
            <p:cNvGrpSpPr/>
            <p:nvPr/>
          </p:nvGrpSpPr>
          <p:grpSpPr bwMode="auto">
            <a:xfrm>
              <a:off x="0" y="0"/>
              <a:ext cx="408" cy="319"/>
              <a:chOff x="0" y="0"/>
              <a:chExt cx="408" cy="319"/>
            </a:xfrm>
          </p:grpSpPr>
          <p:grpSp>
            <p:nvGrpSpPr>
              <p:cNvPr id="21526" name="Group 22"/>
              <p:cNvGrpSpPr/>
              <p:nvPr/>
            </p:nvGrpSpPr>
            <p:grpSpPr bwMode="auto">
              <a:xfrm>
                <a:off x="0" y="0"/>
                <a:ext cx="272" cy="319"/>
                <a:chOff x="0" y="0"/>
                <a:chExt cx="272" cy="319"/>
              </a:xfrm>
            </p:grpSpPr>
            <p:sp>
              <p:nvSpPr>
                <p:cNvPr id="2152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1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21528" name="Line 24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529" name="Text Box 25"/>
              <p:cNvSpPr txBox="1">
                <a:spLocks noChangeArrowheads="1"/>
              </p:cNvSpPr>
              <p:nvPr/>
            </p:nvSpPr>
            <p:spPr bwMode="auto">
              <a:xfrm>
                <a:off x="226" y="0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800" b="1"/>
                  <a:t>米</a:t>
                </a:r>
              </a:p>
            </p:txBody>
          </p:sp>
        </p:grpSp>
      </p:grpSp>
      <p:grpSp>
        <p:nvGrpSpPr>
          <p:cNvPr id="21530" name="Group 26"/>
          <p:cNvGrpSpPr/>
          <p:nvPr/>
        </p:nvGrpSpPr>
        <p:grpSpPr bwMode="auto">
          <a:xfrm>
            <a:off x="1547813" y="2636838"/>
            <a:ext cx="2303462" cy="576262"/>
            <a:chOff x="0" y="0"/>
            <a:chExt cx="1497" cy="363"/>
          </a:xfrm>
        </p:grpSpPr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374" cy="36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374" y="0"/>
              <a:ext cx="37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0" y="363"/>
              <a:ext cx="149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0" y="0"/>
              <a:ext cx="149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0" y="0"/>
              <a:ext cx="0" cy="3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374" y="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749" y="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1123" y="0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1497" y="0"/>
              <a:ext cx="0" cy="3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1540" name="Group 36"/>
          <p:cNvGraphicFramePr>
            <a:graphicFrameLocks noGrp="1"/>
          </p:cNvGraphicFramePr>
          <p:nvPr/>
        </p:nvGraphicFramePr>
        <p:xfrm>
          <a:off x="1476375" y="4437063"/>
          <a:ext cx="2376488" cy="647700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552" name="Group 48"/>
          <p:cNvGrpSpPr/>
          <p:nvPr/>
        </p:nvGrpSpPr>
        <p:grpSpPr bwMode="auto">
          <a:xfrm>
            <a:off x="1116013" y="1484313"/>
            <a:ext cx="1944687" cy="481012"/>
            <a:chOff x="0" y="0"/>
            <a:chExt cx="1225" cy="303"/>
          </a:xfrm>
        </p:grpSpPr>
        <p:sp>
          <p:nvSpPr>
            <p:cNvPr id="21553" name="AutoShape 49"/>
            <p:cNvSpPr/>
            <p:nvPr/>
          </p:nvSpPr>
          <p:spPr bwMode="auto">
            <a:xfrm rot="16200000">
              <a:off x="517" y="-295"/>
              <a:ext cx="136" cy="725"/>
            </a:xfrm>
            <a:prstGeom prst="leftBrace">
              <a:avLst>
                <a:gd name="adj1" fmla="val 44424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54" name="Text Box 50"/>
            <p:cNvSpPr txBox="1">
              <a:spLocks noChangeArrowheads="1"/>
            </p:cNvSpPr>
            <p:nvPr/>
          </p:nvSpPr>
          <p:spPr bwMode="auto">
            <a:xfrm>
              <a:off x="0" y="91"/>
              <a:ext cx="1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/>
                <a:t>2</a:t>
              </a:r>
              <a:r>
                <a:rPr lang="zh-CN" altLang="en-US" sz="1600" b="1"/>
                <a:t>小时能织多少米？</a:t>
              </a:r>
            </a:p>
          </p:txBody>
        </p:sp>
      </p:grpSp>
      <p:grpSp>
        <p:nvGrpSpPr>
          <p:cNvPr id="21555" name="Group 51"/>
          <p:cNvGrpSpPr/>
          <p:nvPr/>
        </p:nvGrpSpPr>
        <p:grpSpPr bwMode="auto">
          <a:xfrm>
            <a:off x="4067175" y="188913"/>
            <a:ext cx="3960813" cy="1635125"/>
            <a:chOff x="0" y="0"/>
            <a:chExt cx="2495" cy="1030"/>
          </a:xfrm>
        </p:grpSpPr>
        <p:sp>
          <p:nvSpPr>
            <p:cNvPr id="21556" name="Text Box 52"/>
            <p:cNvSpPr txBox="1">
              <a:spLocks noChangeArrowheads="1"/>
            </p:cNvSpPr>
            <p:nvPr/>
          </p:nvSpPr>
          <p:spPr bwMode="auto">
            <a:xfrm>
              <a:off x="0" y="0"/>
              <a:ext cx="2495" cy="1030"/>
            </a:xfrm>
            <a:prstGeom prst="rect">
              <a:avLst/>
            </a:prstGeom>
            <a:noFill/>
            <a:ln w="19050">
              <a:solidFill>
                <a:srgbClr val="00CC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求</a:t>
              </a:r>
              <a:r>
                <a:rPr lang="en-US" altLang="zh-CN" sz="2000" b="1"/>
                <a:t>2</a:t>
              </a:r>
              <a:r>
                <a:rPr lang="zh-CN" altLang="en-US" sz="2000" b="1"/>
                <a:t>小时能织多少米，也就是求 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b="1"/>
                <a:t>的</a:t>
              </a:r>
              <a:r>
                <a:rPr lang="en-US" altLang="zh-CN" sz="2000" b="1"/>
                <a:t>2</a:t>
              </a:r>
              <a:r>
                <a:rPr lang="zh-CN" altLang="en-US" sz="2000" b="1"/>
                <a:t>倍是多少。（也就是求</a:t>
              </a:r>
              <a:r>
                <a:rPr lang="en-US" altLang="zh-CN" sz="2000" b="1"/>
                <a:t>2</a:t>
              </a:r>
              <a:r>
                <a:rPr lang="zh-CN" altLang="en-US" sz="2000" b="1"/>
                <a:t>个        是多少。）</a:t>
              </a:r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</p:txBody>
        </p:sp>
        <p:grpSp>
          <p:nvGrpSpPr>
            <p:cNvPr id="21557" name="Group 53"/>
            <p:cNvGrpSpPr/>
            <p:nvPr/>
          </p:nvGrpSpPr>
          <p:grpSpPr bwMode="auto">
            <a:xfrm>
              <a:off x="2223" y="0"/>
              <a:ext cx="272" cy="319"/>
              <a:chOff x="0" y="0"/>
              <a:chExt cx="272" cy="319"/>
            </a:xfrm>
          </p:grpSpPr>
          <p:sp>
            <p:nvSpPr>
              <p:cNvPr id="21558" name="Text Box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60" name="Group 56"/>
            <p:cNvGrpSpPr/>
            <p:nvPr/>
          </p:nvGrpSpPr>
          <p:grpSpPr bwMode="auto">
            <a:xfrm>
              <a:off x="2178" y="317"/>
              <a:ext cx="272" cy="319"/>
              <a:chOff x="0" y="0"/>
              <a:chExt cx="272" cy="319"/>
            </a:xfrm>
          </p:grpSpPr>
          <p:sp>
            <p:nvSpPr>
              <p:cNvPr id="21561" name="Text Box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562" name="Line 58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63" name="Group 59"/>
          <p:cNvGrpSpPr/>
          <p:nvPr/>
        </p:nvGrpSpPr>
        <p:grpSpPr bwMode="auto">
          <a:xfrm>
            <a:off x="4140200" y="1341438"/>
            <a:ext cx="2232025" cy="506412"/>
            <a:chOff x="0" y="0"/>
            <a:chExt cx="1406" cy="319"/>
          </a:xfrm>
        </p:grpSpPr>
        <p:grpSp>
          <p:nvGrpSpPr>
            <p:cNvPr id="21564" name="Group 60"/>
            <p:cNvGrpSpPr/>
            <p:nvPr/>
          </p:nvGrpSpPr>
          <p:grpSpPr bwMode="auto">
            <a:xfrm>
              <a:off x="544" y="0"/>
              <a:ext cx="272" cy="319"/>
              <a:chOff x="0" y="0"/>
              <a:chExt cx="272" cy="319"/>
            </a:xfrm>
          </p:grpSpPr>
          <p:sp>
            <p:nvSpPr>
              <p:cNvPr id="21565" name="Text Box 6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67" name="Text Box 63"/>
            <p:cNvSpPr txBox="1">
              <a:spLocks noChangeArrowheads="1"/>
            </p:cNvSpPr>
            <p:nvPr/>
          </p:nvSpPr>
          <p:spPr bwMode="auto">
            <a:xfrm>
              <a:off x="0" y="46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/>
                <a:t>算式：          </a:t>
              </a:r>
              <a:r>
                <a:rPr lang="en-US" altLang="zh-CN" sz="1800" b="1" dirty="0"/>
                <a:t>×2</a:t>
              </a:r>
            </a:p>
          </p:txBody>
        </p:sp>
      </p:grpSp>
      <p:grpSp>
        <p:nvGrpSpPr>
          <p:cNvPr id="21568" name="Group 64"/>
          <p:cNvGrpSpPr/>
          <p:nvPr/>
        </p:nvGrpSpPr>
        <p:grpSpPr bwMode="auto">
          <a:xfrm>
            <a:off x="250825" y="2565400"/>
            <a:ext cx="2303463" cy="733425"/>
            <a:chOff x="0" y="0"/>
            <a:chExt cx="1451" cy="462"/>
          </a:xfrm>
        </p:grpSpPr>
        <p:sp>
          <p:nvSpPr>
            <p:cNvPr id="21569" name="Text Box 65"/>
            <p:cNvSpPr txBox="1">
              <a:spLocks noChangeArrowheads="1"/>
            </p:cNvSpPr>
            <p:nvPr/>
          </p:nvSpPr>
          <p:spPr bwMode="auto">
            <a:xfrm>
              <a:off x="0" y="0"/>
              <a:ext cx="1451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     </a:t>
              </a:r>
              <a:r>
                <a:rPr lang="zh-CN" altLang="en-US" sz="1600" b="1"/>
                <a:t>小时能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 b="1"/>
                <a:t>织多少米？</a:t>
              </a:r>
            </a:p>
          </p:txBody>
        </p:sp>
        <p:grpSp>
          <p:nvGrpSpPr>
            <p:cNvPr id="21570" name="Group 66"/>
            <p:cNvGrpSpPr/>
            <p:nvPr/>
          </p:nvGrpSpPr>
          <p:grpSpPr bwMode="auto">
            <a:xfrm>
              <a:off x="0" y="0"/>
              <a:ext cx="272" cy="319"/>
              <a:chOff x="0" y="0"/>
              <a:chExt cx="272" cy="319"/>
            </a:xfrm>
          </p:grpSpPr>
          <p:sp>
            <p:nvSpPr>
              <p:cNvPr id="21571" name="Text Box 6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2</a:t>
                </a:r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1547813" y="29241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74" name="Group 70"/>
          <p:cNvGrpSpPr/>
          <p:nvPr/>
        </p:nvGrpSpPr>
        <p:grpSpPr bwMode="auto">
          <a:xfrm>
            <a:off x="1403350" y="2924175"/>
            <a:ext cx="720725" cy="288925"/>
            <a:chOff x="0" y="0"/>
            <a:chExt cx="454" cy="182"/>
          </a:xfrm>
        </p:grpSpPr>
        <p:sp>
          <p:nvSpPr>
            <p:cNvPr id="21575" name="AutoShape 71"/>
            <p:cNvSpPr/>
            <p:nvPr/>
          </p:nvSpPr>
          <p:spPr bwMode="auto">
            <a:xfrm>
              <a:off x="0" y="0"/>
              <a:ext cx="45" cy="182"/>
            </a:xfrm>
            <a:prstGeom prst="leftBrace">
              <a:avLst>
                <a:gd name="adj1" fmla="val 33704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6" name="Rectangle 72"/>
            <p:cNvSpPr>
              <a:spLocks noChangeArrowheads="1"/>
            </p:cNvSpPr>
            <p:nvPr/>
          </p:nvSpPr>
          <p:spPr bwMode="auto">
            <a:xfrm>
              <a:off x="91" y="0"/>
              <a:ext cx="363" cy="18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</p:grpSp>
      <p:grpSp>
        <p:nvGrpSpPr>
          <p:cNvPr id="21577" name="Group 73"/>
          <p:cNvGrpSpPr/>
          <p:nvPr/>
        </p:nvGrpSpPr>
        <p:grpSpPr bwMode="auto">
          <a:xfrm>
            <a:off x="4068763" y="2133600"/>
            <a:ext cx="4198937" cy="1787525"/>
            <a:chOff x="0" y="0"/>
            <a:chExt cx="2645" cy="1126"/>
          </a:xfrm>
        </p:grpSpPr>
        <p:sp>
          <p:nvSpPr>
            <p:cNvPr id="21578" name="Text Box 74"/>
            <p:cNvSpPr txBox="1">
              <a:spLocks noChangeArrowheads="1"/>
            </p:cNvSpPr>
            <p:nvPr/>
          </p:nvSpPr>
          <p:spPr bwMode="auto">
            <a:xfrm>
              <a:off x="0" y="0"/>
              <a:ext cx="2630" cy="1126"/>
            </a:xfrm>
            <a:prstGeom prst="rect">
              <a:avLst/>
            </a:prstGeom>
            <a:noFill/>
            <a:ln w="19050">
              <a:solidFill>
                <a:srgbClr val="00CC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求     小时能织多少米，也就是求 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b="1"/>
                <a:t>的      是多少。</a:t>
              </a:r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</p:txBody>
        </p:sp>
        <p:grpSp>
          <p:nvGrpSpPr>
            <p:cNvPr id="21579" name="Group 75"/>
            <p:cNvGrpSpPr/>
            <p:nvPr/>
          </p:nvGrpSpPr>
          <p:grpSpPr bwMode="auto">
            <a:xfrm>
              <a:off x="2358" y="45"/>
              <a:ext cx="287" cy="319"/>
              <a:chOff x="0" y="0"/>
              <a:chExt cx="272" cy="319"/>
            </a:xfrm>
          </p:grpSpPr>
          <p:sp>
            <p:nvSpPr>
              <p:cNvPr id="21580" name="Text Box 7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82" name="Group 78"/>
            <p:cNvGrpSpPr/>
            <p:nvPr/>
          </p:nvGrpSpPr>
          <p:grpSpPr bwMode="auto">
            <a:xfrm>
              <a:off x="226" y="317"/>
              <a:ext cx="272" cy="319"/>
              <a:chOff x="0" y="0"/>
              <a:chExt cx="272" cy="319"/>
            </a:xfrm>
          </p:grpSpPr>
          <p:sp>
            <p:nvSpPr>
              <p:cNvPr id="21583" name="Text Box 7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2</a:t>
                </a:r>
              </a:p>
            </p:txBody>
          </p:sp>
          <p:sp>
            <p:nvSpPr>
              <p:cNvPr id="21584" name="Line 80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85" name="Group 81"/>
            <p:cNvGrpSpPr/>
            <p:nvPr/>
          </p:nvGrpSpPr>
          <p:grpSpPr bwMode="auto">
            <a:xfrm>
              <a:off x="226" y="0"/>
              <a:ext cx="272" cy="319"/>
              <a:chOff x="0" y="0"/>
              <a:chExt cx="272" cy="319"/>
            </a:xfrm>
          </p:grpSpPr>
          <p:sp>
            <p:nvSpPr>
              <p:cNvPr id="21586" name="Text Box 8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2</a:t>
                </a:r>
              </a:p>
            </p:txBody>
          </p:sp>
          <p:sp>
            <p:nvSpPr>
              <p:cNvPr id="21587" name="Line 83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88" name="Group 84"/>
          <p:cNvGrpSpPr/>
          <p:nvPr/>
        </p:nvGrpSpPr>
        <p:grpSpPr bwMode="auto">
          <a:xfrm>
            <a:off x="5148263" y="5013325"/>
            <a:ext cx="1368425" cy="506413"/>
            <a:chOff x="0" y="0"/>
            <a:chExt cx="862" cy="319"/>
          </a:xfrm>
        </p:grpSpPr>
        <p:grpSp>
          <p:nvGrpSpPr>
            <p:cNvPr id="21589" name="Group 85"/>
            <p:cNvGrpSpPr/>
            <p:nvPr/>
          </p:nvGrpSpPr>
          <p:grpSpPr bwMode="auto">
            <a:xfrm>
              <a:off x="0" y="0"/>
              <a:ext cx="287" cy="319"/>
              <a:chOff x="0" y="0"/>
              <a:chExt cx="272" cy="319"/>
            </a:xfrm>
          </p:grpSpPr>
          <p:sp>
            <p:nvSpPr>
              <p:cNvPr id="21590" name="Text Box 8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92" name="Group 88"/>
            <p:cNvGrpSpPr/>
            <p:nvPr/>
          </p:nvGrpSpPr>
          <p:grpSpPr bwMode="auto">
            <a:xfrm>
              <a:off x="590" y="0"/>
              <a:ext cx="272" cy="319"/>
              <a:chOff x="0" y="0"/>
              <a:chExt cx="272" cy="319"/>
            </a:xfrm>
          </p:grpSpPr>
          <p:sp>
            <p:nvSpPr>
              <p:cNvPr id="21593" name="Text Box 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3</a:t>
                </a:r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95" name="Text Box 91"/>
            <p:cNvSpPr txBox="1">
              <a:spLocks noChangeArrowheads="1"/>
            </p:cNvSpPr>
            <p:nvPr/>
          </p:nvSpPr>
          <p:spPr bwMode="auto">
            <a:xfrm>
              <a:off x="318" y="0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/>
                <a:t>×</a:t>
              </a:r>
            </a:p>
          </p:txBody>
        </p:sp>
      </p:grp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4211638" y="31416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/>
              <a:t>算式：</a:t>
            </a:r>
          </a:p>
        </p:txBody>
      </p:sp>
      <p:grpSp>
        <p:nvGrpSpPr>
          <p:cNvPr id="21597" name="Group 93"/>
          <p:cNvGrpSpPr/>
          <p:nvPr/>
        </p:nvGrpSpPr>
        <p:grpSpPr bwMode="auto">
          <a:xfrm>
            <a:off x="179388" y="4365625"/>
            <a:ext cx="2303462" cy="733425"/>
            <a:chOff x="0" y="0"/>
            <a:chExt cx="1451" cy="462"/>
          </a:xfrm>
        </p:grpSpPr>
        <p:sp>
          <p:nvSpPr>
            <p:cNvPr id="21598" name="Text Box 94"/>
            <p:cNvSpPr txBox="1">
              <a:spLocks noChangeArrowheads="1"/>
            </p:cNvSpPr>
            <p:nvPr/>
          </p:nvSpPr>
          <p:spPr bwMode="auto">
            <a:xfrm>
              <a:off x="0" y="0"/>
              <a:ext cx="1451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     </a:t>
              </a:r>
              <a:r>
                <a:rPr lang="zh-CN" altLang="en-US" sz="1600" b="1"/>
                <a:t>小时能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1600" b="1"/>
                <a:t>织多少米？</a:t>
              </a:r>
            </a:p>
          </p:txBody>
        </p:sp>
        <p:grpSp>
          <p:nvGrpSpPr>
            <p:cNvPr id="21599" name="Group 95"/>
            <p:cNvGrpSpPr/>
            <p:nvPr/>
          </p:nvGrpSpPr>
          <p:grpSpPr bwMode="auto">
            <a:xfrm>
              <a:off x="0" y="0"/>
              <a:ext cx="272" cy="319"/>
              <a:chOff x="0" y="0"/>
              <a:chExt cx="272" cy="319"/>
            </a:xfrm>
          </p:grpSpPr>
          <p:sp>
            <p:nvSpPr>
              <p:cNvPr id="21600" name="Text Box 9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3</a:t>
                </a:r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602" name="Group 98"/>
          <p:cNvGrpSpPr/>
          <p:nvPr/>
        </p:nvGrpSpPr>
        <p:grpSpPr bwMode="auto">
          <a:xfrm>
            <a:off x="1476375" y="4652963"/>
            <a:ext cx="576263" cy="215900"/>
            <a:chOff x="0" y="0"/>
            <a:chExt cx="363" cy="136"/>
          </a:xfrm>
        </p:grpSpPr>
        <p:sp>
          <p:nvSpPr>
            <p:cNvPr id="21603" name="Line 99"/>
            <p:cNvSpPr>
              <a:spLocks noChangeShapeType="1"/>
            </p:cNvSpPr>
            <p:nvPr/>
          </p:nvSpPr>
          <p:spPr bwMode="auto">
            <a:xfrm>
              <a:off x="0" y="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4" name="Line 100"/>
            <p:cNvSpPr>
              <a:spLocks noChangeShapeType="1"/>
            </p:cNvSpPr>
            <p:nvPr/>
          </p:nvSpPr>
          <p:spPr bwMode="auto">
            <a:xfrm>
              <a:off x="0" y="13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605" name="Group 101"/>
          <p:cNvGrpSpPr/>
          <p:nvPr/>
        </p:nvGrpSpPr>
        <p:grpSpPr bwMode="auto">
          <a:xfrm>
            <a:off x="1476375" y="4652963"/>
            <a:ext cx="593725" cy="431800"/>
            <a:chOff x="0" y="0"/>
            <a:chExt cx="374" cy="272"/>
          </a:xfrm>
        </p:grpSpPr>
        <p:sp>
          <p:nvSpPr>
            <p:cNvPr id="21606" name="Rectangle 102"/>
            <p:cNvSpPr>
              <a:spLocks noChangeArrowheads="1"/>
            </p:cNvSpPr>
            <p:nvPr/>
          </p:nvSpPr>
          <p:spPr bwMode="auto">
            <a:xfrm>
              <a:off x="0" y="0"/>
              <a:ext cx="374" cy="1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  <p:sp>
          <p:nvSpPr>
            <p:cNvPr id="21607" name="Rectangle 103"/>
            <p:cNvSpPr>
              <a:spLocks noChangeArrowheads="1"/>
            </p:cNvSpPr>
            <p:nvPr/>
          </p:nvSpPr>
          <p:spPr bwMode="auto">
            <a:xfrm>
              <a:off x="0" y="136"/>
              <a:ext cx="374" cy="1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</p:grpSp>
      <p:sp>
        <p:nvSpPr>
          <p:cNvPr id="21608" name="AutoShape 104"/>
          <p:cNvSpPr/>
          <p:nvPr/>
        </p:nvSpPr>
        <p:spPr bwMode="auto">
          <a:xfrm>
            <a:off x="1331913" y="4652963"/>
            <a:ext cx="71437" cy="431800"/>
          </a:xfrm>
          <a:prstGeom prst="leftBrace">
            <a:avLst>
              <a:gd name="adj1" fmla="val 50371"/>
              <a:gd name="adj2" fmla="val 50000"/>
            </a:avLst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1609" name="Group 105"/>
          <p:cNvGrpSpPr/>
          <p:nvPr/>
        </p:nvGrpSpPr>
        <p:grpSpPr bwMode="auto">
          <a:xfrm>
            <a:off x="4068763" y="4149725"/>
            <a:ext cx="4198937" cy="1787525"/>
            <a:chOff x="0" y="0"/>
            <a:chExt cx="2645" cy="1126"/>
          </a:xfrm>
        </p:grpSpPr>
        <p:sp>
          <p:nvSpPr>
            <p:cNvPr id="21610" name="Text Box 106"/>
            <p:cNvSpPr txBox="1">
              <a:spLocks noChangeArrowheads="1"/>
            </p:cNvSpPr>
            <p:nvPr/>
          </p:nvSpPr>
          <p:spPr bwMode="auto">
            <a:xfrm>
              <a:off x="0" y="0"/>
              <a:ext cx="2630" cy="1126"/>
            </a:xfrm>
            <a:prstGeom prst="rect">
              <a:avLst/>
            </a:prstGeom>
            <a:noFill/>
            <a:ln w="19050">
              <a:solidFill>
                <a:srgbClr val="00CC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求     小时能织多少米，也就是求    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b="1"/>
                <a:t>的      是多少。</a:t>
              </a:r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  <a:p>
              <a:pPr>
                <a:spcBef>
                  <a:spcPct val="50000"/>
                </a:spcBef>
              </a:pPr>
              <a:endParaRPr lang="zh-CN" altLang="en-US" sz="2000" b="1"/>
            </a:p>
          </p:txBody>
        </p:sp>
        <p:grpSp>
          <p:nvGrpSpPr>
            <p:cNvPr id="21611" name="Group 107"/>
            <p:cNvGrpSpPr/>
            <p:nvPr/>
          </p:nvGrpSpPr>
          <p:grpSpPr bwMode="auto">
            <a:xfrm>
              <a:off x="2358" y="45"/>
              <a:ext cx="287" cy="319"/>
              <a:chOff x="0" y="0"/>
              <a:chExt cx="272" cy="319"/>
            </a:xfrm>
          </p:grpSpPr>
          <p:sp>
            <p:nvSpPr>
              <p:cNvPr id="21612" name="Text Box 10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14" name="Group 110"/>
            <p:cNvGrpSpPr/>
            <p:nvPr/>
          </p:nvGrpSpPr>
          <p:grpSpPr bwMode="auto">
            <a:xfrm>
              <a:off x="226" y="317"/>
              <a:ext cx="272" cy="319"/>
              <a:chOff x="0" y="0"/>
              <a:chExt cx="272" cy="319"/>
            </a:xfrm>
          </p:grpSpPr>
          <p:sp>
            <p:nvSpPr>
              <p:cNvPr id="21615" name="Text Box 1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3</a:t>
                </a:r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17" name="Group 113"/>
            <p:cNvGrpSpPr/>
            <p:nvPr/>
          </p:nvGrpSpPr>
          <p:grpSpPr bwMode="auto">
            <a:xfrm>
              <a:off x="226" y="0"/>
              <a:ext cx="272" cy="319"/>
              <a:chOff x="0" y="0"/>
              <a:chExt cx="272" cy="319"/>
            </a:xfrm>
          </p:grpSpPr>
          <p:sp>
            <p:nvSpPr>
              <p:cNvPr id="21618" name="Text Box 11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3</a:t>
                </a:r>
              </a:p>
            </p:txBody>
          </p:sp>
          <p:sp>
            <p:nvSpPr>
              <p:cNvPr id="21619" name="Line 115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620" name="Text Box 116"/>
          <p:cNvSpPr txBox="1">
            <a:spLocks noChangeArrowheads="1"/>
          </p:cNvSpPr>
          <p:nvPr/>
        </p:nvSpPr>
        <p:spPr bwMode="auto">
          <a:xfrm>
            <a:off x="4284663" y="5084763"/>
            <a:ext cx="936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/>
              <a:t>算式：</a:t>
            </a:r>
          </a:p>
        </p:txBody>
      </p:sp>
      <p:grpSp>
        <p:nvGrpSpPr>
          <p:cNvPr id="21621" name="Group 117"/>
          <p:cNvGrpSpPr/>
          <p:nvPr/>
        </p:nvGrpSpPr>
        <p:grpSpPr bwMode="auto">
          <a:xfrm>
            <a:off x="5003800" y="3068638"/>
            <a:ext cx="1368425" cy="506412"/>
            <a:chOff x="0" y="0"/>
            <a:chExt cx="862" cy="319"/>
          </a:xfrm>
        </p:grpSpPr>
        <p:grpSp>
          <p:nvGrpSpPr>
            <p:cNvPr id="21622" name="Group 118"/>
            <p:cNvGrpSpPr/>
            <p:nvPr/>
          </p:nvGrpSpPr>
          <p:grpSpPr bwMode="auto">
            <a:xfrm>
              <a:off x="0" y="0"/>
              <a:ext cx="287" cy="319"/>
              <a:chOff x="0" y="0"/>
              <a:chExt cx="272" cy="319"/>
            </a:xfrm>
          </p:grpSpPr>
          <p:sp>
            <p:nvSpPr>
              <p:cNvPr id="21623" name="Text Box 11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1624" name="Line 120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25" name="Group 121"/>
            <p:cNvGrpSpPr/>
            <p:nvPr/>
          </p:nvGrpSpPr>
          <p:grpSpPr bwMode="auto">
            <a:xfrm>
              <a:off x="590" y="0"/>
              <a:ext cx="272" cy="319"/>
              <a:chOff x="0" y="0"/>
              <a:chExt cx="272" cy="319"/>
            </a:xfrm>
          </p:grpSpPr>
          <p:sp>
            <p:nvSpPr>
              <p:cNvPr id="21626" name="Text Box 12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2</a:t>
                </a:r>
              </a:p>
            </p:txBody>
          </p:sp>
          <p:sp>
            <p:nvSpPr>
              <p:cNvPr id="21627" name="Line 123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628" name="Text Box 124"/>
            <p:cNvSpPr txBox="1">
              <a:spLocks noChangeArrowheads="1"/>
            </p:cNvSpPr>
            <p:nvPr/>
          </p:nvSpPr>
          <p:spPr bwMode="auto">
            <a:xfrm>
              <a:off x="318" y="0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/>
                <a:t>×</a:t>
              </a:r>
            </a:p>
          </p:txBody>
        </p:sp>
      </p:grpSp>
      <p:sp>
        <p:nvSpPr>
          <p:cNvPr id="21629" name="Text Box 125"/>
          <p:cNvSpPr txBox="1">
            <a:spLocks noChangeArrowheads="1"/>
          </p:cNvSpPr>
          <p:nvPr/>
        </p:nvSpPr>
        <p:spPr bwMode="auto">
          <a:xfrm>
            <a:off x="827088" y="573405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21630" name="Text Box 126"/>
          <p:cNvSpPr txBox="1">
            <a:spLocks noChangeArrowheads="1"/>
          </p:cNvSpPr>
          <p:nvPr/>
        </p:nvSpPr>
        <p:spPr bwMode="auto">
          <a:xfrm>
            <a:off x="152400" y="5638800"/>
            <a:ext cx="3744913" cy="7112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1" charset="-122"/>
              </a:rPr>
              <a:t>一个数与分数相乘，可以看作求这个数的几分之几是多少。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11" grpId="0" animBg="1" autoUpdateAnimBg="0"/>
      <p:bldP spid="21573" grpId="0" animBg="1"/>
      <p:bldP spid="21596" grpId="0" autoUpdateAnimBg="0"/>
      <p:bldP spid="21608" grpId="0" animBg="1"/>
      <p:bldP spid="21620" grpId="0" autoUpdateAnimBg="0"/>
      <p:bldP spid="2163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16013" y="3716338"/>
            <a:ext cx="671512" cy="879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zh-CN" altLang="en-US" sz="2800"/>
              <a:t>                   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42988" y="1052513"/>
            <a:ext cx="671512" cy="879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grpSp>
        <p:nvGrpSpPr>
          <p:cNvPr id="22532" name="Group 4"/>
          <p:cNvGrpSpPr/>
          <p:nvPr/>
        </p:nvGrpSpPr>
        <p:grpSpPr bwMode="auto">
          <a:xfrm>
            <a:off x="900113" y="476250"/>
            <a:ext cx="4967287" cy="506413"/>
            <a:chOff x="0" y="0"/>
            <a:chExt cx="3129" cy="319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31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怎样计算       </a:t>
              </a:r>
              <a:r>
                <a:rPr lang="en-US" altLang="zh-CN" sz="2000" b="1"/>
                <a:t>×         </a:t>
              </a:r>
              <a:r>
                <a:rPr lang="zh-CN" altLang="en-US" sz="2000" b="1"/>
                <a:t>和       </a:t>
              </a:r>
              <a:r>
                <a:rPr lang="en-US" altLang="zh-CN" sz="2000" b="1"/>
                <a:t>×        </a:t>
              </a:r>
              <a:r>
                <a:rPr lang="zh-CN" altLang="en-US" sz="2000" b="1"/>
                <a:t>呢？</a:t>
              </a:r>
            </a:p>
          </p:txBody>
        </p:sp>
        <p:grpSp>
          <p:nvGrpSpPr>
            <p:cNvPr id="22534" name="Group 6"/>
            <p:cNvGrpSpPr/>
            <p:nvPr/>
          </p:nvGrpSpPr>
          <p:grpSpPr bwMode="auto">
            <a:xfrm>
              <a:off x="2177" y="0"/>
              <a:ext cx="272" cy="319"/>
              <a:chOff x="0" y="0"/>
              <a:chExt cx="272" cy="319"/>
            </a:xfrm>
          </p:grpSpPr>
          <p:sp>
            <p:nvSpPr>
              <p:cNvPr id="22535" name="Text Box 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3</a:t>
                </a:r>
              </a:p>
            </p:txBody>
          </p:sp>
          <p:sp>
            <p:nvSpPr>
              <p:cNvPr id="22536" name="Line 8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37" name="Group 9"/>
            <p:cNvGrpSpPr/>
            <p:nvPr/>
          </p:nvGrpSpPr>
          <p:grpSpPr bwMode="auto">
            <a:xfrm>
              <a:off x="1769" y="0"/>
              <a:ext cx="272" cy="319"/>
              <a:chOff x="0" y="0"/>
              <a:chExt cx="272" cy="319"/>
            </a:xfrm>
          </p:grpSpPr>
          <p:sp>
            <p:nvSpPr>
              <p:cNvPr id="22538" name="Text 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40" name="Group 12"/>
            <p:cNvGrpSpPr/>
            <p:nvPr/>
          </p:nvGrpSpPr>
          <p:grpSpPr bwMode="auto">
            <a:xfrm>
              <a:off x="680" y="0"/>
              <a:ext cx="272" cy="319"/>
              <a:chOff x="0" y="0"/>
              <a:chExt cx="272" cy="319"/>
            </a:xfrm>
          </p:grpSpPr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2542" name="Line 14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43" name="Group 15"/>
            <p:cNvGrpSpPr/>
            <p:nvPr/>
          </p:nvGrpSpPr>
          <p:grpSpPr bwMode="auto">
            <a:xfrm>
              <a:off x="1179" y="0"/>
              <a:ext cx="272" cy="319"/>
              <a:chOff x="0" y="0"/>
              <a:chExt cx="272" cy="319"/>
            </a:xfrm>
          </p:grpSpPr>
          <p:sp>
            <p:nvSpPr>
              <p:cNvPr id="22544" name="Text Box 1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2</a:t>
                </a:r>
              </a:p>
            </p:txBody>
          </p:sp>
          <p:sp>
            <p:nvSpPr>
              <p:cNvPr id="22545" name="Line 17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22546" name="Group 18"/>
          <p:cNvGraphicFramePr>
            <a:graphicFrameLocks noGrp="1"/>
          </p:cNvGraphicFramePr>
          <p:nvPr/>
        </p:nvGraphicFramePr>
        <p:xfrm>
          <a:off x="1042988" y="1052513"/>
          <a:ext cx="2687637" cy="863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1787525" y="3068638"/>
            <a:ext cx="6731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grpSp>
        <p:nvGrpSpPr>
          <p:cNvPr id="22559" name="Group 31"/>
          <p:cNvGrpSpPr/>
          <p:nvPr/>
        </p:nvGrpSpPr>
        <p:grpSpPr bwMode="auto">
          <a:xfrm>
            <a:off x="4356100" y="1052513"/>
            <a:ext cx="2687638" cy="879475"/>
            <a:chOff x="0" y="0"/>
            <a:chExt cx="1693" cy="554"/>
          </a:xfrm>
        </p:grpSpPr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0" y="0"/>
              <a:ext cx="16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0" y="554"/>
              <a:ext cx="16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0" y="0"/>
              <a:ext cx="0" cy="5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423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847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1270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1693" y="0"/>
              <a:ext cx="0" cy="5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1042988" y="148431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1042988" y="1484313"/>
            <a:ext cx="671512" cy="43338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grpSp>
        <p:nvGrpSpPr>
          <p:cNvPr id="22569" name="Group 41"/>
          <p:cNvGrpSpPr/>
          <p:nvPr/>
        </p:nvGrpSpPr>
        <p:grpSpPr bwMode="auto">
          <a:xfrm>
            <a:off x="827088" y="2060575"/>
            <a:ext cx="1081087" cy="506413"/>
            <a:chOff x="0" y="0"/>
            <a:chExt cx="681" cy="319"/>
          </a:xfrm>
        </p:grpSpPr>
        <p:grpSp>
          <p:nvGrpSpPr>
            <p:cNvPr id="22570" name="Group 42"/>
            <p:cNvGrpSpPr/>
            <p:nvPr/>
          </p:nvGrpSpPr>
          <p:grpSpPr bwMode="auto">
            <a:xfrm>
              <a:off x="0" y="0"/>
              <a:ext cx="272" cy="319"/>
              <a:chOff x="0" y="0"/>
              <a:chExt cx="272" cy="319"/>
            </a:xfrm>
          </p:grpSpPr>
          <p:sp>
            <p:nvSpPr>
              <p:cNvPr id="22571" name="Text Box 4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73" name="Group 45"/>
            <p:cNvGrpSpPr/>
            <p:nvPr/>
          </p:nvGrpSpPr>
          <p:grpSpPr bwMode="auto">
            <a:xfrm>
              <a:off x="409" y="0"/>
              <a:ext cx="272" cy="319"/>
              <a:chOff x="0" y="0"/>
              <a:chExt cx="272" cy="319"/>
            </a:xfrm>
          </p:grpSpPr>
          <p:sp>
            <p:nvSpPr>
              <p:cNvPr id="22574" name="Text Box 4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2</a:t>
                </a:r>
              </a:p>
            </p:txBody>
          </p:sp>
          <p:sp>
            <p:nvSpPr>
              <p:cNvPr id="22575" name="Line 47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76" name="Text Box 48"/>
            <p:cNvSpPr txBox="1">
              <a:spLocks noChangeArrowheads="1"/>
            </p:cNvSpPr>
            <p:nvPr/>
          </p:nvSpPr>
          <p:spPr bwMode="auto">
            <a:xfrm>
              <a:off x="227" y="45"/>
              <a:ext cx="3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/>
                <a:t>的</a:t>
              </a:r>
            </a:p>
          </p:txBody>
        </p:sp>
      </p:grpSp>
      <p:grpSp>
        <p:nvGrpSpPr>
          <p:cNvPr id="22577" name="Group 49"/>
          <p:cNvGrpSpPr/>
          <p:nvPr/>
        </p:nvGrpSpPr>
        <p:grpSpPr bwMode="auto">
          <a:xfrm>
            <a:off x="971550" y="4724400"/>
            <a:ext cx="1152525" cy="506413"/>
            <a:chOff x="0" y="0"/>
            <a:chExt cx="726" cy="319"/>
          </a:xfrm>
        </p:grpSpPr>
        <p:grpSp>
          <p:nvGrpSpPr>
            <p:cNvPr id="22578" name="Group 50"/>
            <p:cNvGrpSpPr/>
            <p:nvPr/>
          </p:nvGrpSpPr>
          <p:grpSpPr bwMode="auto">
            <a:xfrm>
              <a:off x="454" y="0"/>
              <a:ext cx="272" cy="319"/>
              <a:chOff x="0" y="0"/>
              <a:chExt cx="272" cy="319"/>
            </a:xfrm>
          </p:grpSpPr>
          <p:sp>
            <p:nvSpPr>
              <p:cNvPr id="22579" name="Text Box 5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3</a:t>
                </a:r>
              </a:p>
            </p:txBody>
          </p:sp>
          <p:sp>
            <p:nvSpPr>
              <p:cNvPr id="22580" name="Line 52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81" name="Group 53"/>
            <p:cNvGrpSpPr/>
            <p:nvPr/>
          </p:nvGrpSpPr>
          <p:grpSpPr bwMode="auto">
            <a:xfrm>
              <a:off x="0" y="0"/>
              <a:ext cx="272" cy="319"/>
              <a:chOff x="0" y="0"/>
              <a:chExt cx="272" cy="319"/>
            </a:xfrm>
          </p:grpSpPr>
          <p:sp>
            <p:nvSpPr>
              <p:cNvPr id="22582" name="Text Box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72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zh-CN" altLang="en-US" sz="1800"/>
                  <a:t> </a:t>
                </a:r>
                <a:r>
                  <a:rPr lang="en-US" altLang="zh-CN" sz="1800"/>
                  <a:t>1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altLang="zh-CN" sz="1800"/>
                  <a:t> 4</a:t>
                </a:r>
              </a:p>
            </p:txBody>
          </p:sp>
          <p:sp>
            <p:nvSpPr>
              <p:cNvPr id="22583" name="Line 55"/>
              <p:cNvSpPr>
                <a:spLocks noChangeShapeType="1"/>
              </p:cNvSpPr>
              <p:nvPr/>
            </p:nvSpPr>
            <p:spPr bwMode="auto">
              <a:xfrm>
                <a:off x="0" y="13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84" name="Text Box 56"/>
            <p:cNvSpPr txBox="1">
              <a:spLocks noChangeArrowheads="1"/>
            </p:cNvSpPr>
            <p:nvPr/>
          </p:nvSpPr>
          <p:spPr bwMode="auto">
            <a:xfrm>
              <a:off x="227" y="0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/>
                <a:t>的</a:t>
              </a:r>
            </a:p>
          </p:txBody>
        </p:sp>
      </p:grp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5003800" y="1484313"/>
            <a:ext cx="201612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86" name="Rectangle 58"/>
          <p:cNvSpPr>
            <a:spLocks noChangeArrowheads="1"/>
          </p:cNvSpPr>
          <p:nvPr/>
        </p:nvSpPr>
        <p:spPr bwMode="auto">
          <a:xfrm>
            <a:off x="4356100" y="1052513"/>
            <a:ext cx="671513" cy="879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zh-CN" altLang="en-US" sz="2800"/>
              <a:t>                    </a:t>
            </a:r>
          </a:p>
        </p:txBody>
      </p:sp>
      <p:sp>
        <p:nvSpPr>
          <p:cNvPr id="22587" name="Rectangle 59"/>
          <p:cNvSpPr>
            <a:spLocks noChangeArrowheads="1"/>
          </p:cNvSpPr>
          <p:nvPr/>
        </p:nvSpPr>
        <p:spPr bwMode="auto">
          <a:xfrm>
            <a:off x="4356100" y="1484313"/>
            <a:ext cx="671513" cy="43338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2800"/>
          </a:p>
        </p:txBody>
      </p:sp>
      <p:grpSp>
        <p:nvGrpSpPr>
          <p:cNvPr id="22588" name="Group 60"/>
          <p:cNvGrpSpPr/>
          <p:nvPr/>
        </p:nvGrpSpPr>
        <p:grpSpPr bwMode="auto">
          <a:xfrm>
            <a:off x="4427538" y="2060575"/>
            <a:ext cx="431800" cy="506413"/>
            <a:chOff x="0" y="0"/>
            <a:chExt cx="272" cy="319"/>
          </a:xfrm>
        </p:grpSpPr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0" y="0"/>
              <a:ext cx="27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800"/>
                <a:t> </a:t>
              </a:r>
              <a:r>
                <a:rPr lang="en-US" altLang="zh-CN" sz="1800"/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1800"/>
                <a:t> 8</a:t>
              </a:r>
            </a:p>
          </p:txBody>
        </p:sp>
        <p:sp>
          <p:nvSpPr>
            <p:cNvPr id="22590" name="Line 62"/>
            <p:cNvSpPr>
              <a:spLocks noChangeShapeType="1"/>
            </p:cNvSpPr>
            <p:nvPr/>
          </p:nvSpPr>
          <p:spPr bwMode="auto">
            <a:xfrm>
              <a:off x="0" y="1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91" name="Group 63"/>
          <p:cNvGrpSpPr/>
          <p:nvPr/>
        </p:nvGrpSpPr>
        <p:grpSpPr bwMode="auto">
          <a:xfrm>
            <a:off x="1763713" y="2636838"/>
            <a:ext cx="2663825" cy="720725"/>
            <a:chOff x="0" y="0"/>
            <a:chExt cx="1678" cy="454"/>
          </a:xfrm>
        </p:grpSpPr>
        <p:sp>
          <p:nvSpPr>
            <p:cNvPr id="22592" name="Rectangle 64"/>
            <p:cNvSpPr>
              <a:spLocks noChangeArrowheads="1"/>
            </p:cNvSpPr>
            <p:nvPr/>
          </p:nvSpPr>
          <p:spPr bwMode="auto">
            <a:xfrm>
              <a:off x="0" y="0"/>
              <a:ext cx="1678" cy="4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  <p:grpSp>
          <p:nvGrpSpPr>
            <p:cNvPr id="22593" name="Group 65"/>
            <p:cNvGrpSpPr/>
            <p:nvPr/>
          </p:nvGrpSpPr>
          <p:grpSpPr bwMode="auto">
            <a:xfrm>
              <a:off x="227" y="91"/>
              <a:ext cx="1224" cy="319"/>
              <a:chOff x="0" y="0"/>
              <a:chExt cx="1224" cy="319"/>
            </a:xfrm>
          </p:grpSpPr>
          <p:sp>
            <p:nvSpPr>
              <p:cNvPr id="22594" name="Text Box 66"/>
              <p:cNvSpPr txBox="1">
                <a:spLocks noChangeArrowheads="1"/>
              </p:cNvSpPr>
              <p:nvPr/>
            </p:nvSpPr>
            <p:spPr bwMode="auto">
              <a:xfrm>
                <a:off x="317" y="0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/>
                  <a:t>×        =</a:t>
                </a:r>
              </a:p>
            </p:txBody>
          </p:sp>
          <p:grpSp>
            <p:nvGrpSpPr>
              <p:cNvPr id="22595" name="Group 67"/>
              <p:cNvGrpSpPr/>
              <p:nvPr/>
            </p:nvGrpSpPr>
            <p:grpSpPr bwMode="auto">
              <a:xfrm>
                <a:off x="544" y="0"/>
                <a:ext cx="272" cy="319"/>
                <a:chOff x="0" y="0"/>
                <a:chExt cx="272" cy="319"/>
              </a:xfrm>
            </p:grpSpPr>
            <p:sp>
              <p:nvSpPr>
                <p:cNvPr id="2259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1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22597" name="Line 69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598" name="Group 70"/>
              <p:cNvGrpSpPr/>
              <p:nvPr/>
            </p:nvGrpSpPr>
            <p:grpSpPr bwMode="auto">
              <a:xfrm>
                <a:off x="0" y="0"/>
                <a:ext cx="272" cy="319"/>
                <a:chOff x="0" y="0"/>
                <a:chExt cx="272" cy="319"/>
              </a:xfrm>
            </p:grpSpPr>
            <p:sp>
              <p:nvSpPr>
                <p:cNvPr id="2259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1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22600" name="Line 72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01" name="Group 73"/>
              <p:cNvGrpSpPr/>
              <p:nvPr/>
            </p:nvGrpSpPr>
            <p:grpSpPr bwMode="auto">
              <a:xfrm>
                <a:off x="952" y="0"/>
                <a:ext cx="272" cy="319"/>
                <a:chOff x="0" y="0"/>
                <a:chExt cx="272" cy="319"/>
              </a:xfrm>
            </p:grpSpPr>
            <p:sp>
              <p:nvSpPr>
                <p:cNvPr id="2260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1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8</a:t>
                  </a:r>
                </a:p>
              </p:txBody>
            </p:sp>
            <p:sp>
              <p:nvSpPr>
                <p:cNvPr id="22603" name="Line 75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2604" name="Line 76"/>
          <p:cNvSpPr>
            <a:spLocks noChangeShapeType="1"/>
          </p:cNvSpPr>
          <p:nvPr/>
        </p:nvSpPr>
        <p:spPr bwMode="auto">
          <a:xfrm>
            <a:off x="3851275" y="1412875"/>
            <a:ext cx="36036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605" name="Group 77"/>
          <p:cNvGrpSpPr/>
          <p:nvPr/>
        </p:nvGrpSpPr>
        <p:grpSpPr bwMode="auto">
          <a:xfrm>
            <a:off x="1116013" y="3716338"/>
            <a:ext cx="2663825" cy="863600"/>
            <a:chOff x="0" y="0"/>
            <a:chExt cx="1693" cy="554"/>
          </a:xfrm>
        </p:grpSpPr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>
              <a:off x="0" y="0"/>
              <a:ext cx="16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Line 79"/>
            <p:cNvSpPr>
              <a:spLocks noChangeShapeType="1"/>
            </p:cNvSpPr>
            <p:nvPr/>
          </p:nvSpPr>
          <p:spPr bwMode="auto">
            <a:xfrm>
              <a:off x="0" y="554"/>
              <a:ext cx="16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8" name="Line 80"/>
            <p:cNvSpPr>
              <a:spLocks noChangeShapeType="1"/>
            </p:cNvSpPr>
            <p:nvPr/>
          </p:nvSpPr>
          <p:spPr bwMode="auto">
            <a:xfrm>
              <a:off x="0" y="0"/>
              <a:ext cx="0" cy="5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Line 81"/>
            <p:cNvSpPr>
              <a:spLocks noChangeShapeType="1"/>
            </p:cNvSpPr>
            <p:nvPr/>
          </p:nvSpPr>
          <p:spPr bwMode="auto">
            <a:xfrm>
              <a:off x="423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0" name="Line 82"/>
            <p:cNvSpPr>
              <a:spLocks noChangeShapeType="1"/>
            </p:cNvSpPr>
            <p:nvPr/>
          </p:nvSpPr>
          <p:spPr bwMode="auto">
            <a:xfrm>
              <a:off x="847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1" name="Line 83"/>
            <p:cNvSpPr>
              <a:spLocks noChangeShapeType="1"/>
            </p:cNvSpPr>
            <p:nvPr/>
          </p:nvSpPr>
          <p:spPr bwMode="auto">
            <a:xfrm>
              <a:off x="1270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2" name="Line 84"/>
            <p:cNvSpPr>
              <a:spLocks noChangeShapeType="1"/>
            </p:cNvSpPr>
            <p:nvPr/>
          </p:nvSpPr>
          <p:spPr bwMode="auto">
            <a:xfrm>
              <a:off x="1693" y="0"/>
              <a:ext cx="0" cy="5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13" name="Group 85"/>
          <p:cNvGrpSpPr/>
          <p:nvPr/>
        </p:nvGrpSpPr>
        <p:grpSpPr bwMode="auto">
          <a:xfrm>
            <a:off x="1116013" y="4005263"/>
            <a:ext cx="647700" cy="576262"/>
            <a:chOff x="0" y="0"/>
            <a:chExt cx="408" cy="363"/>
          </a:xfrm>
        </p:grpSpPr>
        <p:grpSp>
          <p:nvGrpSpPr>
            <p:cNvPr id="22614" name="Group 86"/>
            <p:cNvGrpSpPr/>
            <p:nvPr/>
          </p:nvGrpSpPr>
          <p:grpSpPr bwMode="auto">
            <a:xfrm>
              <a:off x="0" y="0"/>
              <a:ext cx="408" cy="363"/>
              <a:chOff x="0" y="0"/>
              <a:chExt cx="423" cy="363"/>
            </a:xfrm>
          </p:grpSpPr>
          <p:sp>
            <p:nvSpPr>
              <p:cNvPr id="22615" name="Rectangle 8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3" cy="181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None/>
                </a:pPr>
                <a:endParaRPr lang="zh-CN" altLang="en-US" sz="2800"/>
              </a:p>
            </p:txBody>
          </p:sp>
          <p:sp>
            <p:nvSpPr>
              <p:cNvPr id="22616" name="Rectangle 88"/>
              <p:cNvSpPr>
                <a:spLocks noChangeArrowheads="1"/>
              </p:cNvSpPr>
              <p:nvPr/>
            </p:nvSpPr>
            <p:spPr bwMode="auto">
              <a:xfrm>
                <a:off x="0" y="182"/>
                <a:ext cx="423" cy="181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None/>
                </a:pPr>
                <a:endParaRPr lang="zh-CN" altLang="en-US" sz="2800"/>
              </a:p>
            </p:txBody>
          </p:sp>
        </p:grpSp>
        <p:sp>
          <p:nvSpPr>
            <p:cNvPr id="22617" name="Line 89"/>
            <p:cNvSpPr>
              <a:spLocks noChangeShapeType="1"/>
            </p:cNvSpPr>
            <p:nvPr/>
          </p:nvSpPr>
          <p:spPr bwMode="auto">
            <a:xfrm>
              <a:off x="0" y="18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Line 90"/>
            <p:cNvSpPr>
              <a:spLocks noChangeShapeType="1"/>
            </p:cNvSpPr>
            <p:nvPr/>
          </p:nvSpPr>
          <p:spPr bwMode="auto">
            <a:xfrm>
              <a:off x="0" y="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619" name="Line 91"/>
          <p:cNvSpPr>
            <a:spLocks noChangeShapeType="1"/>
          </p:cNvSpPr>
          <p:nvPr/>
        </p:nvSpPr>
        <p:spPr bwMode="auto">
          <a:xfrm>
            <a:off x="3851275" y="4076700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620" name="Rectangle 92"/>
          <p:cNvSpPr>
            <a:spLocks noChangeArrowheads="1"/>
          </p:cNvSpPr>
          <p:nvPr/>
        </p:nvSpPr>
        <p:spPr bwMode="auto">
          <a:xfrm>
            <a:off x="4356100" y="3789363"/>
            <a:ext cx="671513" cy="879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zh-CN" altLang="en-US" sz="2800"/>
              <a:t>                    </a:t>
            </a:r>
          </a:p>
        </p:txBody>
      </p:sp>
      <p:grpSp>
        <p:nvGrpSpPr>
          <p:cNvPr id="22621" name="Group 93"/>
          <p:cNvGrpSpPr/>
          <p:nvPr/>
        </p:nvGrpSpPr>
        <p:grpSpPr bwMode="auto">
          <a:xfrm>
            <a:off x="4356100" y="3789363"/>
            <a:ext cx="2592388" cy="863600"/>
            <a:chOff x="0" y="0"/>
            <a:chExt cx="1693" cy="554"/>
          </a:xfrm>
        </p:grpSpPr>
        <p:sp>
          <p:nvSpPr>
            <p:cNvPr id="22622" name="Line 94"/>
            <p:cNvSpPr>
              <a:spLocks noChangeShapeType="1"/>
            </p:cNvSpPr>
            <p:nvPr/>
          </p:nvSpPr>
          <p:spPr bwMode="auto">
            <a:xfrm>
              <a:off x="0" y="0"/>
              <a:ext cx="16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3" name="Line 95"/>
            <p:cNvSpPr>
              <a:spLocks noChangeShapeType="1"/>
            </p:cNvSpPr>
            <p:nvPr/>
          </p:nvSpPr>
          <p:spPr bwMode="auto">
            <a:xfrm>
              <a:off x="0" y="554"/>
              <a:ext cx="169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4" name="Line 96"/>
            <p:cNvSpPr>
              <a:spLocks noChangeShapeType="1"/>
            </p:cNvSpPr>
            <p:nvPr/>
          </p:nvSpPr>
          <p:spPr bwMode="auto">
            <a:xfrm>
              <a:off x="0" y="0"/>
              <a:ext cx="0" cy="5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5" name="Line 97"/>
            <p:cNvSpPr>
              <a:spLocks noChangeShapeType="1"/>
            </p:cNvSpPr>
            <p:nvPr/>
          </p:nvSpPr>
          <p:spPr bwMode="auto">
            <a:xfrm>
              <a:off x="423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6" name="Line 98"/>
            <p:cNvSpPr>
              <a:spLocks noChangeShapeType="1"/>
            </p:cNvSpPr>
            <p:nvPr/>
          </p:nvSpPr>
          <p:spPr bwMode="auto">
            <a:xfrm>
              <a:off x="847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7" name="Line 99"/>
            <p:cNvSpPr>
              <a:spLocks noChangeShapeType="1"/>
            </p:cNvSpPr>
            <p:nvPr/>
          </p:nvSpPr>
          <p:spPr bwMode="auto">
            <a:xfrm>
              <a:off x="1270" y="0"/>
              <a:ext cx="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8" name="Line 100"/>
            <p:cNvSpPr>
              <a:spLocks noChangeShapeType="1"/>
            </p:cNvSpPr>
            <p:nvPr/>
          </p:nvSpPr>
          <p:spPr bwMode="auto">
            <a:xfrm>
              <a:off x="1693" y="0"/>
              <a:ext cx="0" cy="55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29" name="Group 101"/>
          <p:cNvGrpSpPr/>
          <p:nvPr/>
        </p:nvGrpSpPr>
        <p:grpSpPr bwMode="auto">
          <a:xfrm>
            <a:off x="4356100" y="4076700"/>
            <a:ext cx="647700" cy="576263"/>
            <a:chOff x="0" y="0"/>
            <a:chExt cx="408" cy="363"/>
          </a:xfrm>
        </p:grpSpPr>
        <p:grpSp>
          <p:nvGrpSpPr>
            <p:cNvPr id="22630" name="Group 102"/>
            <p:cNvGrpSpPr/>
            <p:nvPr/>
          </p:nvGrpSpPr>
          <p:grpSpPr bwMode="auto">
            <a:xfrm>
              <a:off x="0" y="0"/>
              <a:ext cx="408" cy="363"/>
              <a:chOff x="0" y="0"/>
              <a:chExt cx="423" cy="363"/>
            </a:xfrm>
          </p:grpSpPr>
          <p:sp>
            <p:nvSpPr>
              <p:cNvPr id="22631" name="Rectangle 10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3" cy="181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None/>
                </a:pPr>
                <a:endParaRPr lang="zh-CN" altLang="en-US" sz="2800"/>
              </a:p>
            </p:txBody>
          </p:sp>
          <p:sp>
            <p:nvSpPr>
              <p:cNvPr id="22632" name="Rectangle 104"/>
              <p:cNvSpPr>
                <a:spLocks noChangeArrowheads="1"/>
              </p:cNvSpPr>
              <p:nvPr/>
            </p:nvSpPr>
            <p:spPr bwMode="auto">
              <a:xfrm>
                <a:off x="0" y="182"/>
                <a:ext cx="423" cy="181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None/>
                </a:pPr>
                <a:endParaRPr lang="zh-CN" altLang="en-US" sz="2800"/>
              </a:p>
            </p:txBody>
          </p:sp>
        </p:grpSp>
        <p:sp>
          <p:nvSpPr>
            <p:cNvPr id="22633" name="Line 105"/>
            <p:cNvSpPr>
              <a:spLocks noChangeShapeType="1"/>
            </p:cNvSpPr>
            <p:nvPr/>
          </p:nvSpPr>
          <p:spPr bwMode="auto">
            <a:xfrm>
              <a:off x="0" y="18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4" name="Line 106"/>
            <p:cNvSpPr>
              <a:spLocks noChangeShapeType="1"/>
            </p:cNvSpPr>
            <p:nvPr/>
          </p:nvSpPr>
          <p:spPr bwMode="auto">
            <a:xfrm>
              <a:off x="0" y="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35" name="Group 107"/>
          <p:cNvGrpSpPr/>
          <p:nvPr/>
        </p:nvGrpSpPr>
        <p:grpSpPr bwMode="auto">
          <a:xfrm>
            <a:off x="5003800" y="4076700"/>
            <a:ext cx="2016125" cy="288925"/>
            <a:chOff x="0" y="0"/>
            <a:chExt cx="1270" cy="182"/>
          </a:xfrm>
        </p:grpSpPr>
        <p:sp>
          <p:nvSpPr>
            <p:cNvPr id="22636" name="Line 108"/>
            <p:cNvSpPr>
              <a:spLocks noChangeShapeType="1"/>
            </p:cNvSpPr>
            <p:nvPr/>
          </p:nvSpPr>
          <p:spPr bwMode="auto">
            <a:xfrm>
              <a:off x="0" y="0"/>
              <a:ext cx="127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7" name="Line 109"/>
            <p:cNvSpPr>
              <a:spLocks noChangeShapeType="1"/>
            </p:cNvSpPr>
            <p:nvPr/>
          </p:nvSpPr>
          <p:spPr bwMode="auto">
            <a:xfrm>
              <a:off x="0" y="182"/>
              <a:ext cx="1270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38" name="Group 110"/>
          <p:cNvGrpSpPr/>
          <p:nvPr/>
        </p:nvGrpSpPr>
        <p:grpSpPr bwMode="auto">
          <a:xfrm>
            <a:off x="4427538" y="4797425"/>
            <a:ext cx="576262" cy="506413"/>
            <a:chOff x="0" y="0"/>
            <a:chExt cx="272" cy="319"/>
          </a:xfrm>
        </p:grpSpPr>
        <p:sp>
          <p:nvSpPr>
            <p:cNvPr id="22639" name="Text Box 111"/>
            <p:cNvSpPr txBox="1">
              <a:spLocks noChangeArrowheads="1"/>
            </p:cNvSpPr>
            <p:nvPr/>
          </p:nvSpPr>
          <p:spPr bwMode="auto">
            <a:xfrm>
              <a:off x="0" y="0"/>
              <a:ext cx="27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800"/>
                <a:t>   </a:t>
              </a:r>
              <a:r>
                <a:rPr lang="en-US" altLang="zh-CN" sz="1800"/>
                <a:t>2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1800"/>
                <a:t> 12</a:t>
              </a:r>
            </a:p>
          </p:txBody>
        </p:sp>
        <p:sp>
          <p:nvSpPr>
            <p:cNvPr id="22640" name="Line 112"/>
            <p:cNvSpPr>
              <a:spLocks noChangeShapeType="1"/>
            </p:cNvSpPr>
            <p:nvPr/>
          </p:nvSpPr>
          <p:spPr bwMode="auto">
            <a:xfrm>
              <a:off x="0" y="1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41" name="Group 113"/>
          <p:cNvGrpSpPr/>
          <p:nvPr/>
        </p:nvGrpSpPr>
        <p:grpSpPr bwMode="auto">
          <a:xfrm>
            <a:off x="1763713" y="5300663"/>
            <a:ext cx="2808287" cy="720725"/>
            <a:chOff x="0" y="0"/>
            <a:chExt cx="1678" cy="454"/>
          </a:xfrm>
        </p:grpSpPr>
        <p:sp>
          <p:nvSpPr>
            <p:cNvPr id="22642" name="Rectangle 114"/>
            <p:cNvSpPr>
              <a:spLocks noChangeArrowheads="1"/>
            </p:cNvSpPr>
            <p:nvPr/>
          </p:nvSpPr>
          <p:spPr bwMode="auto">
            <a:xfrm>
              <a:off x="0" y="0"/>
              <a:ext cx="1678" cy="4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None/>
              </a:pPr>
              <a:endParaRPr lang="zh-CN" altLang="en-US" sz="2800"/>
            </a:p>
          </p:txBody>
        </p:sp>
        <p:grpSp>
          <p:nvGrpSpPr>
            <p:cNvPr id="22643" name="Group 115"/>
            <p:cNvGrpSpPr/>
            <p:nvPr/>
          </p:nvGrpSpPr>
          <p:grpSpPr bwMode="auto">
            <a:xfrm>
              <a:off x="227" y="91"/>
              <a:ext cx="1224" cy="328"/>
              <a:chOff x="0" y="0"/>
              <a:chExt cx="1224" cy="328"/>
            </a:xfrm>
          </p:grpSpPr>
          <p:sp>
            <p:nvSpPr>
              <p:cNvPr id="22644" name="Text Box 116"/>
              <p:cNvSpPr txBox="1">
                <a:spLocks noChangeArrowheads="1"/>
              </p:cNvSpPr>
              <p:nvPr/>
            </p:nvSpPr>
            <p:spPr bwMode="auto">
              <a:xfrm>
                <a:off x="317" y="0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800"/>
                  <a:t>×        =</a:t>
                </a:r>
              </a:p>
            </p:txBody>
          </p:sp>
          <p:grpSp>
            <p:nvGrpSpPr>
              <p:cNvPr id="22645" name="Group 117"/>
              <p:cNvGrpSpPr/>
              <p:nvPr/>
            </p:nvGrpSpPr>
            <p:grpSpPr bwMode="auto">
              <a:xfrm>
                <a:off x="544" y="0"/>
                <a:ext cx="272" cy="319"/>
                <a:chOff x="0" y="0"/>
                <a:chExt cx="272" cy="319"/>
              </a:xfrm>
            </p:grpSpPr>
            <p:sp>
              <p:nvSpPr>
                <p:cNvPr id="22646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2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48" name="Group 120"/>
              <p:cNvGrpSpPr/>
              <p:nvPr/>
            </p:nvGrpSpPr>
            <p:grpSpPr bwMode="auto">
              <a:xfrm>
                <a:off x="0" y="0"/>
                <a:ext cx="272" cy="319"/>
                <a:chOff x="0" y="0"/>
                <a:chExt cx="272" cy="319"/>
              </a:xfrm>
            </p:grpSpPr>
            <p:sp>
              <p:nvSpPr>
                <p:cNvPr id="22649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1</a:t>
                  </a:r>
                </a:p>
                <a:p>
                  <a:pPr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651" name="Group 123"/>
              <p:cNvGrpSpPr/>
              <p:nvPr/>
            </p:nvGrpSpPr>
            <p:grpSpPr bwMode="auto">
              <a:xfrm>
                <a:off x="952" y="0"/>
                <a:ext cx="272" cy="328"/>
                <a:chOff x="0" y="0"/>
                <a:chExt cx="272" cy="328"/>
              </a:xfrm>
            </p:grpSpPr>
            <p:sp>
              <p:nvSpPr>
                <p:cNvPr id="2265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2" cy="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35000"/>
                    </a:lnSpc>
                    <a:spcBef>
                      <a:spcPct val="50000"/>
                    </a:spcBef>
                  </a:pPr>
                  <a:r>
                    <a:rPr lang="zh-CN" altLang="en-US" sz="1800"/>
                    <a:t> </a:t>
                  </a:r>
                  <a:r>
                    <a:rPr lang="en-US" altLang="zh-CN" sz="1800"/>
                    <a:t>2</a:t>
                  </a:r>
                </a:p>
                <a:p>
                  <a:pPr>
                    <a:lnSpc>
                      <a:spcPct val="35000"/>
                    </a:lnSpc>
                    <a:spcBef>
                      <a:spcPct val="50000"/>
                    </a:spcBef>
                  </a:pPr>
                  <a:r>
                    <a:rPr lang="en-US" altLang="zh-CN" sz="1800"/>
                    <a:t> 12</a:t>
                  </a: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auto">
                <a:xfrm>
                  <a:off x="0" y="136"/>
                  <a:ext cx="2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2654" name="Text Box 126"/>
          <p:cNvSpPr txBox="1">
            <a:spLocks noChangeArrowheads="1"/>
          </p:cNvSpPr>
          <p:nvPr/>
        </p:nvSpPr>
        <p:spPr bwMode="auto">
          <a:xfrm>
            <a:off x="4191000" y="5410200"/>
            <a:ext cx="173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/>
              <a:t>=</a:t>
            </a:r>
          </a:p>
        </p:txBody>
      </p:sp>
      <p:grpSp>
        <p:nvGrpSpPr>
          <p:cNvPr id="22655" name="Group 127"/>
          <p:cNvGrpSpPr/>
          <p:nvPr/>
        </p:nvGrpSpPr>
        <p:grpSpPr bwMode="auto">
          <a:xfrm>
            <a:off x="4572000" y="5410200"/>
            <a:ext cx="431800" cy="508000"/>
            <a:chOff x="0" y="0"/>
            <a:chExt cx="272" cy="319"/>
          </a:xfrm>
        </p:grpSpPr>
        <p:sp>
          <p:nvSpPr>
            <p:cNvPr id="22656" name="Text Box 128"/>
            <p:cNvSpPr txBox="1">
              <a:spLocks noChangeArrowheads="1"/>
            </p:cNvSpPr>
            <p:nvPr/>
          </p:nvSpPr>
          <p:spPr bwMode="auto">
            <a:xfrm>
              <a:off x="0" y="0"/>
              <a:ext cx="272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800"/>
                <a:t> 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1800"/>
                <a:t> 6</a:t>
              </a:r>
            </a:p>
          </p:txBody>
        </p:sp>
        <p:sp>
          <p:nvSpPr>
            <p:cNvPr id="22657" name="Line 129"/>
            <p:cNvSpPr>
              <a:spLocks noChangeShapeType="1"/>
            </p:cNvSpPr>
            <p:nvPr/>
          </p:nvSpPr>
          <p:spPr bwMode="auto">
            <a:xfrm>
              <a:off x="0" y="13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5" dur="5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nimBg="1" autoUpdateAnimBg="0"/>
      <p:bldP spid="22567" grpId="0" animBg="1"/>
      <p:bldP spid="22567" grpId="1" animBg="1"/>
      <p:bldP spid="22568" grpId="0" animBg="1" autoUpdateAnimBg="0"/>
      <p:bldP spid="22585" grpId="0" animBg="1"/>
      <p:bldP spid="22586" grpId="0" animBg="1" autoUpdateAnimBg="0"/>
      <p:bldP spid="22587" grpId="0" animBg="1" autoUpdateAnimBg="0"/>
      <p:bldP spid="22604" grpId="0" animBg="1"/>
      <p:bldP spid="22619" grpId="0" animBg="1"/>
      <p:bldP spid="2262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286000" y="2209800"/>
            <a:ext cx="6096000" cy="56515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600" b="1" dirty="0"/>
              <a:t>   </a:t>
            </a:r>
            <a:r>
              <a:rPr lang="zh-CN" altLang="en-US" sz="3600" b="1" dirty="0">
                <a:solidFill>
                  <a:srgbClr val="9900CC"/>
                </a:solidFill>
                <a:ea typeface="楷体_GB2312" pitchFamily="1" charset="-122"/>
              </a:rPr>
              <a:t>分子和分子相乘的积作分子，分母和分母相乘的积作分母。计算时能约分的要约分，结果要化成最简分数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717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/>
              <a:t>        </a:t>
            </a:r>
            <a:r>
              <a:rPr lang="zh-CN" altLang="en-US" sz="3200" b="1" dirty="0">
                <a:ea typeface="楷体_GB2312" pitchFamily="1" charset="-122"/>
              </a:rPr>
              <a:t>分数和整数相乘可以怎样计算？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一个数乘整数就是求这个数的几倍是多少</a:t>
            </a:r>
            <a:r>
              <a:rPr lang="en-US" altLang="zh-CN" sz="40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;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2286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一个数乘分数,就是求这个数的几分之几是多少；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3357716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en-US" sz="4000" b="1" dirty="0">
              <a:solidFill>
                <a:srgbClr val="3333FF"/>
              </a:solidFill>
              <a:latin typeface="楷体_GB2312" pitchFamily="1" charset="-122"/>
              <a:ea typeface="楷体_GB2312" pitchFamily="1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3333FF"/>
                </a:solidFill>
                <a:latin typeface="楷体_GB2312" pitchFamily="1" charset="-122"/>
                <a:ea typeface="楷体_GB2312" pitchFamily="1" charset="-122"/>
              </a:rPr>
              <a:t>“一个数”可以是整数或小数或分数。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828675"/>
            <a:ext cx="7993063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675" y="2514600"/>
            <a:ext cx="7381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675" y="3962400"/>
            <a:ext cx="76104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52600"/>
            <a:ext cx="7010302" cy="264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</a:rPr>
              <a:t>解</a:t>
            </a:r>
            <a:r>
              <a:rPr lang="zh-CN" altLang="en-US" sz="4400" b="1" dirty="0">
                <a:solidFill>
                  <a:srgbClr val="FF0000"/>
                </a:solidFill>
              </a:rPr>
              <a:t>决“求一个数的几分之几是多少”的实际问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题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4356100" y="3429000"/>
            <a:ext cx="2232025" cy="865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284663" y="1557338"/>
            <a:ext cx="1800225" cy="100806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676" name="Group 4"/>
          <p:cNvGrpSpPr/>
          <p:nvPr/>
        </p:nvGrpSpPr>
        <p:grpSpPr bwMode="auto">
          <a:xfrm>
            <a:off x="1116013" y="1341438"/>
            <a:ext cx="6048375" cy="1470025"/>
            <a:chOff x="0" y="0"/>
            <a:chExt cx="3810" cy="926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0" y="272"/>
              <a:ext cx="37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（</a:t>
              </a:r>
              <a:r>
                <a:rPr lang="en-US" altLang="zh-CN" sz="2800" b="1" dirty="0"/>
                <a:t>1</a:t>
              </a:r>
              <a:r>
                <a:rPr lang="zh-CN" altLang="en-US" sz="2800" b="1" dirty="0"/>
                <a:t>）男职工人数是女职工人数的</a:t>
              </a:r>
              <a:endParaRPr lang="zh-CN" altLang="en-US" sz="1800" dirty="0"/>
            </a:p>
          </p:txBody>
        </p:sp>
        <p:grpSp>
          <p:nvGrpSpPr>
            <p:cNvPr id="28678" name="Group 6"/>
            <p:cNvGrpSpPr/>
            <p:nvPr/>
          </p:nvGrpSpPr>
          <p:grpSpPr bwMode="auto">
            <a:xfrm>
              <a:off x="3356" y="0"/>
              <a:ext cx="454" cy="926"/>
              <a:chOff x="0" y="0"/>
              <a:chExt cx="681" cy="926"/>
            </a:xfrm>
          </p:grpSpPr>
          <p:sp>
            <p:nvSpPr>
              <p:cNvPr id="2867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800">
                    <a:solidFill>
                      <a:schemeClr val="tx2"/>
                    </a:solidFill>
                  </a:rPr>
                  <a:t>1</a:t>
                </a:r>
                <a:br>
                  <a:rPr lang="en-US" altLang="zh-CN" sz="2800">
                    <a:solidFill>
                      <a:schemeClr val="tx2"/>
                    </a:solidFill>
                  </a:rPr>
                </a:br>
                <a:r>
                  <a:rPr lang="en-US" altLang="zh-CN" sz="2800">
                    <a:solidFill>
                      <a:schemeClr val="tx2"/>
                    </a:solidFill>
                  </a:rPr>
                  <a:t>10</a:t>
                </a:r>
                <a:endParaRPr lang="en-US" altLang="zh-CN" sz="1800"/>
              </a:p>
            </p:txBody>
          </p:sp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8681" name="Group 9"/>
          <p:cNvGrpSpPr/>
          <p:nvPr/>
        </p:nvGrpSpPr>
        <p:grpSpPr bwMode="auto">
          <a:xfrm>
            <a:off x="827088" y="2276475"/>
            <a:ext cx="7273925" cy="1470025"/>
            <a:chOff x="0" y="0"/>
            <a:chExt cx="4582" cy="926"/>
          </a:xfrm>
        </p:grpSpPr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0" y="272"/>
              <a:ext cx="45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（          ）的人数</a:t>
              </a:r>
              <a:r>
                <a:rPr lang="en-US" altLang="zh-CN" sz="1800" b="1" dirty="0"/>
                <a:t>×            =</a:t>
              </a:r>
              <a:r>
                <a:rPr lang="zh-CN" altLang="en-US" sz="2800" b="1" dirty="0"/>
                <a:t>（        ）的人数</a:t>
              </a:r>
              <a:endParaRPr lang="zh-CN" altLang="en-US" sz="1800" dirty="0"/>
            </a:p>
          </p:txBody>
        </p:sp>
        <p:grpSp>
          <p:nvGrpSpPr>
            <p:cNvPr id="28683" name="Group 11"/>
            <p:cNvGrpSpPr/>
            <p:nvPr/>
          </p:nvGrpSpPr>
          <p:grpSpPr bwMode="auto">
            <a:xfrm>
              <a:off x="1951" y="0"/>
              <a:ext cx="454" cy="926"/>
              <a:chOff x="0" y="0"/>
              <a:chExt cx="681" cy="926"/>
            </a:xfrm>
          </p:grpSpPr>
          <p:sp>
            <p:nvSpPr>
              <p:cNvPr id="28684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800">
                    <a:solidFill>
                      <a:schemeClr val="tx2"/>
                    </a:solidFill>
                  </a:rPr>
                  <a:t>1</a:t>
                </a:r>
                <a:br>
                  <a:rPr lang="en-US" altLang="zh-CN" sz="2800">
                    <a:solidFill>
                      <a:schemeClr val="tx2"/>
                    </a:solidFill>
                  </a:rPr>
                </a:br>
                <a:r>
                  <a:rPr lang="en-US" altLang="zh-CN" sz="2800">
                    <a:solidFill>
                      <a:schemeClr val="tx2"/>
                    </a:solidFill>
                  </a:rPr>
                  <a:t>10</a:t>
                </a:r>
                <a:endParaRPr lang="en-US" altLang="zh-CN" sz="1800"/>
              </a:p>
            </p:txBody>
          </p:sp>
          <p:sp>
            <p:nvSpPr>
              <p:cNvPr id="28685" name="Line 13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686" name="WordArt 14"/>
          <p:cNvSpPr>
            <a:spLocks noChangeArrowheads="1" noChangeShapeType="1"/>
          </p:cNvSpPr>
          <p:nvPr/>
        </p:nvSpPr>
        <p:spPr bwMode="auto">
          <a:xfrm>
            <a:off x="1219200" y="2667000"/>
            <a:ext cx="1176338" cy="48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楷体_GB2312"/>
              </a:rPr>
              <a:t>女职工</a:t>
            </a:r>
          </a:p>
        </p:txBody>
      </p:sp>
      <p:sp>
        <p:nvSpPr>
          <p:cNvPr id="28687" name="WordArt 15"/>
          <p:cNvSpPr>
            <a:spLocks noChangeArrowheads="1" noChangeShapeType="1"/>
          </p:cNvSpPr>
          <p:nvPr/>
        </p:nvSpPr>
        <p:spPr bwMode="auto">
          <a:xfrm>
            <a:off x="5029200" y="2743200"/>
            <a:ext cx="1143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楷体_GB2312"/>
              </a:rPr>
              <a:t>男职工</a:t>
            </a:r>
          </a:p>
        </p:txBody>
      </p:sp>
      <p:grpSp>
        <p:nvGrpSpPr>
          <p:cNvPr id="28688" name="Group 16"/>
          <p:cNvGrpSpPr/>
          <p:nvPr/>
        </p:nvGrpSpPr>
        <p:grpSpPr bwMode="auto">
          <a:xfrm>
            <a:off x="1258888" y="3213100"/>
            <a:ext cx="6481762" cy="1470025"/>
            <a:chOff x="0" y="0"/>
            <a:chExt cx="3810" cy="926"/>
          </a:xfrm>
        </p:grpSpPr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0" y="272"/>
              <a:ext cx="37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（</a:t>
              </a:r>
              <a:r>
                <a:rPr lang="en-US" altLang="zh-CN" sz="2800" b="1" dirty="0"/>
                <a:t>2</a:t>
              </a:r>
              <a:r>
                <a:rPr lang="zh-CN" altLang="en-US" sz="2800" b="1" dirty="0"/>
                <a:t>）实际用煤量是原计划用煤量的</a:t>
              </a:r>
              <a:endParaRPr lang="zh-CN" altLang="en-US" sz="1800" dirty="0"/>
            </a:p>
          </p:txBody>
        </p:sp>
        <p:grpSp>
          <p:nvGrpSpPr>
            <p:cNvPr id="28690" name="Group 18"/>
            <p:cNvGrpSpPr/>
            <p:nvPr/>
          </p:nvGrpSpPr>
          <p:grpSpPr bwMode="auto">
            <a:xfrm>
              <a:off x="3356" y="0"/>
              <a:ext cx="454" cy="926"/>
              <a:chOff x="0" y="0"/>
              <a:chExt cx="681" cy="926"/>
            </a:xfrm>
          </p:grpSpPr>
          <p:sp>
            <p:nvSpPr>
              <p:cNvPr id="28691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800">
                    <a:solidFill>
                      <a:schemeClr val="tx2"/>
                    </a:solidFill>
                  </a:rPr>
                  <a:t>7</a:t>
                </a:r>
                <a:br>
                  <a:rPr lang="en-US" altLang="zh-CN" sz="2800">
                    <a:solidFill>
                      <a:schemeClr val="tx2"/>
                    </a:solidFill>
                  </a:rPr>
                </a:br>
                <a:r>
                  <a:rPr lang="en-US" altLang="zh-CN" sz="2800">
                    <a:solidFill>
                      <a:schemeClr val="tx2"/>
                    </a:solidFill>
                  </a:rPr>
                  <a:t>9</a:t>
                </a:r>
                <a:endParaRPr lang="en-US" altLang="zh-CN" sz="1800"/>
              </a:p>
            </p:txBody>
          </p:sp>
          <p:sp>
            <p:nvSpPr>
              <p:cNvPr id="28692" name="Line 20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8693" name="Group 21"/>
          <p:cNvGrpSpPr/>
          <p:nvPr/>
        </p:nvGrpSpPr>
        <p:grpSpPr bwMode="auto">
          <a:xfrm>
            <a:off x="971550" y="3933825"/>
            <a:ext cx="7273925" cy="1470025"/>
            <a:chOff x="0" y="0"/>
            <a:chExt cx="4582" cy="926"/>
          </a:xfrm>
        </p:grpSpPr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0" y="272"/>
              <a:ext cx="45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/>
                <a:t>（          ）用煤量</a:t>
              </a:r>
              <a:r>
                <a:rPr lang="en-US" altLang="zh-CN" sz="1800" b="1" dirty="0"/>
                <a:t>×            =</a:t>
              </a:r>
              <a:r>
                <a:rPr lang="zh-CN" altLang="en-US" sz="2800" b="1" dirty="0"/>
                <a:t>（        ）用煤量</a:t>
              </a:r>
              <a:endParaRPr lang="zh-CN" altLang="en-US" sz="1800" dirty="0"/>
            </a:p>
          </p:txBody>
        </p:sp>
        <p:grpSp>
          <p:nvGrpSpPr>
            <p:cNvPr id="28695" name="Group 23"/>
            <p:cNvGrpSpPr/>
            <p:nvPr/>
          </p:nvGrpSpPr>
          <p:grpSpPr bwMode="auto">
            <a:xfrm>
              <a:off x="1951" y="0"/>
              <a:ext cx="454" cy="926"/>
              <a:chOff x="0" y="0"/>
              <a:chExt cx="681" cy="926"/>
            </a:xfrm>
          </p:grpSpPr>
          <p:sp>
            <p:nvSpPr>
              <p:cNvPr id="28696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CN" sz="2800">
                    <a:solidFill>
                      <a:schemeClr val="tx2"/>
                    </a:solidFill>
                  </a:rPr>
                  <a:t>7</a:t>
                </a:r>
                <a:br>
                  <a:rPr lang="en-US" altLang="zh-CN" sz="2800">
                    <a:solidFill>
                      <a:schemeClr val="tx2"/>
                    </a:solidFill>
                  </a:rPr>
                </a:br>
                <a:r>
                  <a:rPr lang="en-US" altLang="zh-CN" sz="2800">
                    <a:solidFill>
                      <a:schemeClr val="tx2"/>
                    </a:solidFill>
                  </a:rPr>
                  <a:t>9</a:t>
                </a:r>
                <a:endParaRPr lang="en-US" altLang="zh-CN" sz="1800"/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8698" name="WordArt 26"/>
          <p:cNvSpPr>
            <a:spLocks noChangeArrowheads="1" noChangeShapeType="1"/>
          </p:cNvSpPr>
          <p:nvPr/>
        </p:nvSpPr>
        <p:spPr bwMode="auto">
          <a:xfrm>
            <a:off x="1371600" y="4343400"/>
            <a:ext cx="1031875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楷体_GB2312"/>
              </a:rPr>
              <a:t>原计划</a:t>
            </a:r>
          </a:p>
        </p:txBody>
      </p:sp>
      <p:sp>
        <p:nvSpPr>
          <p:cNvPr id="28699" name="WordArt 27"/>
          <p:cNvSpPr>
            <a:spLocks noChangeArrowheads="1" noChangeShapeType="1"/>
          </p:cNvSpPr>
          <p:nvPr/>
        </p:nvSpPr>
        <p:spPr bwMode="auto">
          <a:xfrm>
            <a:off x="5257800" y="4343400"/>
            <a:ext cx="944563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b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楷体_GB2312"/>
              </a:rPr>
              <a:t>实际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187450" y="476250"/>
            <a:ext cx="612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根据条件，找出单位“</a:t>
            </a:r>
            <a:r>
              <a:rPr lang="en-US" altLang="zh-CN" sz="2800" b="1" dirty="0"/>
              <a:t>1”</a:t>
            </a:r>
            <a:r>
              <a:rPr lang="zh-CN" altLang="en-US" sz="2800" b="1" dirty="0"/>
              <a:t>，并把数量关系补充完整。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86" grpId="0" animBg="1"/>
      <p:bldP spid="28687" grpId="0" animBg="1"/>
      <p:bldP spid="28698" grpId="0" animBg="1"/>
      <p:bldP spid="28699" grpId="0" animBg="1"/>
      <p:bldP spid="2870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8295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7388"/>
            <a:ext cx="4114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181600"/>
            <a:ext cx="4114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762000" y="762000"/>
            <a:ext cx="990600" cy="685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543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66"/>
                </a:solidFill>
              </a:rPr>
              <a:t>（</a:t>
            </a:r>
            <a:r>
              <a:rPr lang="en-US" altLang="zh-CN" b="1">
                <a:solidFill>
                  <a:srgbClr val="FF0066"/>
                </a:solidFill>
              </a:rPr>
              <a:t>1</a:t>
            </a:r>
            <a:r>
              <a:rPr lang="zh-CN" altLang="en-US" b="1">
                <a:solidFill>
                  <a:srgbClr val="FF0066"/>
                </a:solidFill>
              </a:rPr>
              <a:t>）找关键句，确定单位“</a:t>
            </a:r>
            <a:r>
              <a:rPr lang="en-US" altLang="zh-CN" b="1">
                <a:solidFill>
                  <a:srgbClr val="FF0066"/>
                </a:solidFill>
              </a:rPr>
              <a:t>1”</a:t>
            </a:r>
            <a:r>
              <a:rPr lang="zh-CN" altLang="en-US" b="1">
                <a:solidFill>
                  <a:srgbClr val="FF0066"/>
                </a:solidFill>
              </a:rPr>
              <a:t>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7543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66"/>
                </a:solidFill>
              </a:rPr>
              <a:t>（</a:t>
            </a:r>
            <a:r>
              <a:rPr lang="en-US" altLang="zh-CN" b="1">
                <a:solidFill>
                  <a:srgbClr val="FF0066"/>
                </a:solidFill>
              </a:rPr>
              <a:t>2</a:t>
            </a:r>
            <a:r>
              <a:rPr lang="zh-CN" altLang="en-US" b="1">
                <a:solidFill>
                  <a:srgbClr val="FF0066"/>
                </a:solidFill>
              </a:rPr>
              <a:t>）画图分析。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892675" y="4191000"/>
            <a:ext cx="1173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17925" y="4191000"/>
            <a:ext cx="117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544763" y="4191000"/>
            <a:ext cx="1173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371600" y="4191000"/>
            <a:ext cx="1173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grpSp>
        <p:nvGrpSpPr>
          <p:cNvPr id="30729" name="Group 9"/>
          <p:cNvGrpSpPr/>
          <p:nvPr/>
        </p:nvGrpSpPr>
        <p:grpSpPr bwMode="auto">
          <a:xfrm>
            <a:off x="3124200" y="3429000"/>
            <a:ext cx="3521075" cy="152400"/>
            <a:chOff x="0" y="0"/>
            <a:chExt cx="2218" cy="192"/>
          </a:xfrm>
        </p:grpSpPr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739" y="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1479" y="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2218" y="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34" name="Group 14"/>
          <p:cNvGrpSpPr/>
          <p:nvPr/>
        </p:nvGrpSpPr>
        <p:grpSpPr bwMode="auto">
          <a:xfrm>
            <a:off x="1905000" y="3429000"/>
            <a:ext cx="5867400" cy="152400"/>
            <a:chOff x="0" y="0"/>
            <a:chExt cx="3696" cy="192"/>
          </a:xfrm>
        </p:grpSpPr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0" y="192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3696" y="0"/>
              <a:ext cx="0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8" name="AutoShape 18"/>
          <p:cNvSpPr/>
          <p:nvPr/>
        </p:nvSpPr>
        <p:spPr bwMode="auto">
          <a:xfrm rot="5400000">
            <a:off x="4648200" y="228600"/>
            <a:ext cx="381000" cy="5867400"/>
          </a:xfrm>
          <a:prstGeom prst="leftBrace">
            <a:avLst>
              <a:gd name="adj1" fmla="val 128333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419600" y="2438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15</a:t>
            </a:r>
            <a:r>
              <a:rPr lang="zh-CN" altLang="en-US"/>
              <a:t>件</a:t>
            </a:r>
          </a:p>
        </p:txBody>
      </p:sp>
      <p:sp>
        <p:nvSpPr>
          <p:cNvPr id="30740" name="AutoShape 20"/>
          <p:cNvSpPr/>
          <p:nvPr/>
        </p:nvSpPr>
        <p:spPr bwMode="auto">
          <a:xfrm rot="16200000">
            <a:off x="3505200" y="2057400"/>
            <a:ext cx="304800" cy="3505200"/>
          </a:xfrm>
          <a:prstGeom prst="leftBrace">
            <a:avLst>
              <a:gd name="adj1" fmla="val 95833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2895600" y="3810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男生？件</a:t>
            </a:r>
          </a:p>
        </p:txBody>
      </p:sp>
      <p:grpSp>
        <p:nvGrpSpPr>
          <p:cNvPr id="30742" name="Group 22"/>
          <p:cNvGrpSpPr/>
          <p:nvPr/>
        </p:nvGrpSpPr>
        <p:grpSpPr bwMode="auto">
          <a:xfrm>
            <a:off x="762000" y="3962400"/>
            <a:ext cx="8382000" cy="1495425"/>
            <a:chOff x="0" y="0"/>
            <a:chExt cx="5280" cy="942"/>
          </a:xfrm>
        </p:grpSpPr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0" y="192"/>
              <a:ext cx="5280" cy="7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/>
                <a:t>求男生做了多少件，就是求</a:t>
              </a:r>
              <a:r>
                <a:rPr lang="en-US" altLang="zh-CN" b="1"/>
                <a:t>15</a:t>
              </a:r>
              <a:r>
                <a:rPr lang="zh-CN" altLang="en-US" b="1"/>
                <a:t>的     是多少，用乘法计算。</a:t>
              </a:r>
            </a:p>
          </p:txBody>
        </p:sp>
        <p:grpSp>
          <p:nvGrpSpPr>
            <p:cNvPr id="30744" name="Group 24"/>
            <p:cNvGrpSpPr/>
            <p:nvPr/>
          </p:nvGrpSpPr>
          <p:grpSpPr bwMode="auto">
            <a:xfrm>
              <a:off x="4176" y="0"/>
              <a:ext cx="384" cy="864"/>
              <a:chOff x="0" y="0"/>
              <a:chExt cx="681" cy="926"/>
            </a:xfrm>
          </p:grpSpPr>
          <p:sp>
            <p:nvSpPr>
              <p:cNvPr id="30745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r>
                  <a:rPr lang="en-US" altLang="zh-CN" sz="3200" b="1">
                    <a:solidFill>
                      <a:schemeClr val="tx2"/>
                    </a:solidFill>
                  </a:rPr>
                  <a:t>3</a:t>
                </a:r>
                <a:br>
                  <a:rPr lang="en-US" altLang="zh-CN" sz="3200" b="1">
                    <a:solidFill>
                      <a:schemeClr val="tx2"/>
                    </a:solidFill>
                  </a:rPr>
                </a:br>
                <a:r>
                  <a:rPr lang="en-US" altLang="zh-CN" sz="3200" b="1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0747" name="Group 27"/>
          <p:cNvGrpSpPr/>
          <p:nvPr/>
        </p:nvGrpSpPr>
        <p:grpSpPr bwMode="auto">
          <a:xfrm>
            <a:off x="685800" y="0"/>
            <a:ext cx="8077200" cy="1600200"/>
            <a:chOff x="0" y="0"/>
            <a:chExt cx="5088" cy="1008"/>
          </a:xfrm>
        </p:grpSpPr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5088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一班共做泥塑作品</a:t>
              </a:r>
              <a:r>
                <a:rPr lang="en-US" altLang="zh-CN" sz="3200" b="1" dirty="0"/>
                <a:t>15</a:t>
              </a:r>
              <a:r>
                <a:rPr lang="zh-CN" altLang="en-US" sz="3200" b="1" dirty="0"/>
                <a:t>件，其中男生做了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 总数的        。一班男生做了多少件？</a:t>
              </a:r>
            </a:p>
          </p:txBody>
        </p:sp>
        <p:grpSp>
          <p:nvGrpSpPr>
            <p:cNvPr id="30749" name="Group 29"/>
            <p:cNvGrpSpPr/>
            <p:nvPr/>
          </p:nvGrpSpPr>
          <p:grpSpPr bwMode="auto">
            <a:xfrm>
              <a:off x="912" y="336"/>
              <a:ext cx="528" cy="672"/>
              <a:chOff x="0" y="0"/>
              <a:chExt cx="681" cy="926"/>
            </a:xfrm>
          </p:grpSpPr>
          <p:sp>
            <p:nvSpPr>
              <p:cNvPr id="30750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r>
                  <a:rPr lang="en-US" altLang="zh-CN" sz="2800" b="1">
                    <a:solidFill>
                      <a:schemeClr val="tx2"/>
                    </a:solidFill>
                  </a:rPr>
                  <a:t>3</a:t>
                </a:r>
                <a:br>
                  <a:rPr lang="en-US" altLang="zh-CN" sz="2800" b="1">
                    <a:solidFill>
                      <a:schemeClr val="tx2"/>
                    </a:solidFill>
                  </a:rPr>
                </a:br>
                <a:r>
                  <a:rPr lang="en-US" altLang="zh-CN" sz="2800" b="1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30751" name="Line 31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0752" name="Group 32"/>
          <p:cNvGrpSpPr/>
          <p:nvPr/>
        </p:nvGrpSpPr>
        <p:grpSpPr bwMode="auto">
          <a:xfrm>
            <a:off x="914400" y="533400"/>
            <a:ext cx="6781800" cy="838200"/>
            <a:chOff x="0" y="0"/>
            <a:chExt cx="4272" cy="528"/>
          </a:xfrm>
        </p:grpSpPr>
        <p:sp>
          <p:nvSpPr>
            <p:cNvPr id="30753" name="未知"/>
            <p:cNvSpPr/>
            <p:nvPr/>
          </p:nvSpPr>
          <p:spPr bwMode="auto">
            <a:xfrm>
              <a:off x="0" y="432"/>
              <a:ext cx="1488" cy="96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4" name="未知"/>
            <p:cNvSpPr/>
            <p:nvPr/>
          </p:nvSpPr>
          <p:spPr bwMode="auto">
            <a:xfrm>
              <a:off x="2784" y="0"/>
              <a:ext cx="1488" cy="96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762000" y="5486400"/>
            <a:ext cx="7543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66"/>
                </a:solidFill>
              </a:rPr>
              <a:t>（</a:t>
            </a:r>
            <a:r>
              <a:rPr lang="en-US" altLang="zh-CN" b="1">
                <a:solidFill>
                  <a:srgbClr val="FF0066"/>
                </a:solidFill>
              </a:rPr>
              <a:t>3</a:t>
            </a:r>
            <a:r>
              <a:rPr lang="zh-CN" altLang="en-US" b="1">
                <a:solidFill>
                  <a:srgbClr val="FF0066"/>
                </a:solidFill>
              </a:rPr>
              <a:t>）列式解答。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utoUpdateAnimBg="0"/>
      <p:bldP spid="30724" grpId="0" autoUpdateAnimBg="0"/>
      <p:bldP spid="30738" grpId="0" animBg="1"/>
      <p:bldP spid="30739" grpId="0" autoUpdateAnimBg="0"/>
      <p:bldP spid="30740" grpId="0" animBg="1"/>
      <p:bldP spid="30741" grpId="0" autoUpdateAnimBg="0"/>
      <p:bldP spid="307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00278" y="1815051"/>
            <a:ext cx="6096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</a:rPr>
              <a:t>分</a:t>
            </a:r>
            <a:r>
              <a:rPr lang="zh-CN" altLang="en-US" sz="8000" b="1" dirty="0">
                <a:solidFill>
                  <a:srgbClr val="FF0000"/>
                </a:solidFill>
              </a:rPr>
              <a:t>数乘整数</a:t>
            </a: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5105400"/>
            <a:ext cx="5791200" cy="13112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求二班女生做了多少件，就是求</a:t>
            </a:r>
            <a:r>
              <a:rPr lang="en-US" altLang="zh-CN" sz="4000" b="1"/>
              <a:t>12</a:t>
            </a:r>
            <a:r>
              <a:rPr lang="zh-CN" altLang="en-US" sz="4000" b="1"/>
              <a:t>的    是多少。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6400800" y="152400"/>
            <a:ext cx="990600" cy="685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54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1</a:t>
            </a:r>
            <a:r>
              <a:rPr lang="zh-CN" altLang="en-US" sz="2800" b="1">
                <a:solidFill>
                  <a:srgbClr val="FF0000"/>
                </a:solidFill>
              </a:rPr>
              <a:t>）找关键句，确定单位“</a:t>
            </a:r>
            <a:r>
              <a:rPr lang="en-US" altLang="zh-CN" sz="2800" b="1">
                <a:solidFill>
                  <a:srgbClr val="FF0000"/>
                </a:solidFill>
              </a:rPr>
              <a:t>1”</a:t>
            </a:r>
            <a:r>
              <a:rPr lang="zh-CN" altLang="en-US" sz="2800" b="1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754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）画图分析。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717925" y="4191000"/>
            <a:ext cx="117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544763" y="4191000"/>
            <a:ext cx="1173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371600" y="4191000"/>
            <a:ext cx="1173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800"/>
          </a:p>
        </p:txBody>
      </p:sp>
      <p:grpSp>
        <p:nvGrpSpPr>
          <p:cNvPr id="31753" name="Group 9"/>
          <p:cNvGrpSpPr/>
          <p:nvPr/>
        </p:nvGrpSpPr>
        <p:grpSpPr bwMode="auto">
          <a:xfrm>
            <a:off x="1828800" y="2971800"/>
            <a:ext cx="5867400" cy="228600"/>
            <a:chOff x="0" y="0"/>
            <a:chExt cx="3696" cy="192"/>
          </a:xfrm>
        </p:grpSpPr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0" y="192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3696" y="0"/>
              <a:ext cx="0" cy="1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57" name="AutoShape 13"/>
          <p:cNvSpPr/>
          <p:nvPr/>
        </p:nvSpPr>
        <p:spPr bwMode="auto">
          <a:xfrm rot="5400000">
            <a:off x="4572000" y="-228600"/>
            <a:ext cx="381000" cy="5867400"/>
          </a:xfrm>
          <a:prstGeom prst="leftBrace">
            <a:avLst>
              <a:gd name="adj1" fmla="val 128333"/>
              <a:gd name="adj2" fmla="val 50000"/>
            </a:avLst>
          </a:prstGeom>
          <a:noFill/>
          <a:ln w="254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0170" tIns="46990" rIns="90170" bIns="46990" anchor="ctr"/>
          <a:lstStyle/>
          <a:p>
            <a:pPr algn="ctr"/>
            <a:endParaRPr lang="zh-CN" altLang="en-US">
              <a:solidFill>
                <a:srgbClr val="9900CC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343400" y="2057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12</a:t>
            </a:r>
            <a:r>
              <a:rPr lang="zh-CN" altLang="en-US"/>
              <a:t>件</a:t>
            </a:r>
          </a:p>
        </p:txBody>
      </p:sp>
      <p:sp>
        <p:nvSpPr>
          <p:cNvPr id="31759" name="AutoShape 15"/>
          <p:cNvSpPr/>
          <p:nvPr/>
        </p:nvSpPr>
        <p:spPr bwMode="auto">
          <a:xfrm rot="16200000">
            <a:off x="4191000" y="2133600"/>
            <a:ext cx="304800" cy="4876800"/>
          </a:xfrm>
          <a:prstGeom prst="leftBrace">
            <a:avLst>
              <a:gd name="adj1" fmla="val 133333"/>
              <a:gd name="adj2" fmla="val 50000"/>
            </a:avLst>
          </a:prstGeom>
          <a:noFill/>
          <a:ln w="254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962400" y="3352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？件</a:t>
            </a:r>
          </a:p>
        </p:txBody>
      </p:sp>
      <p:grpSp>
        <p:nvGrpSpPr>
          <p:cNvPr id="31761" name="Group 17"/>
          <p:cNvGrpSpPr/>
          <p:nvPr/>
        </p:nvGrpSpPr>
        <p:grpSpPr bwMode="auto">
          <a:xfrm>
            <a:off x="304800" y="0"/>
            <a:ext cx="8229600" cy="1539875"/>
            <a:chOff x="0" y="0"/>
            <a:chExt cx="5184" cy="970"/>
          </a:xfrm>
        </p:grpSpPr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0" y="144"/>
              <a:ext cx="5088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/>
                <a:t>二班男生制作了</a:t>
              </a:r>
              <a:r>
                <a:rPr lang="en-US" altLang="zh-CN" sz="3200" b="1"/>
                <a:t>12</a:t>
              </a:r>
              <a:r>
                <a:rPr lang="zh-CN" altLang="en-US" sz="3200" b="1"/>
                <a:t>件，女生做的是男生的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/>
                <a:t>二班女生做了多少件？</a:t>
              </a:r>
            </a:p>
          </p:txBody>
        </p:sp>
        <p:grpSp>
          <p:nvGrpSpPr>
            <p:cNvPr id="31763" name="Group 19"/>
            <p:cNvGrpSpPr/>
            <p:nvPr/>
          </p:nvGrpSpPr>
          <p:grpSpPr bwMode="auto">
            <a:xfrm>
              <a:off x="4656" y="0"/>
              <a:ext cx="528" cy="672"/>
              <a:chOff x="0" y="0"/>
              <a:chExt cx="681" cy="926"/>
            </a:xfrm>
          </p:grpSpPr>
          <p:sp>
            <p:nvSpPr>
              <p:cNvPr id="31764" name="Rectangle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r>
                  <a:rPr lang="en-US" altLang="zh-CN" sz="2800" b="1">
                    <a:solidFill>
                      <a:schemeClr val="tx2"/>
                    </a:solidFill>
                  </a:rPr>
                  <a:t>5</a:t>
                </a:r>
                <a:br>
                  <a:rPr lang="en-US" altLang="zh-CN" sz="2800" b="1">
                    <a:solidFill>
                      <a:schemeClr val="tx2"/>
                    </a:solidFill>
                  </a:rPr>
                </a:br>
                <a:r>
                  <a:rPr lang="en-US" altLang="zh-CN" sz="2800" b="1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31765" name="Line 21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1766" name="未知"/>
          <p:cNvSpPr/>
          <p:nvPr/>
        </p:nvSpPr>
        <p:spPr bwMode="auto">
          <a:xfrm>
            <a:off x="4572000" y="762000"/>
            <a:ext cx="3962400" cy="228600"/>
          </a:xfrm>
          <a:custGeom>
            <a:avLst/>
            <a:gdLst>
              <a:gd name="T0" fmla="*/ 0 w 3264"/>
              <a:gd name="T1" fmla="*/ 0 h 96"/>
              <a:gd name="T2" fmla="*/ 144 w 3264"/>
              <a:gd name="T3" fmla="*/ 96 h 96"/>
              <a:gd name="T4" fmla="*/ 288 w 3264"/>
              <a:gd name="T5" fmla="*/ 0 h 96"/>
              <a:gd name="T6" fmla="*/ 432 w 3264"/>
              <a:gd name="T7" fmla="*/ 96 h 96"/>
              <a:gd name="T8" fmla="*/ 624 w 3264"/>
              <a:gd name="T9" fmla="*/ 0 h 96"/>
              <a:gd name="T10" fmla="*/ 768 w 3264"/>
              <a:gd name="T11" fmla="*/ 96 h 96"/>
              <a:gd name="T12" fmla="*/ 912 w 3264"/>
              <a:gd name="T13" fmla="*/ 0 h 96"/>
              <a:gd name="T14" fmla="*/ 1056 w 3264"/>
              <a:gd name="T15" fmla="*/ 96 h 96"/>
              <a:gd name="T16" fmla="*/ 1200 w 3264"/>
              <a:gd name="T17" fmla="*/ 0 h 96"/>
              <a:gd name="T18" fmla="*/ 1296 w 3264"/>
              <a:gd name="T19" fmla="*/ 96 h 96"/>
              <a:gd name="T20" fmla="*/ 1440 w 3264"/>
              <a:gd name="T21" fmla="*/ 0 h 96"/>
              <a:gd name="T22" fmla="*/ 1536 w 3264"/>
              <a:gd name="T23" fmla="*/ 96 h 96"/>
              <a:gd name="T24" fmla="*/ 1680 w 3264"/>
              <a:gd name="T25" fmla="*/ 0 h 96"/>
              <a:gd name="T26" fmla="*/ 1824 w 3264"/>
              <a:gd name="T27" fmla="*/ 96 h 96"/>
              <a:gd name="T28" fmla="*/ 1968 w 3264"/>
              <a:gd name="T29" fmla="*/ 0 h 96"/>
              <a:gd name="T30" fmla="*/ 2064 w 3264"/>
              <a:gd name="T31" fmla="*/ 96 h 96"/>
              <a:gd name="T32" fmla="*/ 2256 w 3264"/>
              <a:gd name="T33" fmla="*/ 0 h 96"/>
              <a:gd name="T34" fmla="*/ 2400 w 3264"/>
              <a:gd name="T35" fmla="*/ 96 h 96"/>
              <a:gd name="T36" fmla="*/ 2592 w 3264"/>
              <a:gd name="T37" fmla="*/ 0 h 96"/>
              <a:gd name="T38" fmla="*/ 2688 w 3264"/>
              <a:gd name="T39" fmla="*/ 96 h 96"/>
              <a:gd name="T40" fmla="*/ 2832 w 3264"/>
              <a:gd name="T41" fmla="*/ 0 h 96"/>
              <a:gd name="T42" fmla="*/ 2928 w 3264"/>
              <a:gd name="T43" fmla="*/ 96 h 96"/>
              <a:gd name="T44" fmla="*/ 3072 w 3264"/>
              <a:gd name="T45" fmla="*/ 0 h 96"/>
              <a:gd name="T46" fmla="*/ 3168 w 3264"/>
              <a:gd name="T47" fmla="*/ 96 h 96"/>
              <a:gd name="T48" fmla="*/ 3264 w 3264"/>
              <a:gd name="T4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4" h="96">
                <a:moveTo>
                  <a:pt x="0" y="0"/>
                </a:moveTo>
                <a:cubicBezTo>
                  <a:pt x="48" y="48"/>
                  <a:pt x="96" y="96"/>
                  <a:pt x="144" y="96"/>
                </a:cubicBezTo>
                <a:cubicBezTo>
                  <a:pt x="192" y="96"/>
                  <a:pt x="240" y="0"/>
                  <a:pt x="288" y="0"/>
                </a:cubicBezTo>
                <a:cubicBezTo>
                  <a:pt x="336" y="0"/>
                  <a:pt x="376" y="96"/>
                  <a:pt x="432" y="96"/>
                </a:cubicBezTo>
                <a:cubicBezTo>
                  <a:pt x="488" y="96"/>
                  <a:pt x="568" y="0"/>
                  <a:pt x="624" y="0"/>
                </a:cubicBezTo>
                <a:cubicBezTo>
                  <a:pt x="680" y="0"/>
                  <a:pt x="720" y="96"/>
                  <a:pt x="768" y="96"/>
                </a:cubicBezTo>
                <a:cubicBezTo>
                  <a:pt x="816" y="96"/>
                  <a:pt x="864" y="0"/>
                  <a:pt x="912" y="0"/>
                </a:cubicBezTo>
                <a:cubicBezTo>
                  <a:pt x="960" y="0"/>
                  <a:pt x="1008" y="96"/>
                  <a:pt x="1056" y="96"/>
                </a:cubicBezTo>
                <a:cubicBezTo>
                  <a:pt x="1104" y="96"/>
                  <a:pt x="1160" y="0"/>
                  <a:pt x="1200" y="0"/>
                </a:cubicBezTo>
                <a:cubicBezTo>
                  <a:pt x="1240" y="0"/>
                  <a:pt x="1256" y="96"/>
                  <a:pt x="1296" y="96"/>
                </a:cubicBezTo>
                <a:cubicBezTo>
                  <a:pt x="1336" y="96"/>
                  <a:pt x="1400" y="0"/>
                  <a:pt x="1440" y="0"/>
                </a:cubicBezTo>
                <a:cubicBezTo>
                  <a:pt x="1480" y="0"/>
                  <a:pt x="1496" y="96"/>
                  <a:pt x="1536" y="96"/>
                </a:cubicBezTo>
                <a:cubicBezTo>
                  <a:pt x="1576" y="96"/>
                  <a:pt x="1632" y="0"/>
                  <a:pt x="1680" y="0"/>
                </a:cubicBezTo>
                <a:cubicBezTo>
                  <a:pt x="1728" y="0"/>
                  <a:pt x="1776" y="96"/>
                  <a:pt x="1824" y="96"/>
                </a:cubicBezTo>
                <a:cubicBezTo>
                  <a:pt x="1872" y="96"/>
                  <a:pt x="1928" y="0"/>
                  <a:pt x="1968" y="0"/>
                </a:cubicBezTo>
                <a:cubicBezTo>
                  <a:pt x="2008" y="0"/>
                  <a:pt x="2016" y="96"/>
                  <a:pt x="2064" y="96"/>
                </a:cubicBezTo>
                <a:cubicBezTo>
                  <a:pt x="2112" y="96"/>
                  <a:pt x="2200" y="0"/>
                  <a:pt x="2256" y="0"/>
                </a:cubicBezTo>
                <a:cubicBezTo>
                  <a:pt x="2312" y="0"/>
                  <a:pt x="2344" y="96"/>
                  <a:pt x="2400" y="96"/>
                </a:cubicBezTo>
                <a:cubicBezTo>
                  <a:pt x="2456" y="96"/>
                  <a:pt x="2544" y="0"/>
                  <a:pt x="2592" y="0"/>
                </a:cubicBezTo>
                <a:cubicBezTo>
                  <a:pt x="2640" y="0"/>
                  <a:pt x="2648" y="96"/>
                  <a:pt x="2688" y="96"/>
                </a:cubicBezTo>
                <a:cubicBezTo>
                  <a:pt x="2728" y="96"/>
                  <a:pt x="2792" y="0"/>
                  <a:pt x="2832" y="0"/>
                </a:cubicBezTo>
                <a:cubicBezTo>
                  <a:pt x="2872" y="0"/>
                  <a:pt x="2888" y="96"/>
                  <a:pt x="2928" y="96"/>
                </a:cubicBezTo>
                <a:cubicBezTo>
                  <a:pt x="2968" y="96"/>
                  <a:pt x="3032" y="0"/>
                  <a:pt x="3072" y="0"/>
                </a:cubicBezTo>
                <a:cubicBezTo>
                  <a:pt x="3112" y="0"/>
                  <a:pt x="3136" y="96"/>
                  <a:pt x="3168" y="96"/>
                </a:cubicBezTo>
                <a:cubicBezTo>
                  <a:pt x="3200" y="96"/>
                  <a:pt x="3232" y="48"/>
                  <a:pt x="3264" y="0"/>
                </a:cubicBezTo>
              </a:path>
            </a:pathLst>
          </a:custGeom>
          <a:noFill/>
          <a:ln w="254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248400" y="5791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）列式解答。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642100" y="4648200"/>
            <a:ext cx="9779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1752600" y="4648200"/>
            <a:ext cx="9779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grpSp>
        <p:nvGrpSpPr>
          <p:cNvPr id="31770" name="Group 26"/>
          <p:cNvGrpSpPr/>
          <p:nvPr/>
        </p:nvGrpSpPr>
        <p:grpSpPr bwMode="auto">
          <a:xfrm>
            <a:off x="2895600" y="2895600"/>
            <a:ext cx="3911600" cy="288925"/>
            <a:chOff x="0" y="0"/>
            <a:chExt cx="2464" cy="182"/>
          </a:xfrm>
        </p:grpSpPr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0" y="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616" y="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>
              <a:off x="1232" y="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1848" y="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2464" y="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76" name="Group 32"/>
          <p:cNvGrpSpPr/>
          <p:nvPr/>
        </p:nvGrpSpPr>
        <p:grpSpPr bwMode="auto">
          <a:xfrm>
            <a:off x="1905000" y="4191000"/>
            <a:ext cx="4876800" cy="152400"/>
            <a:chOff x="0" y="0"/>
            <a:chExt cx="3696" cy="182"/>
          </a:xfrm>
        </p:grpSpPr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0" y="182"/>
              <a:ext cx="36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8" name="Line 34"/>
            <p:cNvSpPr>
              <a:spLocks noChangeShapeType="1"/>
            </p:cNvSpPr>
            <p:nvPr/>
          </p:nvSpPr>
          <p:spPr bwMode="auto">
            <a:xfrm>
              <a:off x="0" y="0"/>
              <a:ext cx="0" cy="1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Line 35"/>
            <p:cNvSpPr>
              <a:spLocks noChangeShapeType="1"/>
            </p:cNvSpPr>
            <p:nvPr/>
          </p:nvSpPr>
          <p:spPr bwMode="auto">
            <a:xfrm>
              <a:off x="3696" y="0"/>
              <a:ext cx="0" cy="1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80" name="AutoShape 36"/>
          <p:cNvSpPr/>
          <p:nvPr/>
        </p:nvSpPr>
        <p:spPr bwMode="auto">
          <a:xfrm rot="5400000">
            <a:off x="4191000" y="1524000"/>
            <a:ext cx="304800" cy="4876800"/>
          </a:xfrm>
          <a:prstGeom prst="leftBrace">
            <a:avLst>
              <a:gd name="adj1" fmla="val 133333"/>
              <a:gd name="adj2" fmla="val 50000"/>
            </a:avLst>
          </a:prstGeom>
          <a:noFill/>
          <a:ln w="25400">
            <a:solidFill>
              <a:srgbClr val="6600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533400" y="28194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男生：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457200" y="3886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女生：</a:t>
            </a:r>
          </a:p>
        </p:txBody>
      </p:sp>
      <p:grpSp>
        <p:nvGrpSpPr>
          <p:cNvPr id="31783" name="Group 39"/>
          <p:cNvGrpSpPr/>
          <p:nvPr/>
        </p:nvGrpSpPr>
        <p:grpSpPr bwMode="auto">
          <a:xfrm>
            <a:off x="4267200" y="4724400"/>
            <a:ext cx="685800" cy="457200"/>
            <a:chOff x="0" y="0"/>
            <a:chExt cx="681" cy="926"/>
          </a:xfrm>
        </p:grpSpPr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0" y="0"/>
              <a:ext cx="681" cy="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Tx/>
                <a:buNone/>
              </a:pPr>
              <a:r>
                <a:rPr lang="en-US" altLang="zh-CN" sz="2800" b="1">
                  <a:solidFill>
                    <a:schemeClr val="tx2"/>
                  </a:solidFill>
                </a:rPr>
                <a:t>5</a:t>
              </a:r>
              <a:br>
                <a:rPr lang="en-US" altLang="zh-CN" sz="2800" b="1">
                  <a:solidFill>
                    <a:schemeClr val="tx2"/>
                  </a:solidFill>
                </a:rPr>
              </a:br>
              <a:r>
                <a:rPr lang="en-US" altLang="zh-CN" sz="2800" b="1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1785" name="Line 41"/>
            <p:cNvSpPr>
              <a:spLocks noChangeShapeType="1"/>
            </p:cNvSpPr>
            <p:nvPr/>
          </p:nvSpPr>
          <p:spPr bwMode="auto">
            <a:xfrm>
              <a:off x="46" y="454"/>
              <a:ext cx="5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786" name="Group 42"/>
          <p:cNvGrpSpPr/>
          <p:nvPr/>
        </p:nvGrpSpPr>
        <p:grpSpPr bwMode="auto">
          <a:xfrm>
            <a:off x="2971800" y="5943600"/>
            <a:ext cx="685800" cy="304800"/>
            <a:chOff x="0" y="0"/>
            <a:chExt cx="681" cy="926"/>
          </a:xfrm>
        </p:grpSpPr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0" y="0"/>
              <a:ext cx="681" cy="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Tx/>
                <a:buNone/>
              </a:pPr>
              <a:r>
                <a:rPr lang="en-US" altLang="zh-CN" sz="2800" b="1">
                  <a:solidFill>
                    <a:srgbClr val="FF0066"/>
                  </a:solidFill>
                </a:rPr>
                <a:t>5</a:t>
              </a:r>
              <a:br>
                <a:rPr lang="en-US" altLang="zh-CN" sz="2800" b="1">
                  <a:solidFill>
                    <a:srgbClr val="FF0066"/>
                  </a:solidFill>
                </a:rPr>
              </a:br>
              <a:r>
                <a:rPr lang="en-US" altLang="zh-CN" sz="2800" b="1">
                  <a:solidFill>
                    <a:srgbClr val="FF0066"/>
                  </a:solidFill>
                </a:rPr>
                <a:t>6</a:t>
              </a:r>
            </a:p>
          </p:txBody>
        </p:sp>
        <p:sp>
          <p:nvSpPr>
            <p:cNvPr id="31788" name="Line 44"/>
            <p:cNvSpPr>
              <a:spLocks noChangeShapeType="1"/>
            </p:cNvSpPr>
            <p:nvPr/>
          </p:nvSpPr>
          <p:spPr bwMode="auto">
            <a:xfrm>
              <a:off x="46" y="454"/>
              <a:ext cx="5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6781800" y="3276600"/>
            <a:ext cx="0" cy="7620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animBg="1"/>
      <p:bldP spid="31748" grpId="0" autoUpdateAnimBg="0"/>
      <p:bldP spid="31749" grpId="0" autoUpdateAnimBg="0"/>
      <p:bldP spid="31757" grpId="0" bldLvl="0" animBg="1" autoUpdateAnimBg="0"/>
      <p:bldP spid="31758" grpId="0" autoUpdateAnimBg="0"/>
      <p:bldP spid="31759" grpId="0" animBg="1"/>
      <p:bldP spid="31760" grpId="0" autoUpdateAnimBg="0"/>
      <p:bldP spid="31766" grpId="0" animBg="1"/>
      <p:bldP spid="31767" grpId="0" autoUpdateAnimBg="0"/>
      <p:bldP spid="31780" grpId="0" animBg="1"/>
      <p:bldP spid="31781" grpId="0" autoUpdateAnimBg="0"/>
      <p:bldP spid="31782" grpId="0" autoUpdateAnimBg="0"/>
      <p:bldP spid="317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7533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19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8" y="609600"/>
            <a:ext cx="7524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8" y="2057400"/>
            <a:ext cx="7542212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62400"/>
            <a:ext cx="74676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600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0800"/>
            <a:ext cx="74676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7543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2188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963988"/>
            <a:ext cx="7848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52600"/>
            <a:ext cx="6400800" cy="2641600"/>
          </a:xfrm>
        </p:spPr>
        <p:txBody>
          <a:bodyPr/>
          <a:lstStyle/>
          <a:p>
            <a:r>
              <a:rPr lang="zh-CN" altLang="en-US" sz="8800" b="1" dirty="0" smtClean="0">
                <a:solidFill>
                  <a:srgbClr val="FF0000"/>
                </a:solidFill>
              </a:rPr>
              <a:t>分</a:t>
            </a:r>
            <a:r>
              <a:rPr lang="zh-CN" altLang="en-US" sz="8800" b="1" dirty="0">
                <a:solidFill>
                  <a:srgbClr val="FF0000"/>
                </a:solidFill>
              </a:rPr>
              <a:t>数连</a:t>
            </a:r>
            <a:r>
              <a:rPr lang="zh-CN" altLang="en-US" sz="8800" b="1" dirty="0" smtClean="0">
                <a:solidFill>
                  <a:srgbClr val="FF0000"/>
                </a:solidFill>
              </a:rPr>
              <a:t>乘</a:t>
            </a:r>
            <a:endParaRPr lang="zh-CN" alt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876800" y="1600200"/>
            <a:ext cx="1828800" cy="838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4038600" y="838200"/>
            <a:ext cx="18288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533400" y="2438400"/>
            <a:ext cx="6705600" cy="579438"/>
            <a:chOff x="0" y="0"/>
            <a:chExt cx="4224" cy="365"/>
          </a:xfrm>
        </p:grpSpPr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96" y="0"/>
              <a:ext cx="41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</a:rPr>
                <a:t>装一个黄沙包需要多少克玉米？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0" y="14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895" name="Group 7"/>
          <p:cNvGrpSpPr/>
          <p:nvPr/>
        </p:nvGrpSpPr>
        <p:grpSpPr bwMode="auto">
          <a:xfrm>
            <a:off x="762000" y="228600"/>
            <a:ext cx="7239000" cy="2173288"/>
            <a:chOff x="0" y="0"/>
            <a:chExt cx="4560" cy="1369"/>
          </a:xfrm>
        </p:grpSpPr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60" cy="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5000"/>
                </a:lnSpc>
                <a:spcBef>
                  <a:spcPct val="45000"/>
                </a:spcBef>
              </a:pPr>
              <a:r>
                <a:rPr lang="zh-CN" altLang="en-US" sz="3200" b="1" dirty="0"/>
                <a:t>装一个红沙包需要</a:t>
              </a:r>
              <a:r>
                <a:rPr lang="en-US" altLang="zh-CN" sz="3200" b="1" dirty="0"/>
                <a:t>60</a:t>
              </a:r>
              <a:r>
                <a:rPr lang="zh-CN" altLang="en-US" sz="3200" b="1" dirty="0"/>
                <a:t>克玉米。装一个绿沙包所需的玉米是红沙包的       。装一个黄沙包所需的玉米是绿沙包的       。</a:t>
              </a:r>
            </a:p>
          </p:txBody>
        </p:sp>
        <p:grpSp>
          <p:nvGrpSpPr>
            <p:cNvPr id="37897" name="Group 9"/>
            <p:cNvGrpSpPr/>
            <p:nvPr/>
          </p:nvGrpSpPr>
          <p:grpSpPr bwMode="auto">
            <a:xfrm>
              <a:off x="3696" y="768"/>
              <a:ext cx="384" cy="601"/>
              <a:chOff x="0" y="0"/>
              <a:chExt cx="681" cy="926"/>
            </a:xfrm>
          </p:grpSpPr>
          <p:sp>
            <p:nvSpPr>
              <p:cNvPr id="3789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r>
                  <a:rPr lang="en-US" altLang="zh-CN" sz="2800" b="1">
                    <a:solidFill>
                      <a:schemeClr val="tx2"/>
                    </a:solidFill>
                  </a:rPr>
                  <a:t>7</a:t>
                </a:r>
                <a:br>
                  <a:rPr lang="en-US" altLang="zh-CN" sz="2800" b="1">
                    <a:solidFill>
                      <a:schemeClr val="tx2"/>
                    </a:solidFill>
                  </a:rPr>
                </a:br>
                <a:r>
                  <a:rPr lang="en-US" altLang="zh-CN" sz="2800" b="1">
                    <a:solidFill>
                      <a:schemeClr val="tx2"/>
                    </a:solidFill>
                  </a:rPr>
                  <a:t>9</a:t>
                </a:r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00" name="Group 12"/>
            <p:cNvGrpSpPr/>
            <p:nvPr/>
          </p:nvGrpSpPr>
          <p:grpSpPr bwMode="auto">
            <a:xfrm>
              <a:off x="3168" y="384"/>
              <a:ext cx="384" cy="601"/>
              <a:chOff x="0" y="0"/>
              <a:chExt cx="681" cy="926"/>
            </a:xfrm>
          </p:grpSpPr>
          <p:sp>
            <p:nvSpPr>
              <p:cNvPr id="37901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1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buFontTx/>
                  <a:buNone/>
                </a:pPr>
                <a:r>
                  <a:rPr lang="en-US" altLang="zh-CN" sz="2800" b="1">
                    <a:solidFill>
                      <a:schemeClr val="tx2"/>
                    </a:solidFill>
                  </a:rPr>
                  <a:t>3</a:t>
                </a:r>
                <a:br>
                  <a:rPr lang="en-US" altLang="zh-CN" sz="2800" b="1">
                    <a:solidFill>
                      <a:schemeClr val="tx2"/>
                    </a:solidFill>
                  </a:rPr>
                </a:br>
                <a:r>
                  <a:rPr lang="en-US" altLang="zh-CN" sz="2800" b="1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37902" name="Line 14"/>
              <p:cNvSpPr>
                <a:spLocks noChangeShapeType="1"/>
              </p:cNvSpPr>
              <p:nvPr/>
            </p:nvSpPr>
            <p:spPr bwMode="auto">
              <a:xfrm>
                <a:off x="46" y="454"/>
                <a:ext cx="5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903" name="Group 15"/>
          <p:cNvGrpSpPr/>
          <p:nvPr/>
        </p:nvGrpSpPr>
        <p:grpSpPr bwMode="auto">
          <a:xfrm>
            <a:off x="914400" y="1524000"/>
            <a:ext cx="7086600" cy="762000"/>
            <a:chOff x="0" y="0"/>
            <a:chExt cx="4464" cy="480"/>
          </a:xfrm>
        </p:grpSpPr>
        <p:sp>
          <p:nvSpPr>
            <p:cNvPr id="37904" name="未知"/>
            <p:cNvSpPr/>
            <p:nvPr/>
          </p:nvSpPr>
          <p:spPr bwMode="auto">
            <a:xfrm>
              <a:off x="0" y="432"/>
              <a:ext cx="4176" cy="48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未知"/>
            <p:cNvSpPr/>
            <p:nvPr/>
          </p:nvSpPr>
          <p:spPr bwMode="auto">
            <a:xfrm>
              <a:off x="3696" y="0"/>
              <a:ext cx="768" cy="48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06" name="Group 18"/>
          <p:cNvGrpSpPr/>
          <p:nvPr/>
        </p:nvGrpSpPr>
        <p:grpSpPr bwMode="auto">
          <a:xfrm>
            <a:off x="838200" y="838200"/>
            <a:ext cx="7239000" cy="762000"/>
            <a:chOff x="0" y="0"/>
            <a:chExt cx="4560" cy="480"/>
          </a:xfrm>
        </p:grpSpPr>
        <p:sp>
          <p:nvSpPr>
            <p:cNvPr id="37907" name="未知"/>
            <p:cNvSpPr/>
            <p:nvPr/>
          </p:nvSpPr>
          <p:spPr bwMode="auto">
            <a:xfrm>
              <a:off x="0" y="432"/>
              <a:ext cx="3648" cy="48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未知"/>
            <p:cNvSpPr/>
            <p:nvPr/>
          </p:nvSpPr>
          <p:spPr bwMode="auto">
            <a:xfrm flipV="1">
              <a:off x="3408" y="0"/>
              <a:ext cx="1152" cy="47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867400" y="3276600"/>
            <a:ext cx="12954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572000" y="3276600"/>
            <a:ext cx="12954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276600" y="3276600"/>
            <a:ext cx="12954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1981200" y="3276600"/>
            <a:ext cx="12954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grpSp>
        <p:nvGrpSpPr>
          <p:cNvPr id="37913" name="Group 25"/>
          <p:cNvGrpSpPr/>
          <p:nvPr/>
        </p:nvGrpSpPr>
        <p:grpSpPr bwMode="auto">
          <a:xfrm>
            <a:off x="3276600" y="3657600"/>
            <a:ext cx="2590800" cy="150813"/>
            <a:chOff x="0" y="0"/>
            <a:chExt cx="1632" cy="143"/>
          </a:xfrm>
        </p:grpSpPr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0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816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>
              <a:off x="1632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17" name="Group 29"/>
          <p:cNvGrpSpPr/>
          <p:nvPr/>
        </p:nvGrpSpPr>
        <p:grpSpPr bwMode="auto">
          <a:xfrm>
            <a:off x="1981200" y="3657600"/>
            <a:ext cx="5181600" cy="150813"/>
            <a:chOff x="0" y="0"/>
            <a:chExt cx="3264" cy="143"/>
          </a:xfrm>
        </p:grpSpPr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0" y="143"/>
              <a:ext cx="326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0" y="0"/>
              <a:ext cx="0" cy="1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3264" y="0"/>
              <a:ext cx="0" cy="14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228600" y="33528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红沙包</a:t>
            </a:r>
            <a:r>
              <a:rPr lang="zh-CN" altLang="en-US" sz="1200" b="1"/>
              <a:t>：</a:t>
            </a:r>
            <a:endParaRPr lang="zh-CN" altLang="en-US" sz="3200" b="1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152400" y="5257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黄沙包</a:t>
            </a:r>
            <a:r>
              <a:rPr lang="zh-CN" altLang="en-US" sz="1800" b="1"/>
              <a:t>：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152400" y="42672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绿沙包</a:t>
            </a:r>
            <a:r>
              <a:rPr lang="zh-CN" altLang="en-US" sz="1000" b="1"/>
              <a:t>：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4267200" y="5029200"/>
            <a:ext cx="762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3505200" y="5029200"/>
            <a:ext cx="762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2743200" y="5029200"/>
            <a:ext cx="762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1981200" y="5029200"/>
            <a:ext cx="762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54356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50038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45720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41402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37084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32766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28448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24130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1981200" y="4114800"/>
            <a:ext cx="431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zh-CN" altLang="en-US" sz="900"/>
          </a:p>
        </p:txBody>
      </p:sp>
      <p:grpSp>
        <p:nvGrpSpPr>
          <p:cNvPr id="37937" name="Group 49"/>
          <p:cNvGrpSpPr/>
          <p:nvPr/>
        </p:nvGrpSpPr>
        <p:grpSpPr bwMode="auto">
          <a:xfrm>
            <a:off x="2413000" y="4572000"/>
            <a:ext cx="3022600" cy="150813"/>
            <a:chOff x="0" y="0"/>
            <a:chExt cx="1904" cy="143"/>
          </a:xfrm>
        </p:grpSpPr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>
              <a:off x="0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272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>
              <a:off x="544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Line 53"/>
            <p:cNvSpPr>
              <a:spLocks noChangeShapeType="1"/>
            </p:cNvSpPr>
            <p:nvPr/>
          </p:nvSpPr>
          <p:spPr bwMode="auto">
            <a:xfrm>
              <a:off x="816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2" name="Line 54"/>
            <p:cNvSpPr>
              <a:spLocks noChangeShapeType="1"/>
            </p:cNvSpPr>
            <p:nvPr/>
          </p:nvSpPr>
          <p:spPr bwMode="auto">
            <a:xfrm>
              <a:off x="1088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Line 55"/>
            <p:cNvSpPr>
              <a:spLocks noChangeShapeType="1"/>
            </p:cNvSpPr>
            <p:nvPr/>
          </p:nvSpPr>
          <p:spPr bwMode="auto">
            <a:xfrm>
              <a:off x="1360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Line 56"/>
            <p:cNvSpPr>
              <a:spLocks noChangeShapeType="1"/>
            </p:cNvSpPr>
            <p:nvPr/>
          </p:nvSpPr>
          <p:spPr bwMode="auto">
            <a:xfrm>
              <a:off x="1632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5" name="Line 57"/>
            <p:cNvSpPr>
              <a:spLocks noChangeShapeType="1"/>
            </p:cNvSpPr>
            <p:nvPr/>
          </p:nvSpPr>
          <p:spPr bwMode="auto">
            <a:xfrm>
              <a:off x="1904" y="0"/>
              <a:ext cx="0" cy="1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46" name="Group 58"/>
          <p:cNvGrpSpPr/>
          <p:nvPr/>
        </p:nvGrpSpPr>
        <p:grpSpPr bwMode="auto">
          <a:xfrm>
            <a:off x="1981200" y="3810000"/>
            <a:ext cx="3886200" cy="914400"/>
            <a:chOff x="0" y="0"/>
            <a:chExt cx="2448" cy="576"/>
          </a:xfrm>
        </p:grpSpPr>
        <p:grpSp>
          <p:nvGrpSpPr>
            <p:cNvPr id="37947" name="Group 59"/>
            <p:cNvGrpSpPr/>
            <p:nvPr/>
          </p:nvGrpSpPr>
          <p:grpSpPr bwMode="auto">
            <a:xfrm>
              <a:off x="0" y="480"/>
              <a:ext cx="2432" cy="96"/>
              <a:chOff x="0" y="0"/>
              <a:chExt cx="2448" cy="143"/>
            </a:xfrm>
          </p:grpSpPr>
          <p:sp>
            <p:nvSpPr>
              <p:cNvPr id="37948" name="Line 60"/>
              <p:cNvSpPr>
                <a:spLocks noChangeShapeType="1"/>
              </p:cNvSpPr>
              <p:nvPr/>
            </p:nvSpPr>
            <p:spPr bwMode="auto">
              <a:xfrm>
                <a:off x="0" y="143"/>
                <a:ext cx="244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9" name="Line 61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50" name="Line 62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1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51" name="Line 63"/>
            <p:cNvSpPr>
              <a:spLocks noChangeShapeType="1"/>
            </p:cNvSpPr>
            <p:nvPr/>
          </p:nvSpPr>
          <p:spPr bwMode="auto">
            <a:xfrm>
              <a:off x="2448" y="0"/>
              <a:ext cx="0" cy="48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52" name="Group 64"/>
          <p:cNvGrpSpPr/>
          <p:nvPr/>
        </p:nvGrpSpPr>
        <p:grpSpPr bwMode="auto">
          <a:xfrm>
            <a:off x="1981200" y="4572000"/>
            <a:ext cx="3048000" cy="1141413"/>
            <a:chOff x="0" y="0"/>
            <a:chExt cx="1920" cy="719"/>
          </a:xfrm>
        </p:grpSpPr>
        <p:grpSp>
          <p:nvGrpSpPr>
            <p:cNvPr id="37953" name="Group 65"/>
            <p:cNvGrpSpPr/>
            <p:nvPr/>
          </p:nvGrpSpPr>
          <p:grpSpPr bwMode="auto">
            <a:xfrm>
              <a:off x="0" y="624"/>
              <a:ext cx="1920" cy="95"/>
              <a:chOff x="0" y="0"/>
              <a:chExt cx="1920" cy="143"/>
            </a:xfrm>
          </p:grpSpPr>
          <p:sp>
            <p:nvSpPr>
              <p:cNvPr id="37954" name="Line 66"/>
              <p:cNvSpPr>
                <a:spLocks noChangeShapeType="1"/>
              </p:cNvSpPr>
              <p:nvPr/>
            </p:nvSpPr>
            <p:spPr bwMode="auto">
              <a:xfrm>
                <a:off x="0" y="143"/>
                <a:ext cx="19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55" name="Line 67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56" name="Line 68"/>
              <p:cNvSpPr>
                <a:spLocks noChangeShapeType="1"/>
              </p:cNvSpPr>
              <p:nvPr/>
            </p:nvSpPr>
            <p:spPr bwMode="auto">
              <a:xfrm>
                <a:off x="1920" y="0"/>
                <a:ext cx="0" cy="1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57" name="Line 69"/>
            <p:cNvSpPr>
              <a:spLocks noChangeShapeType="1"/>
            </p:cNvSpPr>
            <p:nvPr/>
          </p:nvSpPr>
          <p:spPr bwMode="auto">
            <a:xfrm>
              <a:off x="1920" y="0"/>
              <a:ext cx="0" cy="62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58" name="AutoShape 70"/>
          <p:cNvSpPr/>
          <p:nvPr/>
        </p:nvSpPr>
        <p:spPr bwMode="auto">
          <a:xfrm rot="5400000">
            <a:off x="4457700" y="952500"/>
            <a:ext cx="228600" cy="5181600"/>
          </a:xfrm>
          <a:prstGeom prst="leftBrace">
            <a:avLst>
              <a:gd name="adj1" fmla="val 18888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59" name="AutoShape 71"/>
          <p:cNvSpPr/>
          <p:nvPr/>
        </p:nvSpPr>
        <p:spPr bwMode="auto">
          <a:xfrm rot="5400000">
            <a:off x="3848100" y="2476500"/>
            <a:ext cx="152400" cy="3886200"/>
          </a:xfrm>
          <a:prstGeom prst="leftBrace">
            <a:avLst>
              <a:gd name="adj1" fmla="val 2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60" name="AutoShape 72"/>
          <p:cNvSpPr/>
          <p:nvPr/>
        </p:nvSpPr>
        <p:spPr bwMode="auto">
          <a:xfrm rot="5400000">
            <a:off x="3429000" y="3886200"/>
            <a:ext cx="152400" cy="3048000"/>
          </a:xfrm>
          <a:prstGeom prst="lef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61" name="Text Box 73"/>
          <p:cNvSpPr txBox="1">
            <a:spLocks noChangeArrowheads="1"/>
          </p:cNvSpPr>
          <p:nvPr/>
        </p:nvSpPr>
        <p:spPr bwMode="auto">
          <a:xfrm>
            <a:off x="4038600" y="3048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60</a:t>
            </a:r>
            <a:r>
              <a:rPr lang="zh-CN" altLang="en-US" sz="3200" b="1"/>
              <a:t>克</a:t>
            </a:r>
          </a:p>
        </p:txBody>
      </p:sp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3276600" y="38862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(   )</a:t>
            </a:r>
            <a:r>
              <a:rPr lang="zh-CN" altLang="en-US" sz="3200" b="1"/>
              <a:t>克</a:t>
            </a:r>
          </a:p>
        </p:txBody>
      </p:sp>
      <p:sp>
        <p:nvSpPr>
          <p:cNvPr id="37963" name="Text Box 75"/>
          <p:cNvSpPr txBox="1">
            <a:spLocks noChangeArrowheads="1"/>
          </p:cNvSpPr>
          <p:nvPr/>
        </p:nvSpPr>
        <p:spPr bwMode="auto">
          <a:xfrm>
            <a:off x="3048000" y="48768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?</a:t>
            </a:r>
            <a:r>
              <a:rPr lang="zh-CN" altLang="en-US" sz="3200" b="1"/>
              <a:t>克</a:t>
            </a:r>
          </a:p>
        </p:txBody>
      </p:sp>
      <p:sp>
        <p:nvSpPr>
          <p:cNvPr id="37964" name="Text Box 76"/>
          <p:cNvSpPr txBox="1">
            <a:spLocks noChangeArrowheads="1"/>
          </p:cNvSpPr>
          <p:nvPr/>
        </p:nvSpPr>
        <p:spPr bwMode="auto">
          <a:xfrm>
            <a:off x="5486400" y="5257800"/>
            <a:ext cx="284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列式</a:t>
            </a:r>
            <a:r>
              <a:rPr lang="zh-CN" altLang="en-US" sz="2400"/>
              <a:t> 60</a:t>
            </a:r>
            <a:r>
              <a:rPr lang="zh-CN" altLang="en-US" sz="2400" b="1"/>
              <a:t>×    ×</a:t>
            </a:r>
          </a:p>
        </p:txBody>
      </p:sp>
      <p:graphicFrame>
        <p:nvGraphicFramePr>
          <p:cNvPr id="37965" name="Object 77"/>
          <p:cNvGraphicFramePr>
            <a:graphicFrameLocks noChangeAspect="1"/>
          </p:cNvGraphicFramePr>
          <p:nvPr/>
        </p:nvGraphicFramePr>
        <p:xfrm>
          <a:off x="1835150" y="2276475"/>
          <a:ext cx="4476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r:id="rId3" imgW="140335" imgH="395605" progId="Equation.3">
                  <p:embed/>
                </p:oleObj>
              </mc:Choice>
              <mc:Fallback>
                <p:oleObj r:id="rId3" imgW="140335" imgH="395605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76475"/>
                        <a:ext cx="44767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6" name="Object 78"/>
          <p:cNvGraphicFramePr>
            <a:graphicFrameLocks noChangeAspect="1"/>
          </p:cNvGraphicFramePr>
          <p:nvPr/>
        </p:nvGraphicFramePr>
        <p:xfrm>
          <a:off x="7543800" y="5029200"/>
          <a:ext cx="38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r:id="rId5" imgW="3657600" imgH="9448800" progId="Equation.3">
                  <p:embed/>
                </p:oleObj>
              </mc:Choice>
              <mc:Fallback>
                <p:oleObj r:id="rId5" imgW="3657600" imgH="94488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029200"/>
                        <a:ext cx="381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7" name="Object 79"/>
          <p:cNvGraphicFramePr>
            <a:graphicFrameLocks noChangeAspect="1"/>
          </p:cNvGraphicFramePr>
          <p:nvPr/>
        </p:nvGraphicFramePr>
        <p:xfrm>
          <a:off x="6934200" y="4953000"/>
          <a:ext cx="354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r:id="rId7" imgW="3657600" imgH="9448800" progId="Equation.3">
                  <p:embed/>
                </p:oleObj>
              </mc:Choice>
              <mc:Fallback>
                <p:oleObj r:id="rId7" imgW="3657600" imgH="94488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53000"/>
                        <a:ext cx="3540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7" dur="500"/>
                                        <p:tgtEl>
                                          <p:spTgt spid="3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921" grpId="0" autoUpdateAnimBg="0"/>
      <p:bldP spid="37922" grpId="0" autoUpdateAnimBg="0"/>
      <p:bldP spid="37923" grpId="0" autoUpdateAnimBg="0"/>
      <p:bldP spid="37958" grpId="0" animBg="1"/>
      <p:bldP spid="37959" grpId="0" animBg="1"/>
      <p:bldP spid="37960" grpId="0" animBg="1"/>
      <p:bldP spid="37961" grpId="0" autoUpdateAnimBg="0"/>
      <p:bldP spid="37962" grpId="0" autoUpdateAnimBg="0"/>
      <p:bldP spid="3796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086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810000" y="1981200"/>
            <a:ext cx="6858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1295400" y="1981200"/>
            <a:ext cx="685800" cy="6096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7" name="未知"/>
          <p:cNvSpPr/>
          <p:nvPr/>
        </p:nvSpPr>
        <p:spPr bwMode="auto">
          <a:xfrm>
            <a:off x="2362200" y="2438400"/>
            <a:ext cx="2667000" cy="76200"/>
          </a:xfrm>
          <a:custGeom>
            <a:avLst/>
            <a:gdLst>
              <a:gd name="T0" fmla="*/ 0 w 3264"/>
              <a:gd name="T1" fmla="*/ 0 h 96"/>
              <a:gd name="T2" fmla="*/ 144 w 3264"/>
              <a:gd name="T3" fmla="*/ 96 h 96"/>
              <a:gd name="T4" fmla="*/ 288 w 3264"/>
              <a:gd name="T5" fmla="*/ 0 h 96"/>
              <a:gd name="T6" fmla="*/ 432 w 3264"/>
              <a:gd name="T7" fmla="*/ 96 h 96"/>
              <a:gd name="T8" fmla="*/ 624 w 3264"/>
              <a:gd name="T9" fmla="*/ 0 h 96"/>
              <a:gd name="T10" fmla="*/ 768 w 3264"/>
              <a:gd name="T11" fmla="*/ 96 h 96"/>
              <a:gd name="T12" fmla="*/ 912 w 3264"/>
              <a:gd name="T13" fmla="*/ 0 h 96"/>
              <a:gd name="T14" fmla="*/ 1056 w 3264"/>
              <a:gd name="T15" fmla="*/ 96 h 96"/>
              <a:gd name="T16" fmla="*/ 1200 w 3264"/>
              <a:gd name="T17" fmla="*/ 0 h 96"/>
              <a:gd name="T18" fmla="*/ 1296 w 3264"/>
              <a:gd name="T19" fmla="*/ 96 h 96"/>
              <a:gd name="T20" fmla="*/ 1440 w 3264"/>
              <a:gd name="T21" fmla="*/ 0 h 96"/>
              <a:gd name="T22" fmla="*/ 1536 w 3264"/>
              <a:gd name="T23" fmla="*/ 96 h 96"/>
              <a:gd name="T24" fmla="*/ 1680 w 3264"/>
              <a:gd name="T25" fmla="*/ 0 h 96"/>
              <a:gd name="T26" fmla="*/ 1824 w 3264"/>
              <a:gd name="T27" fmla="*/ 96 h 96"/>
              <a:gd name="T28" fmla="*/ 1968 w 3264"/>
              <a:gd name="T29" fmla="*/ 0 h 96"/>
              <a:gd name="T30" fmla="*/ 2064 w 3264"/>
              <a:gd name="T31" fmla="*/ 96 h 96"/>
              <a:gd name="T32" fmla="*/ 2256 w 3264"/>
              <a:gd name="T33" fmla="*/ 0 h 96"/>
              <a:gd name="T34" fmla="*/ 2400 w 3264"/>
              <a:gd name="T35" fmla="*/ 96 h 96"/>
              <a:gd name="T36" fmla="*/ 2592 w 3264"/>
              <a:gd name="T37" fmla="*/ 0 h 96"/>
              <a:gd name="T38" fmla="*/ 2688 w 3264"/>
              <a:gd name="T39" fmla="*/ 96 h 96"/>
              <a:gd name="T40" fmla="*/ 2832 w 3264"/>
              <a:gd name="T41" fmla="*/ 0 h 96"/>
              <a:gd name="T42" fmla="*/ 2928 w 3264"/>
              <a:gd name="T43" fmla="*/ 96 h 96"/>
              <a:gd name="T44" fmla="*/ 3072 w 3264"/>
              <a:gd name="T45" fmla="*/ 0 h 96"/>
              <a:gd name="T46" fmla="*/ 3168 w 3264"/>
              <a:gd name="T47" fmla="*/ 96 h 96"/>
              <a:gd name="T48" fmla="*/ 3264 w 3264"/>
              <a:gd name="T4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64" h="96">
                <a:moveTo>
                  <a:pt x="0" y="0"/>
                </a:moveTo>
                <a:cubicBezTo>
                  <a:pt x="48" y="48"/>
                  <a:pt x="96" y="96"/>
                  <a:pt x="144" y="96"/>
                </a:cubicBezTo>
                <a:cubicBezTo>
                  <a:pt x="192" y="96"/>
                  <a:pt x="240" y="0"/>
                  <a:pt x="288" y="0"/>
                </a:cubicBezTo>
                <a:cubicBezTo>
                  <a:pt x="336" y="0"/>
                  <a:pt x="376" y="96"/>
                  <a:pt x="432" y="96"/>
                </a:cubicBezTo>
                <a:cubicBezTo>
                  <a:pt x="488" y="96"/>
                  <a:pt x="568" y="0"/>
                  <a:pt x="624" y="0"/>
                </a:cubicBezTo>
                <a:cubicBezTo>
                  <a:pt x="680" y="0"/>
                  <a:pt x="720" y="96"/>
                  <a:pt x="768" y="96"/>
                </a:cubicBezTo>
                <a:cubicBezTo>
                  <a:pt x="816" y="96"/>
                  <a:pt x="864" y="0"/>
                  <a:pt x="912" y="0"/>
                </a:cubicBezTo>
                <a:cubicBezTo>
                  <a:pt x="960" y="0"/>
                  <a:pt x="1008" y="96"/>
                  <a:pt x="1056" y="96"/>
                </a:cubicBezTo>
                <a:cubicBezTo>
                  <a:pt x="1104" y="96"/>
                  <a:pt x="1160" y="0"/>
                  <a:pt x="1200" y="0"/>
                </a:cubicBezTo>
                <a:cubicBezTo>
                  <a:pt x="1240" y="0"/>
                  <a:pt x="1256" y="96"/>
                  <a:pt x="1296" y="96"/>
                </a:cubicBezTo>
                <a:cubicBezTo>
                  <a:pt x="1336" y="96"/>
                  <a:pt x="1400" y="0"/>
                  <a:pt x="1440" y="0"/>
                </a:cubicBezTo>
                <a:cubicBezTo>
                  <a:pt x="1480" y="0"/>
                  <a:pt x="1496" y="96"/>
                  <a:pt x="1536" y="96"/>
                </a:cubicBezTo>
                <a:cubicBezTo>
                  <a:pt x="1576" y="96"/>
                  <a:pt x="1632" y="0"/>
                  <a:pt x="1680" y="0"/>
                </a:cubicBezTo>
                <a:cubicBezTo>
                  <a:pt x="1728" y="0"/>
                  <a:pt x="1776" y="96"/>
                  <a:pt x="1824" y="96"/>
                </a:cubicBezTo>
                <a:cubicBezTo>
                  <a:pt x="1872" y="96"/>
                  <a:pt x="1928" y="0"/>
                  <a:pt x="1968" y="0"/>
                </a:cubicBezTo>
                <a:cubicBezTo>
                  <a:pt x="2008" y="0"/>
                  <a:pt x="2016" y="96"/>
                  <a:pt x="2064" y="96"/>
                </a:cubicBezTo>
                <a:cubicBezTo>
                  <a:pt x="2112" y="96"/>
                  <a:pt x="2200" y="0"/>
                  <a:pt x="2256" y="0"/>
                </a:cubicBezTo>
                <a:cubicBezTo>
                  <a:pt x="2312" y="0"/>
                  <a:pt x="2344" y="96"/>
                  <a:pt x="2400" y="96"/>
                </a:cubicBezTo>
                <a:cubicBezTo>
                  <a:pt x="2456" y="96"/>
                  <a:pt x="2544" y="0"/>
                  <a:pt x="2592" y="0"/>
                </a:cubicBezTo>
                <a:cubicBezTo>
                  <a:pt x="2640" y="0"/>
                  <a:pt x="2648" y="96"/>
                  <a:pt x="2688" y="96"/>
                </a:cubicBezTo>
                <a:cubicBezTo>
                  <a:pt x="2728" y="96"/>
                  <a:pt x="2792" y="0"/>
                  <a:pt x="2832" y="0"/>
                </a:cubicBezTo>
                <a:cubicBezTo>
                  <a:pt x="2872" y="0"/>
                  <a:pt x="2888" y="96"/>
                  <a:pt x="2928" y="96"/>
                </a:cubicBezTo>
                <a:cubicBezTo>
                  <a:pt x="2968" y="96"/>
                  <a:pt x="3032" y="0"/>
                  <a:pt x="3072" y="0"/>
                </a:cubicBezTo>
                <a:cubicBezTo>
                  <a:pt x="3112" y="0"/>
                  <a:pt x="3136" y="96"/>
                  <a:pt x="3168" y="96"/>
                </a:cubicBezTo>
                <a:cubicBezTo>
                  <a:pt x="3200" y="96"/>
                  <a:pt x="3232" y="48"/>
                  <a:pt x="3264" y="0"/>
                </a:cubicBezTo>
              </a:path>
            </a:pathLst>
          </a:custGeom>
          <a:noFill/>
          <a:ln w="254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18" name="Group 6"/>
          <p:cNvGrpSpPr/>
          <p:nvPr/>
        </p:nvGrpSpPr>
        <p:grpSpPr bwMode="auto">
          <a:xfrm>
            <a:off x="1066800" y="1828800"/>
            <a:ext cx="4114800" cy="762000"/>
            <a:chOff x="0" y="0"/>
            <a:chExt cx="3072" cy="576"/>
          </a:xfrm>
        </p:grpSpPr>
        <p:sp>
          <p:nvSpPr>
            <p:cNvPr id="38919" name="未知"/>
            <p:cNvSpPr/>
            <p:nvPr/>
          </p:nvSpPr>
          <p:spPr bwMode="auto">
            <a:xfrm flipV="1">
              <a:off x="0" y="528"/>
              <a:ext cx="912" cy="48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0" name="未知"/>
            <p:cNvSpPr/>
            <p:nvPr/>
          </p:nvSpPr>
          <p:spPr bwMode="auto">
            <a:xfrm flipV="1">
              <a:off x="1824" y="0"/>
              <a:ext cx="1248" cy="48"/>
            </a:xfrm>
            <a:custGeom>
              <a:avLst/>
              <a:gdLst>
                <a:gd name="T0" fmla="*/ 0 w 3264"/>
                <a:gd name="T1" fmla="*/ 0 h 96"/>
                <a:gd name="T2" fmla="*/ 144 w 3264"/>
                <a:gd name="T3" fmla="*/ 96 h 96"/>
                <a:gd name="T4" fmla="*/ 288 w 3264"/>
                <a:gd name="T5" fmla="*/ 0 h 96"/>
                <a:gd name="T6" fmla="*/ 432 w 3264"/>
                <a:gd name="T7" fmla="*/ 96 h 96"/>
                <a:gd name="T8" fmla="*/ 624 w 3264"/>
                <a:gd name="T9" fmla="*/ 0 h 96"/>
                <a:gd name="T10" fmla="*/ 768 w 3264"/>
                <a:gd name="T11" fmla="*/ 96 h 96"/>
                <a:gd name="T12" fmla="*/ 912 w 3264"/>
                <a:gd name="T13" fmla="*/ 0 h 96"/>
                <a:gd name="T14" fmla="*/ 1056 w 3264"/>
                <a:gd name="T15" fmla="*/ 96 h 96"/>
                <a:gd name="T16" fmla="*/ 1200 w 3264"/>
                <a:gd name="T17" fmla="*/ 0 h 96"/>
                <a:gd name="T18" fmla="*/ 1296 w 3264"/>
                <a:gd name="T19" fmla="*/ 96 h 96"/>
                <a:gd name="T20" fmla="*/ 1440 w 3264"/>
                <a:gd name="T21" fmla="*/ 0 h 96"/>
                <a:gd name="T22" fmla="*/ 1536 w 3264"/>
                <a:gd name="T23" fmla="*/ 96 h 96"/>
                <a:gd name="T24" fmla="*/ 1680 w 3264"/>
                <a:gd name="T25" fmla="*/ 0 h 96"/>
                <a:gd name="T26" fmla="*/ 1824 w 3264"/>
                <a:gd name="T27" fmla="*/ 96 h 96"/>
                <a:gd name="T28" fmla="*/ 1968 w 3264"/>
                <a:gd name="T29" fmla="*/ 0 h 96"/>
                <a:gd name="T30" fmla="*/ 2064 w 3264"/>
                <a:gd name="T31" fmla="*/ 96 h 96"/>
                <a:gd name="T32" fmla="*/ 2256 w 3264"/>
                <a:gd name="T33" fmla="*/ 0 h 96"/>
                <a:gd name="T34" fmla="*/ 2400 w 3264"/>
                <a:gd name="T35" fmla="*/ 96 h 96"/>
                <a:gd name="T36" fmla="*/ 2592 w 3264"/>
                <a:gd name="T37" fmla="*/ 0 h 96"/>
                <a:gd name="T38" fmla="*/ 2688 w 3264"/>
                <a:gd name="T39" fmla="*/ 96 h 96"/>
                <a:gd name="T40" fmla="*/ 2832 w 3264"/>
                <a:gd name="T41" fmla="*/ 0 h 96"/>
                <a:gd name="T42" fmla="*/ 2928 w 3264"/>
                <a:gd name="T43" fmla="*/ 96 h 96"/>
                <a:gd name="T44" fmla="*/ 3072 w 3264"/>
                <a:gd name="T45" fmla="*/ 0 h 96"/>
                <a:gd name="T46" fmla="*/ 3168 w 3264"/>
                <a:gd name="T47" fmla="*/ 96 h 96"/>
                <a:gd name="T48" fmla="*/ 3264 w 3264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64" h="96">
                  <a:moveTo>
                    <a:pt x="0" y="0"/>
                  </a:moveTo>
                  <a:cubicBezTo>
                    <a:pt x="48" y="48"/>
                    <a:pt x="96" y="96"/>
                    <a:pt x="144" y="96"/>
                  </a:cubicBezTo>
                  <a:cubicBezTo>
                    <a:pt x="192" y="96"/>
                    <a:pt x="240" y="0"/>
                    <a:pt x="288" y="0"/>
                  </a:cubicBezTo>
                  <a:cubicBezTo>
                    <a:pt x="336" y="0"/>
                    <a:pt x="376" y="96"/>
                    <a:pt x="432" y="96"/>
                  </a:cubicBezTo>
                  <a:cubicBezTo>
                    <a:pt x="488" y="96"/>
                    <a:pt x="568" y="0"/>
                    <a:pt x="624" y="0"/>
                  </a:cubicBezTo>
                  <a:cubicBezTo>
                    <a:pt x="680" y="0"/>
                    <a:pt x="720" y="96"/>
                    <a:pt x="768" y="96"/>
                  </a:cubicBezTo>
                  <a:cubicBezTo>
                    <a:pt x="816" y="96"/>
                    <a:pt x="864" y="0"/>
                    <a:pt x="912" y="0"/>
                  </a:cubicBezTo>
                  <a:cubicBezTo>
                    <a:pt x="960" y="0"/>
                    <a:pt x="1008" y="96"/>
                    <a:pt x="1056" y="96"/>
                  </a:cubicBezTo>
                  <a:cubicBezTo>
                    <a:pt x="1104" y="96"/>
                    <a:pt x="1160" y="0"/>
                    <a:pt x="1200" y="0"/>
                  </a:cubicBezTo>
                  <a:cubicBezTo>
                    <a:pt x="1240" y="0"/>
                    <a:pt x="1256" y="96"/>
                    <a:pt x="1296" y="96"/>
                  </a:cubicBezTo>
                  <a:cubicBezTo>
                    <a:pt x="1336" y="96"/>
                    <a:pt x="1400" y="0"/>
                    <a:pt x="1440" y="0"/>
                  </a:cubicBezTo>
                  <a:cubicBezTo>
                    <a:pt x="1480" y="0"/>
                    <a:pt x="1496" y="96"/>
                    <a:pt x="1536" y="96"/>
                  </a:cubicBezTo>
                  <a:cubicBezTo>
                    <a:pt x="1576" y="96"/>
                    <a:pt x="1632" y="0"/>
                    <a:pt x="1680" y="0"/>
                  </a:cubicBezTo>
                  <a:cubicBezTo>
                    <a:pt x="1728" y="0"/>
                    <a:pt x="1776" y="96"/>
                    <a:pt x="1824" y="96"/>
                  </a:cubicBezTo>
                  <a:cubicBezTo>
                    <a:pt x="1872" y="96"/>
                    <a:pt x="1928" y="0"/>
                    <a:pt x="1968" y="0"/>
                  </a:cubicBezTo>
                  <a:cubicBezTo>
                    <a:pt x="2008" y="0"/>
                    <a:pt x="2016" y="96"/>
                    <a:pt x="2064" y="96"/>
                  </a:cubicBezTo>
                  <a:cubicBezTo>
                    <a:pt x="2112" y="96"/>
                    <a:pt x="2200" y="0"/>
                    <a:pt x="2256" y="0"/>
                  </a:cubicBezTo>
                  <a:cubicBezTo>
                    <a:pt x="2312" y="0"/>
                    <a:pt x="2344" y="96"/>
                    <a:pt x="2400" y="96"/>
                  </a:cubicBezTo>
                  <a:cubicBezTo>
                    <a:pt x="2456" y="96"/>
                    <a:pt x="2544" y="0"/>
                    <a:pt x="2592" y="0"/>
                  </a:cubicBezTo>
                  <a:cubicBezTo>
                    <a:pt x="2640" y="0"/>
                    <a:pt x="2648" y="96"/>
                    <a:pt x="2688" y="96"/>
                  </a:cubicBezTo>
                  <a:cubicBezTo>
                    <a:pt x="2728" y="96"/>
                    <a:pt x="2792" y="0"/>
                    <a:pt x="2832" y="0"/>
                  </a:cubicBezTo>
                  <a:cubicBezTo>
                    <a:pt x="2872" y="0"/>
                    <a:pt x="2888" y="96"/>
                    <a:pt x="2928" y="96"/>
                  </a:cubicBezTo>
                  <a:cubicBezTo>
                    <a:pt x="2968" y="96"/>
                    <a:pt x="3032" y="0"/>
                    <a:pt x="3072" y="0"/>
                  </a:cubicBezTo>
                  <a:cubicBezTo>
                    <a:pt x="3112" y="0"/>
                    <a:pt x="3136" y="96"/>
                    <a:pt x="3168" y="96"/>
                  </a:cubicBezTo>
                  <a:cubicBezTo>
                    <a:pt x="3200" y="96"/>
                    <a:pt x="3232" y="48"/>
                    <a:pt x="3264" y="0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57600"/>
            <a:ext cx="66294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68580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75438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543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76009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78486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953000"/>
            <a:ext cx="76168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620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620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124200"/>
            <a:ext cx="74009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267200"/>
            <a:ext cx="7315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"/>
            <a:ext cx="746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09800"/>
            <a:ext cx="7543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2766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419600"/>
            <a:ext cx="75438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04800"/>
            <a:ext cx="74009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7696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52600"/>
            <a:ext cx="6400800" cy="2641600"/>
          </a:xfrm>
        </p:spPr>
        <p:txBody>
          <a:bodyPr/>
          <a:lstStyle/>
          <a:p>
            <a:r>
              <a:rPr lang="zh-CN" altLang="en-US" sz="4400" b="1">
                <a:solidFill>
                  <a:srgbClr val="FF0000"/>
                </a:solidFill>
              </a:rPr>
              <a:t>相关链接</a:t>
            </a:r>
          </a:p>
          <a:p>
            <a:endParaRPr lang="zh-CN" altLang="en-US" sz="4400" b="1">
              <a:solidFill>
                <a:srgbClr val="FF0000"/>
              </a:solidFill>
            </a:endParaRPr>
          </a:p>
          <a:p>
            <a:r>
              <a:rPr lang="zh-CN" altLang="en-US" sz="4400" b="1">
                <a:solidFill>
                  <a:srgbClr val="FF0000"/>
                </a:solidFill>
              </a:rPr>
              <a:t>倒数</a:t>
            </a:r>
          </a:p>
          <a:p>
            <a:endParaRPr lang="zh-C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533400"/>
            <a:ext cx="6870700" cy="1190625"/>
          </a:xfrm>
        </p:spPr>
        <p:txBody>
          <a:bodyPr/>
          <a:lstStyle/>
          <a:p>
            <a:r>
              <a:rPr lang="zh-CN" altLang="en-US" b="1">
                <a:solidFill>
                  <a:srgbClr val="0000FF"/>
                </a:solidFill>
              </a:rPr>
              <a:t>口算天天练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341563" y="2506663"/>
          <a:ext cx="460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r:id="rId3" imgW="458470" imgH="394335" progId="Equation.3">
                  <p:embed/>
                </p:oleObj>
              </mc:Choice>
              <mc:Fallback>
                <p:oleObj r:id="rId3" imgW="458470" imgH="394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06663"/>
                        <a:ext cx="4603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84675" y="3213100"/>
          <a:ext cx="13811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r:id="rId5" imgW="584835" imgH="394335" progId="Equation.3">
                  <p:embed/>
                </p:oleObj>
              </mc:Choice>
              <mc:Fallback>
                <p:oleObj r:id="rId5" imgW="584835" imgH="3943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213100"/>
                        <a:ext cx="13811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2924175"/>
          <a:ext cx="10779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6" r:id="rId7" imgW="445770" imgH="394335" progId="Equation.3">
                  <p:embed/>
                </p:oleObj>
              </mc:Choice>
              <mc:Fallback>
                <p:oleObj r:id="rId7" imgW="445770" imgH="3943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24175"/>
                        <a:ext cx="107791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30713" y="2141538"/>
          <a:ext cx="10747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7" r:id="rId9" imgW="483870" imgH="394335" progId="Equation.3">
                  <p:embed/>
                </p:oleObj>
              </mc:Choice>
              <mc:Fallback>
                <p:oleObj r:id="rId9" imgW="483870" imgH="3943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2141538"/>
                        <a:ext cx="10747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743200" y="236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667000" y="32004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667000" y="41910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651500" y="2349500"/>
            <a:ext cx="433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795963" y="35004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580063" y="4292600"/>
            <a:ext cx="2873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562600" y="5257800"/>
            <a:ext cx="577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1</a:t>
            </a:r>
          </a:p>
        </p:txBody>
      </p:sp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1371600" y="4953000"/>
          <a:ext cx="13811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r:id="rId11" imgW="584835" imgH="394335" progId="Equation.3">
                  <p:embed/>
                </p:oleObj>
              </mc:Choice>
              <mc:Fallback>
                <p:oleObj r:id="rId11" imgW="584835" imgH="3943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13811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4356100" y="4221163"/>
          <a:ext cx="1139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r:id="rId13" imgW="483870" imgH="394335" progId="Equation.3">
                  <p:embed/>
                </p:oleObj>
              </mc:Choice>
              <mc:Fallback>
                <p:oleObj r:id="rId13" imgW="483870" imgH="39433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221163"/>
                        <a:ext cx="11398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2771775" y="5229225"/>
            <a:ext cx="360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1</a:t>
            </a:r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1447800" y="3962400"/>
          <a:ext cx="10509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r:id="rId15" imgW="445770" imgH="394335" progId="Equation.3">
                  <p:embed/>
                </p:oleObj>
              </mc:Choice>
              <mc:Fallback>
                <p:oleObj r:id="rId15" imgW="445770" imgH="39433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2400"/>
                        <a:ext cx="10509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8" name="Object 18"/>
          <p:cNvGraphicFramePr>
            <a:graphicFrameLocks noChangeAspect="1"/>
          </p:cNvGraphicFramePr>
          <p:nvPr/>
        </p:nvGraphicFramePr>
        <p:xfrm>
          <a:off x="1268413" y="2046288"/>
          <a:ext cx="164941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公式" r:id="rId17" imgW="16764000" imgH="9753600" progId="Equation.3">
                  <p:embed/>
                </p:oleObj>
              </mc:Choice>
              <mc:Fallback>
                <p:oleObj name="公式" r:id="rId17" imgW="16764000" imgH="9753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046288"/>
                        <a:ext cx="1649412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99" name="Picture 19" descr="图片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6477000" y="36576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utoUpdateAnimBg="0"/>
      <p:bldP spid="46088" grpId="0" autoUpdateAnimBg="0"/>
      <p:bldP spid="46089" grpId="0" autoUpdateAnimBg="0"/>
      <p:bldP spid="46090" grpId="0" autoUpdateAnimBg="0"/>
      <p:bldP spid="46091" grpId="0" autoUpdateAnimBg="0"/>
      <p:bldP spid="46092" grpId="0" autoUpdateAnimBg="0"/>
      <p:bldP spid="46093" grpId="0" autoUpdateAnimBg="0"/>
      <p:bldP spid="4609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870700" cy="1600200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经过刚才的计算，你发现了什么？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7620000" cy="24479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6600" b="1" dirty="0">
                <a:solidFill>
                  <a:schemeClr val="folHlink"/>
                </a:solidFill>
                <a:latin typeface="宋体" panose="02010600030101010101" pitchFamily="2" charset="-122"/>
              </a:rPr>
              <a:t>乘积是</a:t>
            </a:r>
            <a:r>
              <a:rPr lang="en-US" altLang="zh-CN" sz="6600" b="1" dirty="0">
                <a:solidFill>
                  <a:schemeClr val="folHlink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6600" b="1" dirty="0">
                <a:solidFill>
                  <a:schemeClr val="folHlink"/>
                </a:solidFill>
                <a:latin typeface="宋体" panose="02010600030101010101" pitchFamily="2" charset="-122"/>
              </a:rPr>
              <a:t>的两个数</a:t>
            </a:r>
          </a:p>
          <a:p>
            <a:pPr>
              <a:buFontTx/>
              <a:buNone/>
            </a:pPr>
            <a:r>
              <a:rPr lang="zh-CN" altLang="en-US" sz="6600" b="1" dirty="0">
                <a:solidFill>
                  <a:schemeClr val="folHlink"/>
                </a:solidFill>
                <a:latin typeface="宋体" panose="02010600030101010101" pitchFamily="2" charset="-122"/>
              </a:rPr>
              <a:t>互为倒数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24000" y="1981200"/>
            <a:ext cx="18637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chemeClr val="tx2"/>
                </a:solidFill>
                <a:latin typeface="宋体" panose="02010600030101010101" pitchFamily="2" charset="-122"/>
              </a:rPr>
              <a:t>乘积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038600" y="1981200"/>
            <a:ext cx="6064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tx2"/>
                </a:solidFill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524000" y="3200400"/>
            <a:ext cx="198122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chemeClr val="tx2"/>
                </a:solidFill>
                <a:latin typeface="宋体" panose="02010600030101010101" pitchFamily="2" charset="-122"/>
              </a:rPr>
              <a:t>互为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ldLvl="0" autoUpdateAnimBg="0"/>
      <p:bldP spid="47108" grpId="0" autoUpdateAnimBg="0"/>
      <p:bldP spid="47109" grpId="0" autoUpdateAnimBg="0"/>
      <p:bldP spid="4711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870700" cy="1066800"/>
          </a:xfrm>
        </p:spPr>
        <p:txBody>
          <a:bodyPr/>
          <a:lstStyle/>
          <a:p>
            <a:r>
              <a:rPr lang="zh-CN" altLang="en-US" b="1" dirty="0"/>
              <a:t>思考：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133600"/>
            <a:ext cx="8458200" cy="3657600"/>
          </a:xfrm>
        </p:spPr>
        <p:txBody>
          <a:bodyPr/>
          <a:lstStyle/>
          <a:p>
            <a:r>
              <a:rPr lang="zh-CN" altLang="en-US" sz="4800" b="1" dirty="0">
                <a:solidFill>
                  <a:schemeClr val="tx2"/>
                </a:solidFill>
              </a:rPr>
              <a:t>1的倒数是多少？</a:t>
            </a:r>
          </a:p>
          <a:p>
            <a:pPr>
              <a:buFontTx/>
              <a:buNone/>
            </a:pPr>
            <a:r>
              <a:rPr lang="zh-CN" altLang="en-US" sz="4800" b="1" dirty="0">
                <a:solidFill>
                  <a:schemeClr val="tx2"/>
                </a:solidFill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</a:rPr>
              <a:t>1的倒数是1。</a:t>
            </a:r>
          </a:p>
          <a:p>
            <a:r>
              <a:rPr lang="zh-CN" altLang="en-US" sz="4800" b="1" dirty="0">
                <a:solidFill>
                  <a:schemeClr val="tx2"/>
                </a:solidFill>
              </a:rPr>
              <a:t>0有倒数吗？</a:t>
            </a:r>
          </a:p>
          <a:p>
            <a:pPr>
              <a:buFontTx/>
              <a:buNone/>
            </a:pPr>
            <a:r>
              <a:rPr lang="zh-CN" altLang="en-US" sz="4800" b="1" dirty="0">
                <a:solidFill>
                  <a:schemeClr val="tx2"/>
                </a:solidFill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</a:rPr>
              <a:t>0没有倒数。</a:t>
            </a:r>
          </a:p>
          <a:p>
            <a:endParaRPr lang="zh-CN" altLang="en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200900" cy="3754438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如何求一个数的倒数？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5400" b="1" dirty="0"/>
              <a:t>求一个数</a:t>
            </a:r>
            <a:r>
              <a:rPr lang="zh-CN" altLang="en-US" sz="5400" b="1" dirty="0">
                <a:solidFill>
                  <a:schemeClr val="tx2"/>
                </a:solidFill>
              </a:rPr>
              <a:t>(0除外)</a:t>
            </a:r>
            <a:r>
              <a:rPr lang="zh-CN" altLang="en-US" sz="5400" b="1" dirty="0"/>
              <a:t>的倒数，只要把这个数的分子、分母调换位置。</a:t>
            </a:r>
          </a:p>
          <a:p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85800" y="1524000"/>
          <a:ext cx="7451725" cy="831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Document" r:id="rId3" imgW="7905115" imgH="8869680" progId="Word.Document.8">
                  <p:embed/>
                </p:oleObj>
              </mc:Choice>
              <mc:Fallback>
                <p:oleObj name="Document" r:id="rId3" imgW="7905115" imgH="8869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451725" cy="831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85800" y="228600"/>
          <a:ext cx="7239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r:id="rId5" imgW="1981200" imgH="393700" progId="Equation.3">
                  <p:embed/>
                </p:oleObj>
              </mc:Choice>
              <mc:Fallback>
                <p:oleObj r:id="rId5" imgW="19812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7239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5410200"/>
            <a:ext cx="5143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57200"/>
            <a:ext cx="5200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905000"/>
            <a:ext cx="3305175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=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914400" y="2819400"/>
          <a:ext cx="2590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r:id="rId6" imgW="1043305" imgH="394335" progId="Equation.3">
                  <p:embed/>
                </p:oleObj>
              </mc:Choice>
              <mc:Fallback>
                <p:oleObj r:id="rId6" imgW="1043305" imgH="3943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25908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3200400"/>
            <a:ext cx="1447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  <a:p>
            <a:pPr>
              <a:spcBef>
                <a:spcPct val="50000"/>
              </a:spcBef>
            </a:pPr>
            <a:r>
              <a:rPr lang="en-US" altLang="zh-CN"/>
              <a:t>=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762000" y="3962400"/>
          <a:ext cx="609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r:id="rId8" imgW="153035" imgH="394970" progId="Equation.3">
                  <p:embed/>
                </p:oleObj>
              </mc:Choice>
              <mc:Fallback>
                <p:oleObj r:id="rId8" imgW="153035" imgH="3949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62400"/>
                        <a:ext cx="609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14400" y="3962400"/>
            <a:ext cx="15240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4495800"/>
            <a:ext cx="15240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62000" y="4724400"/>
            <a:ext cx="304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38200" y="3505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371600" y="4114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=</a:t>
            </a:r>
            <a:r>
              <a:rPr lang="en-US" altLang="zh-CN" sz="2800"/>
              <a:t>3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981200" y="4191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(</a:t>
            </a:r>
            <a:r>
              <a:rPr lang="zh-CN" altLang="en-US" sz="2800"/>
              <a:t>米</a:t>
            </a:r>
            <a:r>
              <a:rPr lang="en-US" altLang="zh-CN" sz="2800"/>
              <a:t>)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182880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114800" y="18288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2.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1828800"/>
            <a:ext cx="2209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2667000"/>
            <a:ext cx="936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6248400" y="3429000"/>
          <a:ext cx="609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r:id="rId12" imgW="153035" imgH="394970" progId="Equation.3">
                  <p:embed/>
                </p:oleObj>
              </mc:Choice>
              <mc:Fallback>
                <p:oleObj r:id="rId12" imgW="153035" imgH="39497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429000"/>
                        <a:ext cx="609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400800" y="3429000"/>
            <a:ext cx="15240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6400800" y="3886200"/>
            <a:ext cx="15240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58" name="Group 22"/>
          <p:cNvGrpSpPr/>
          <p:nvPr/>
        </p:nvGrpSpPr>
        <p:grpSpPr bwMode="auto">
          <a:xfrm>
            <a:off x="6705600" y="3581400"/>
            <a:ext cx="1676400" cy="641350"/>
            <a:chOff x="0" y="0"/>
            <a:chExt cx="1056" cy="404"/>
          </a:xfrm>
        </p:grpSpPr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=</a:t>
              </a: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288" y="0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/>
                <a:t>3(</a:t>
              </a:r>
              <a:r>
                <a:rPr lang="zh-CN" altLang="en-US" sz="2800"/>
                <a:t>米</a:t>
              </a:r>
              <a:r>
                <a:rPr lang="en-US" altLang="zh-CN" sz="2800"/>
                <a:t>)</a:t>
              </a:r>
            </a:p>
          </p:txBody>
        </p:sp>
      </p:grpSp>
      <p:grpSp>
        <p:nvGrpSpPr>
          <p:cNvPr id="14361" name="Group 25"/>
          <p:cNvGrpSpPr/>
          <p:nvPr/>
        </p:nvGrpSpPr>
        <p:grpSpPr bwMode="auto">
          <a:xfrm>
            <a:off x="6400800" y="3048000"/>
            <a:ext cx="381000" cy="1447800"/>
            <a:chOff x="0" y="0"/>
            <a:chExt cx="164" cy="1316"/>
          </a:xfrm>
        </p:grpSpPr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0" y="0"/>
              <a:ext cx="1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8" y="912"/>
              <a:ext cx="1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4724400" y="3886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876800" y="3810000"/>
            <a:ext cx="838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  </a:t>
            </a:r>
            <a:r>
              <a:rPr lang="en-US" altLang="zh-CN" sz="2800"/>
              <a:t>2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800600" y="3429000"/>
            <a:ext cx="1066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1×6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962400" y="5867400"/>
            <a:ext cx="838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  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267200" y="35814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=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5791200" y="3581400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43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43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43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43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utoUpdateAnimBg="0"/>
      <p:bldP spid="14348" grpId="0" autoUpdateAnimBg="0"/>
      <p:bldP spid="14351" grpId="0" bldLvl="0" autoUpdateAnimBg="0"/>
      <p:bldP spid="14352" grpId="0" bldLvl="0" autoUpdateAnimBg="0"/>
      <p:bldP spid="14356" grpId="0" animBg="1"/>
      <p:bldP spid="14357" grpId="0" animBg="1"/>
      <p:bldP spid="14364" grpId="0" animBg="1"/>
      <p:bldP spid="14365" grpId="0" bldLvl="0" autoUpdateAnimBg="0"/>
      <p:bldP spid="14366" grpId="0" autoUpdateAnimBg="0"/>
      <p:bldP spid="14369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914400"/>
            <a:ext cx="7170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/>
              <a:t>        </a:t>
            </a:r>
            <a:r>
              <a:rPr lang="zh-CN" altLang="en-US" sz="3200" b="1" dirty="0">
                <a:ea typeface="楷体_GB2312" pitchFamily="1" charset="-122"/>
              </a:rPr>
              <a:t>分数和整数相乘可以怎样计算？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7588" y="1906588"/>
            <a:ext cx="60023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 dirty="0"/>
              <a:t>               </a:t>
            </a:r>
            <a:r>
              <a:rPr lang="zh-CN" altLang="en-US" b="1" dirty="0">
                <a:solidFill>
                  <a:srgbClr val="3333FF"/>
                </a:solidFill>
                <a:ea typeface="楷体_GB2312" pitchFamily="1" charset="-122"/>
              </a:rPr>
              <a:t>分数与整数相乘，要用分数的分子与整数相乘，分母不变。计算时，能约分的可以先约分，再算出结果。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7346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4000" b="1" dirty="0">
              <a:solidFill>
                <a:srgbClr val="FF5050"/>
              </a:solidFill>
              <a:latin typeface="Verdana" panose="020B060403050404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火眼金睛：下面的计算对吗？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835150" y="2276475"/>
          <a:ext cx="4476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r:id="rId3" imgW="140335" imgH="395605" progId="Equation.3">
                  <p:embed/>
                </p:oleObj>
              </mc:Choice>
              <mc:Fallback>
                <p:oleObj r:id="rId3" imgW="140335" imgH="39560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76475"/>
                        <a:ext cx="44767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339975" y="2636838"/>
            <a:ext cx="1439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×</a:t>
            </a:r>
            <a:r>
              <a:rPr lang="en-US" altLang="zh-CN" sz="1800" dirty="0">
                <a:latin typeface="Verdana" panose="020B060403050404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n-US" altLang="zh-CN" sz="3200" dirty="0">
                <a:latin typeface="Verdana" panose="020B060403050404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722688" y="2338388"/>
          <a:ext cx="11366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r:id="rId5" imgW="344170" imgH="407670" progId="Equation.3">
                  <p:embed/>
                </p:oleObj>
              </mc:Choice>
              <mc:Fallback>
                <p:oleObj r:id="rId5" imgW="344170" imgH="40767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2338388"/>
                        <a:ext cx="11366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24300" y="2349500"/>
            <a:ext cx="592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Verdana" panose="020B0604030504040204" pitchFamily="34" charset="0"/>
              </a:rPr>
              <a:t>×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429125" y="2492375"/>
            <a:ext cx="287338" cy="2889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140200" y="3141663"/>
            <a:ext cx="287338" cy="2889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427538" y="1844675"/>
            <a:ext cx="442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505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048125" y="3425825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5050"/>
                </a:solidFill>
                <a:latin typeface="Verdana" panose="020B0604030504040204" pitchFamily="34" charset="0"/>
              </a:rPr>
              <a:t>3</a:t>
            </a: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508625" y="2276475"/>
          <a:ext cx="4476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r:id="rId7" imgW="140335" imgH="408305" progId="Equation.3">
                  <p:embed/>
                </p:oleObj>
              </mc:Choice>
              <mc:Fallback>
                <p:oleObj r:id="rId7" imgW="140335" imgH="40830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76475"/>
                        <a:ext cx="4476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932363" y="2605088"/>
            <a:ext cx="51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887538" y="4470400"/>
          <a:ext cx="4889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r:id="rId9" imgW="153035" imgH="408305" progId="Equation.3">
                  <p:embed/>
                </p:oleObj>
              </mc:Choice>
              <mc:Fallback>
                <p:oleObj r:id="rId9" imgW="153035" imgH="40830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470400"/>
                        <a:ext cx="48895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11413" y="4794250"/>
            <a:ext cx="1439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latin typeface="Verdana" panose="020B0604030504040204" pitchFamily="34" charset="0"/>
              </a:rPr>
              <a:t>×</a:t>
            </a:r>
            <a:r>
              <a:rPr lang="en-US" altLang="zh-CN" sz="1800">
                <a:latin typeface="Verdana" panose="020B0604030504040204" pitchFamily="34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altLang="zh-CN" sz="3200">
                <a:latin typeface="Verdana" panose="020B0604030504040204" pitchFamily="34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3867150" y="4541838"/>
          <a:ext cx="4889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r:id="rId11" imgW="153035" imgH="408305" progId="Equation.3">
                  <p:embed/>
                </p:oleObj>
              </mc:Choice>
              <mc:Fallback>
                <p:oleObj r:id="rId11" imgW="153035" imgH="40830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541838"/>
                        <a:ext cx="48895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262438" y="4794250"/>
            <a:ext cx="138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latin typeface="Verdana" panose="020B0604030504040204" pitchFamily="34" charset="0"/>
              </a:rPr>
              <a:t>×</a:t>
            </a:r>
            <a:r>
              <a:rPr lang="en-US" altLang="zh-CN" sz="1800">
                <a:latin typeface="Verdana" panose="020B0604030504040204" pitchFamily="34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altLang="zh-CN" sz="3200">
                <a:latin typeface="Verdana" panose="020B0604030504040204" pitchFamily="34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643438" y="4941888"/>
            <a:ext cx="287337" cy="2889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572000" y="42926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5050"/>
                </a:solidFill>
                <a:latin typeface="Verdana" panose="020B0604030504040204" pitchFamily="34" charset="0"/>
              </a:rPr>
              <a:t>1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3924300" y="4724400"/>
            <a:ext cx="287338" cy="2889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851275" y="4076700"/>
            <a:ext cx="442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5050"/>
                </a:solidFill>
                <a:latin typeface="Verdana" panose="020B0604030504040204" pitchFamily="34" charset="0"/>
              </a:rPr>
              <a:t>3</a:t>
            </a:r>
          </a:p>
        </p:txBody>
      </p:sp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5561013" y="4541838"/>
          <a:ext cx="48736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r:id="rId13" imgW="153035" imgH="408305" progId="Equation.3">
                  <p:embed/>
                </p:oleObj>
              </mc:Choice>
              <mc:Fallback>
                <p:oleObj r:id="rId13" imgW="153035" imgH="40830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4541838"/>
                        <a:ext cx="487362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93725" y="320675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641350"/>
            <a:ext cx="502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ea typeface="楷体_GB2312" pitchFamily="1" charset="-122"/>
              </a:rPr>
              <a:t>你会计算下面各题吗</a:t>
            </a:r>
            <a:r>
              <a:rPr lang="zh-CN" altLang="en-US" b="1" dirty="0" smtClean="0">
                <a:ea typeface="楷体_GB2312" pitchFamily="1" charset="-122"/>
              </a:rPr>
              <a:t>？</a:t>
            </a:r>
            <a:endParaRPr lang="zh-CN" altLang="en-US" b="1" dirty="0">
              <a:ea typeface="楷体_GB2312" pitchFamily="1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10× 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429000" y="1676400"/>
          <a:ext cx="654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r:id="rId3" imgW="203835" imgH="394970" progId="Equation.3">
                  <p:embed/>
                </p:oleObj>
              </mc:Choice>
              <mc:Fallback>
                <p:oleObj r:id="rId3" imgW="203835" imgH="3949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65405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438400" y="3048000"/>
          <a:ext cx="6762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r:id="rId5" imgW="203835" imgH="394970" progId="Equation.3">
                  <p:embed/>
                </p:oleObj>
              </mc:Choice>
              <mc:Fallback>
                <p:oleObj r:id="rId5" imgW="203835" imgH="3949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676275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971800" y="35052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×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05200" y="35052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9</a:t>
            </a: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3505200" y="4648200"/>
          <a:ext cx="5492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r:id="rId7" imgW="153035" imgH="394970" progId="Equation.3">
                  <p:embed/>
                </p:oleObj>
              </mc:Choice>
              <mc:Fallback>
                <p:oleObj r:id="rId7" imgW="153035" imgH="3949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48200"/>
                        <a:ext cx="549275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971800" y="5105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×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438400" y="51054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18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183188" y="2209800"/>
            <a:ext cx="33861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一辆汽车每分行驶   千米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平均每小时行驶多少千米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?</a:t>
            </a:r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6344031" y="2667000"/>
          <a:ext cx="49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r:id="rId9" imgW="153035" imgH="395605" progId="Equation.3">
                  <p:embed/>
                </p:oleObj>
              </mc:Choice>
              <mc:Fallback>
                <p:oleObj r:id="rId9" imgW="153035" imgH="39560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031" y="2667000"/>
                        <a:ext cx="49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76400" y="914400"/>
            <a:ext cx="6858000" cy="26035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  做一个中国结用  米彩绳，小英做了</a:t>
            </a:r>
            <a:r>
              <a:rPr lang="en-US" altLang="zh-CN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b="1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个，一共用彩绳多少米？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grpSp>
        <p:nvGrpSpPr>
          <p:cNvPr id="18435" name="Group 3"/>
          <p:cNvGrpSpPr/>
          <p:nvPr/>
        </p:nvGrpSpPr>
        <p:grpSpPr bwMode="auto">
          <a:xfrm>
            <a:off x="5715000" y="1696041"/>
            <a:ext cx="342900" cy="714375"/>
            <a:chOff x="0" y="0"/>
            <a:chExt cx="540" cy="1122"/>
          </a:xfrm>
        </p:grpSpPr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>
              <a:off x="0" y="561"/>
              <a:ext cx="5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WordArt 5"/>
            <p:cNvSpPr>
              <a:spLocks noChangeArrowheads="1" noChangeShapeType="1"/>
            </p:cNvSpPr>
            <p:nvPr/>
          </p:nvSpPr>
          <p:spPr bwMode="auto">
            <a:xfrm>
              <a:off x="180" y="0"/>
              <a:ext cx="210" cy="4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00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00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438" name="WordArt 6"/>
            <p:cNvSpPr>
              <a:spLocks noChangeArrowheads="1" noChangeShapeType="1"/>
            </p:cNvSpPr>
            <p:nvPr/>
          </p:nvSpPr>
          <p:spPr bwMode="auto">
            <a:xfrm>
              <a:off x="180" y="717"/>
              <a:ext cx="210" cy="4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00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200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76400" y="4267200"/>
            <a:ext cx="70040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Verdana" panose="020B0604030504040204" pitchFamily="34" charset="0"/>
                <a:ea typeface="楷体_GB2312" pitchFamily="1" charset="-122"/>
              </a:rPr>
              <a:t>    一个正方形的边长是   米，它的周长是多少?</a:t>
            </a: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6553200" y="4038600"/>
          <a:ext cx="450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r:id="rId3" imgW="140335" imgH="395605" progId="Equation.3">
                  <p:embed/>
                </p:oleObj>
              </mc:Choice>
              <mc:Fallback>
                <p:oleObj r:id="rId3" imgW="140335" imgH="39560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38600"/>
                        <a:ext cx="450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828800"/>
            <a:ext cx="6400800" cy="2641600"/>
          </a:xfrm>
        </p:spPr>
        <p:txBody>
          <a:bodyPr/>
          <a:lstStyle/>
          <a:p>
            <a:endParaRPr lang="zh-CN" altLang="en-US" sz="5400" b="1">
              <a:solidFill>
                <a:srgbClr val="FF0000"/>
              </a:solidFill>
            </a:endParaRPr>
          </a:p>
          <a:p>
            <a:r>
              <a:rPr lang="zh-CN" altLang="en-US" sz="5400" b="1">
                <a:solidFill>
                  <a:srgbClr val="FF0000"/>
                </a:solidFill>
              </a:rPr>
              <a:t>分数乘分数</a:t>
            </a:r>
          </a:p>
          <a:p>
            <a:endParaRPr lang="zh-CN" alt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全屏显示(4:3)</PresentationFormat>
  <Paragraphs>225</Paragraphs>
  <Slides>38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0" baseType="lpstr">
      <vt:lpstr>汉仪中圆简</vt:lpstr>
      <vt:lpstr>楷体_GB2312</vt:lpstr>
      <vt:lpstr>宋体</vt:lpstr>
      <vt:lpstr>微软雅黑</vt:lpstr>
      <vt:lpstr>Arial</vt:lpstr>
      <vt:lpstr>Comic Sans MS</vt:lpstr>
      <vt:lpstr>Times New Roman</vt:lpstr>
      <vt:lpstr>Verdana</vt:lpstr>
      <vt:lpstr>WWW.2PPT.COM</vt:lpstr>
      <vt:lpstr>Equation.3</vt:lpstr>
      <vt:lpstr>公式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口算天天练</vt:lpstr>
      <vt:lpstr>经过刚才的计算，你发现了什么？</vt:lpstr>
      <vt:lpstr>思考：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2021-12-31T02:00:32Z</dcterms:created>
  <dcterms:modified xsi:type="dcterms:W3CDTF">2023-01-17T01:45:15Z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1E5031EC18044011BDD8AAA20FAA2E6D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