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D86"/>
    <a:srgbClr val="E71000"/>
    <a:srgbClr val="D10000"/>
    <a:srgbClr val="9E211B"/>
    <a:srgbClr val="FF9409"/>
    <a:srgbClr val="E3D2AE"/>
    <a:srgbClr val="DAECF7"/>
    <a:srgbClr val="C7020C"/>
    <a:srgbClr val="C91324"/>
    <a:srgbClr val="16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>
        <p:scale>
          <a:sx n="50" d="100"/>
          <a:sy n="50" d="100"/>
        </p:scale>
        <p:origin x="-420" y="-1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1332-129D-4612-962B-1C65686BB897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54C28-EA2F-4CA4-B752-D517A8288B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6097"/>
            <a:ext cx="12192000" cy="69906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37" y="1261572"/>
            <a:ext cx="5863419" cy="23627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78256" y="4102824"/>
            <a:ext cx="551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劳动节主题班会模板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78256" y="4956130"/>
            <a:ext cx="55163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班级：三年二班    老师： </a:t>
            </a:r>
            <a:r>
              <a:rPr kumimoji="1" lang="en-US" altLang="zh-CN" sz="200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www.PPT818.com</a:t>
            </a:r>
            <a:endParaRPr kumimoji="1" lang="zh-CN" altLang="en-US" sz="2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3715" y="-1197428"/>
            <a:ext cx="8307205" cy="1091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407040" y="2522109"/>
            <a:ext cx="4592638" cy="263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商店里整理货物，售货货品的售货员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92322" y="2073604"/>
            <a:ext cx="5001369" cy="4245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691974" y="2412381"/>
            <a:ext cx="4592638" cy="263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清晨，当你还在梦中的时候，清洁工人们就把每条大街小巷打扫了一遍。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8322" y="1689444"/>
            <a:ext cx="2676754" cy="516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550649" y="2522109"/>
            <a:ext cx="4592638" cy="263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如果没有开车的司机伯伯，人们哪儿也不能去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81285" y="81280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72354" y="2522109"/>
            <a:ext cx="4592638" cy="263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医院里，医生和护士匆忙的工作着，全靠他们的帮助，病人们才恢复健康。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9198" y="1701383"/>
            <a:ext cx="5518120" cy="4684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61561" y="2522109"/>
            <a:ext cx="4592638" cy="263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田野里的农民伯伯顶着火辣的太阳，流着汗辛勤的播种粮食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21" y="1694523"/>
            <a:ext cx="4324605" cy="6379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572354" y="2522109"/>
            <a:ext cx="4592638" cy="263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听，工地上传来机器的声音，那是建筑工人在为我们建造美丽的家园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21" y="2146648"/>
            <a:ext cx="4592638" cy="447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472355" y="2858229"/>
            <a:ext cx="4403165" cy="2192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正因为有了叔叔阿姨们的辛勤的劳动，我们才会过着幸福的生活。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8650" y="1727861"/>
            <a:ext cx="4169672" cy="445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599" y="2623279"/>
            <a:ext cx="4800600" cy="3200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795544" y="2623279"/>
            <a:ext cx="4761874" cy="31738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05287" y="3384030"/>
            <a:ext cx="2788170" cy="1678898"/>
          </a:xfrm>
          <a:prstGeom prst="rect">
            <a:avLst/>
          </a:prstGeom>
          <a:solidFill>
            <a:srgbClr val="578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6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园丁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37" y="1261572"/>
            <a:ext cx="5863419" cy="23627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78256" y="4102824"/>
            <a:ext cx="551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CN" altLang="en-US" sz="4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我是小小劳动者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3715" y="-1197428"/>
            <a:ext cx="8307205" cy="1091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322576" y="2115329"/>
            <a:ext cx="6811182" cy="26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rPr>
              <a:t>我是小小劳动者</a:t>
            </a:r>
            <a:endParaRPr kumimoji="1" lang="en-US" altLang="zh-CN" sz="4000" b="1" dirty="0">
              <a:solidFill>
                <a:schemeClr val="bg1">
                  <a:lumMod val="95000"/>
                </a:schemeClr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rPr>
              <a:t>我会做很多劳动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23543"/>
            <a:ext cx="5235056" cy="596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4227" y="921568"/>
            <a:ext cx="551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教学目标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66003" y="1957764"/>
            <a:ext cx="5516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400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知道</a:t>
            </a:r>
            <a:r>
              <a:rPr kumimoji="1" lang="en-US" altLang="zh-CN" sz="2400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5</a:t>
            </a:r>
            <a:r>
              <a:rPr kumimoji="1" lang="zh-CN" altLang="en-US" sz="2400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月</a:t>
            </a:r>
            <a:r>
              <a:rPr kumimoji="1" lang="en-US" altLang="zh-CN" sz="2400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1</a:t>
            </a:r>
            <a:r>
              <a:rPr kumimoji="1" lang="zh-CN" altLang="en-US" sz="2400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日是国际劳动节，初步了解五一劳动节的由来</a:t>
            </a:r>
            <a:endParaRPr kumimoji="1" lang="en-US" altLang="zh-CN" sz="2400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kumimoji="1" lang="en-US" altLang="zh-CN" sz="2400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400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懂得尊重他人的劳动，关心身边的事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kumimoji="1" lang="en-US" altLang="zh-CN" sz="2400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2400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积极参与活动，体验自我的价值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kumimoji="1" lang="zh-CN" altLang="en-US" sz="2400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11" y="-1197428"/>
            <a:ext cx="8307205" cy="1091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728041" y="2323609"/>
            <a:ext cx="6811182" cy="26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rPr>
              <a:t>我是小小劳动者</a:t>
            </a:r>
            <a:endParaRPr kumimoji="1" lang="en-US" altLang="zh-CN" sz="4000" b="1" dirty="0">
              <a:solidFill>
                <a:schemeClr val="bg1">
                  <a:lumMod val="95000"/>
                </a:schemeClr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rPr>
              <a:t>我是一个粉刷匠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8650" y="1727861"/>
            <a:ext cx="4169672" cy="445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02779" y="2413251"/>
            <a:ext cx="6811182" cy="26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rPr>
              <a:t>我是小小劳动者</a:t>
            </a:r>
            <a:endParaRPr kumimoji="1" lang="en-US" altLang="zh-CN" sz="4000" b="1" dirty="0">
              <a:solidFill>
                <a:schemeClr val="bg1">
                  <a:lumMod val="95000"/>
                </a:schemeClr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rPr>
              <a:t>我会打扫卫生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97441" y="1300022"/>
            <a:ext cx="4362127" cy="4987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229193" y="2799097"/>
            <a:ext cx="6811182" cy="2627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rPr>
              <a:t>我是小小劳动者</a:t>
            </a:r>
            <a:endParaRPr kumimoji="1" lang="en-US" altLang="zh-CN" sz="4000" b="1" dirty="0">
              <a:solidFill>
                <a:schemeClr val="bg1">
                  <a:lumMod val="95000"/>
                </a:schemeClr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rPr>
              <a:t>我会捡垃圾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42630" y="1600510"/>
            <a:ext cx="6358729" cy="4478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17" y="1261572"/>
            <a:ext cx="5863419" cy="236270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32335" y="4230840"/>
            <a:ext cx="5516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劳动最光荣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0339" y="921568"/>
            <a:ext cx="5516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62115" y="2203986"/>
            <a:ext cx="5516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CN" altLang="en-US" sz="40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劳动节的由来</a:t>
            </a:r>
            <a:endParaRPr kumimoji="1" lang="en-US" altLang="zh-CN" sz="4000" b="1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kumimoji="1" lang="en-US" altLang="zh-CN" sz="4000" b="1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CN" altLang="en-US" sz="40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辛勤的劳动者</a:t>
            </a:r>
            <a:endParaRPr kumimoji="1" lang="en-US" altLang="zh-CN" sz="4000" b="1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kumimoji="1" lang="zh-CN" altLang="en-US" sz="4000" b="1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CN" altLang="en-US" sz="40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我是小小劳动者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kumimoji="1" lang="zh-CN" altLang="en-US" sz="4000" b="1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11" y="-1197428"/>
            <a:ext cx="8307205" cy="1091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37" y="1261572"/>
            <a:ext cx="5863419" cy="23627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78256" y="4102824"/>
            <a:ext cx="551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CN" altLang="en-US" sz="4400" b="1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劳动节的由来</a:t>
            </a:r>
            <a:endParaRPr kumimoji="1" lang="en-US" altLang="zh-CN" sz="4400" b="1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3715" y="-1197428"/>
            <a:ext cx="8307205" cy="1091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1792" y="2425491"/>
            <a:ext cx="5554156" cy="3669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48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五一劳动节，它是全世界劳动人民的共同节日</a:t>
            </a:r>
          </a:p>
        </p:txBody>
      </p:sp>
      <p:sp>
        <p:nvSpPr>
          <p:cNvPr id="4" name="矩形 3"/>
          <p:cNvSpPr/>
          <p:nvPr/>
        </p:nvSpPr>
        <p:spPr>
          <a:xfrm>
            <a:off x="621792" y="1694523"/>
            <a:ext cx="5554156" cy="59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48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劳动节的由来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826" y="2344058"/>
            <a:ext cx="4761905" cy="47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1792" y="1668544"/>
            <a:ext cx="6894576" cy="59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48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劳动节在</a:t>
            </a:r>
            <a:r>
              <a:rPr kumimoji="1" lang="zh-CN" altLang="en-US" sz="4800" b="1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新中国诞生</a:t>
            </a:r>
            <a:endParaRPr kumimoji="1" lang="zh-CN" altLang="en-US" sz="4800" b="1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1792" y="3634515"/>
            <a:ext cx="5554156" cy="59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新中国成立以后，中央人民政府政务院于</a:t>
            </a:r>
            <a:r>
              <a:rPr kumimoji="1" lang="en-US" altLang="zh-CN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1949</a:t>
            </a:r>
            <a:r>
              <a:rPr kumimoji="1" lang="zh-CN" altLang="en-US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年</a:t>
            </a:r>
            <a:r>
              <a:rPr kumimoji="1" lang="en-US" altLang="zh-CN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12</a:t>
            </a:r>
            <a:r>
              <a:rPr kumimoji="1" lang="zh-CN" altLang="en-US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月将</a:t>
            </a:r>
            <a:r>
              <a:rPr kumimoji="1" lang="en-US" altLang="zh-CN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5</a:t>
            </a:r>
            <a:r>
              <a:rPr kumimoji="1" lang="zh-CN" altLang="en-US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月</a:t>
            </a:r>
            <a:r>
              <a:rPr kumimoji="1" lang="en-US" altLang="zh-CN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1</a:t>
            </a:r>
            <a:r>
              <a:rPr kumimoji="1" lang="zh-CN" altLang="en-US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日为法定的劳动节，是日全国放假的一天。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1164" y="1380094"/>
            <a:ext cx="6766052" cy="6766052"/>
          </a:xfrm>
          <a:prstGeom prst="rect">
            <a:avLst/>
          </a:prstGeom>
        </p:spPr>
      </p:pic>
      <p:grpSp>
        <p:nvGrpSpPr>
          <p:cNvPr id="9" name="组 8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37" y="1261572"/>
            <a:ext cx="5863419" cy="23627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78256" y="4102824"/>
            <a:ext cx="551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zh-CN" altLang="en-US" sz="4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辛勤的劳动者</a:t>
            </a:r>
            <a:endParaRPr kumimoji="1" lang="en-US" altLang="zh-CN" sz="4400" b="1" dirty="0">
              <a:solidFill>
                <a:schemeClr val="bg1"/>
              </a:solidFill>
              <a:latin typeface="HYQingKongTiJ" charset="-122"/>
              <a:ea typeface="HYQingKongTiJ" charset="-122"/>
              <a:cs typeface="HYQingKongTiJ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3715" y="-1197428"/>
            <a:ext cx="8307205" cy="1091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22576" y="1997021"/>
            <a:ext cx="3328416" cy="263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五月一日，是全世界所有爱劳动的人们，共同庆祝的节日在我们身边，每天都会看到许许多多的勤劳的人。</a:t>
            </a:r>
          </a:p>
        </p:txBody>
      </p:sp>
      <p:grpSp>
        <p:nvGrpSpPr>
          <p:cNvPr id="8" name="组 7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32909" y="1521559"/>
            <a:ext cx="3328417" cy="4990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322576" y="345694"/>
            <a:ext cx="7936992" cy="1155700"/>
            <a:chOff x="2322576" y="491998"/>
            <a:chExt cx="7936992" cy="1155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2322576" y="491998"/>
              <a:ext cx="7302500" cy="11557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2554512" y="685127"/>
              <a:ext cx="7705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bg1">
                      <a:lumMod val="95000"/>
                    </a:schemeClr>
                  </a:solidFill>
                  <a:latin typeface="HYQingKongTiJ" charset="-122"/>
                  <a:ea typeface="HYQingKongTiJ" charset="-122"/>
                  <a:cs typeface="HYQingKongTiJ" charset="-122"/>
                </a:rPr>
                <a:t>劳     动      最     光     荣</a:t>
              </a:r>
              <a:endParaRPr kumimoji="1" lang="en-US" altLang="zh-CN" sz="4400" b="1" dirty="0">
                <a:solidFill>
                  <a:schemeClr val="bg1">
                    <a:lumMod val="95000"/>
                  </a:schemeClr>
                </a:solidFill>
                <a:latin typeface="HYQingKongTiJ" charset="-122"/>
                <a:ea typeface="HYQingKongTiJ" charset="-122"/>
                <a:cs typeface="HYQingKongTiJ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407040" y="2485533"/>
            <a:ext cx="4592638" cy="263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chemeClr val="bg1"/>
                </a:solidFill>
                <a:latin typeface="HYQingKongTiJ" charset="-122"/>
                <a:ea typeface="HYQingKongTiJ" charset="-122"/>
                <a:cs typeface="HYQingKongTiJ" charset="-122"/>
              </a:rPr>
              <a:t>交警叔叔不管刮风下雨都会坚守在自己的岗位上。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0805" y="1833777"/>
            <a:ext cx="5097204" cy="4326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389</Words>
  <Application>Microsoft Office PowerPoint</Application>
  <PresentationFormat>宽屏</PresentationFormat>
  <Paragraphs>56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HYQingKongTiJ</vt:lpstr>
      <vt:lpstr>等线 Light</vt:lpstr>
      <vt:lpstr>宋体</vt:lpstr>
      <vt:lpstr>微软雅黑</vt:lpstr>
      <vt:lpstr>微软雅黑 Light</vt:lpstr>
      <vt:lpstr>Arial</vt:lpstr>
      <vt:lpstr>Calibri</vt:lpstr>
      <vt:lpstr>Calibri Light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2022-03-03T08:27:00Z</dcterms:created>
  <dcterms:modified xsi:type="dcterms:W3CDTF">2023-01-11T01:57:32Z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3296CF68F34743DC9A12292400185B2C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