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268" r:id="rId3"/>
    <p:sldId id="257" r:id="rId4"/>
    <p:sldId id="288" r:id="rId5"/>
    <p:sldId id="289" r:id="rId6"/>
    <p:sldId id="266" r:id="rId7"/>
    <p:sldId id="267" r:id="rId8"/>
    <p:sldId id="282" r:id="rId9"/>
    <p:sldId id="271" r:id="rId10"/>
    <p:sldId id="283" r:id="rId11"/>
    <p:sldId id="272" r:id="rId12"/>
    <p:sldId id="284" r:id="rId13"/>
    <p:sldId id="285" r:id="rId14"/>
    <p:sldId id="260" r:id="rId15"/>
    <p:sldId id="273" r:id="rId16"/>
    <p:sldId id="278" r:id="rId17"/>
    <p:sldId id="290" r:id="rId18"/>
    <p:sldId id="286" r:id="rId19"/>
    <p:sldId id="287" r:id="rId20"/>
    <p:sldId id="280" r:id="rId21"/>
    <p:sldId id="281" r:id="rId22"/>
    <p:sldId id="262" r:id="rId23"/>
    <p:sldId id="263" r:id="rId24"/>
    <p:sldId id="264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BC818-08D8-42DC-8249-BA7E8330DA7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EBABE-544F-4295-A8FD-3AE52D0C99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EBABE-544F-4295-A8FD-3AE52D0C99D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8EA9B-5A5A-4DEE-9369-81A75BC0CE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11551-75DF-4476-96D7-379E711677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8A083-7490-46ED-BFDD-65655092C3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0CC76-2340-4271-98C9-033845B74C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4710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710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47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F3688-6365-40FE-B6C5-46ECBBCC5A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710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710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47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D3E23-1B90-4A47-AB7E-FED1DEA67F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4710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710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47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D7CBE-E88D-4932-966C-E80368CBA2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710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4710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7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FB4C9-0BB2-4D63-A3BA-C5F55DA604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4710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4710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47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4944-2476-4E72-8C4C-F518BA9B74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4710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710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7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5CE62-400F-4D59-A2E5-8BD45DB82B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710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4710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47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3D982-4B7F-4866-BE54-AE601B7109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CAF56-D00D-41A4-BC0F-9BBE610AC4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710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4710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7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857D2-0E93-4374-8FC7-5F288CAED0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710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4710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7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DFB13-8AFA-4BB7-80F2-1224F8D535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710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710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47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567B8-E542-45E8-A420-229F98D71D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710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710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47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E17AC-C096-4570-85B9-3CF3C2D5F1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FB1E6-3872-4B04-AD0B-A0584EEF08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3B1AC-A028-4F0E-ABEE-992286463D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A7BC5-C6A6-4F54-A111-55859DBF7A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88C9C-C3A7-47FB-B5B4-86D2307EFB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7ED86-2ACD-4634-8164-2B0EF61ACB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AD18E-3D9B-4655-92C4-827BB87BF3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EC9F2-9D0D-4AEB-BE44-DE181ED9DD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CB29FC8-7CDF-41BD-81E2-EF11A6685F1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4710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文本占位符 4710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7108" name="日期占位符 4710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47109" name="页脚占位符 4710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47110" name="灯片编号占位符 4710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E7DE560-8164-42D7-849C-C65F6B10282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Lesson%2047.mp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1462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Connected to Nature</a:t>
            </a:r>
            <a:endParaRPr lang="zh-CN" altLang="en-US" sz="6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66955" y="525775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06686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/>
              <a:t>Unit </a:t>
            </a:r>
            <a:r>
              <a:rPr lang="en-US" altLang="zh-CN" sz="3600" b="1" dirty="0" smtClean="0"/>
              <a:t>8 </a:t>
            </a:r>
            <a:r>
              <a:rPr lang="en-US" altLang="zh-CN" sz="3600" b="1" dirty="0"/>
              <a:t>Save Our World</a:t>
            </a:r>
            <a:r>
              <a:rPr lang="en-US" altLang="zh-CN" sz="3600" b="1" dirty="0" smtClean="0"/>
              <a:t>!</a:t>
            </a:r>
            <a:endParaRPr lang="en-US" altLang="zh-C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20487"/>
          <p:cNvSpPr txBox="1">
            <a:spLocks noChangeArrowheads="1"/>
          </p:cNvSpPr>
          <p:nvPr/>
        </p:nvSpPr>
        <p:spPr bwMode="auto">
          <a:xfrm>
            <a:off x="609600" y="609600"/>
            <a:ext cx="77724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9900FF"/>
                </a:solidFill>
              </a:rPr>
              <a:t>Read the lesson and put these sentences in the correct order.</a:t>
            </a:r>
            <a:endParaRPr lang="en-US" altLang="zh-CN" sz="3600" b="1" dirty="0"/>
          </a:p>
        </p:txBody>
      </p:sp>
      <p:sp>
        <p:nvSpPr>
          <p:cNvPr id="13314" name="文本框 20489"/>
          <p:cNvSpPr txBox="1">
            <a:spLocks noChangeArrowheads="1"/>
          </p:cNvSpPr>
          <p:nvPr/>
        </p:nvSpPr>
        <p:spPr bwMode="auto">
          <a:xfrm>
            <a:off x="762000" y="2057400"/>
            <a:ext cx="74676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(   )All living things are connected.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(   )We should protect the environment.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(   )Living things live in the world.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(   )All living things need water and food to grow.</a:t>
            </a:r>
          </a:p>
        </p:txBody>
      </p:sp>
      <p:sp>
        <p:nvSpPr>
          <p:cNvPr id="20491" name="文本框 20490"/>
          <p:cNvSpPr txBox="1">
            <a:spLocks noChangeArrowheads="1"/>
          </p:cNvSpPr>
          <p:nvPr/>
        </p:nvSpPr>
        <p:spPr bwMode="auto">
          <a:xfrm>
            <a:off x="914400" y="21018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492" name="文本框 20491"/>
          <p:cNvSpPr txBox="1">
            <a:spLocks noChangeArrowheads="1"/>
          </p:cNvSpPr>
          <p:nvPr/>
        </p:nvSpPr>
        <p:spPr bwMode="auto">
          <a:xfrm>
            <a:off x="914400" y="29400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493" name="文本框 20492"/>
          <p:cNvSpPr txBox="1">
            <a:spLocks noChangeArrowheads="1"/>
          </p:cNvSpPr>
          <p:nvPr/>
        </p:nvSpPr>
        <p:spPr bwMode="auto">
          <a:xfrm>
            <a:off x="914400" y="43116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494" name="文本框 20493"/>
          <p:cNvSpPr txBox="1">
            <a:spLocks noChangeArrowheads="1"/>
          </p:cNvSpPr>
          <p:nvPr/>
        </p:nvSpPr>
        <p:spPr bwMode="auto">
          <a:xfrm>
            <a:off x="914400" y="51498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/>
      <p:bldP spid="20492" grpId="0"/>
      <p:bldP spid="20493" grpId="0"/>
      <p:bldP spid="204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37889"/>
          <p:cNvSpPr txBox="1">
            <a:spLocks noChangeArrowheads="1"/>
          </p:cNvSpPr>
          <p:nvPr/>
        </p:nvSpPr>
        <p:spPr bwMode="auto">
          <a:xfrm>
            <a:off x="609600" y="377825"/>
            <a:ext cx="7772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zh-CN" sz="3600" b="1" dirty="0">
                <a:solidFill>
                  <a:srgbClr val="9900FF"/>
                </a:solidFill>
              </a:rPr>
              <a:t>Fill in the blanks with the correct forms of the words in the box.</a:t>
            </a:r>
            <a:endParaRPr lang="en-US" altLang="zh-CN" sz="3600" b="1" dirty="0"/>
          </a:p>
        </p:txBody>
      </p:sp>
      <p:sp>
        <p:nvSpPr>
          <p:cNvPr id="14338" name="文本框 37890"/>
          <p:cNvSpPr txBox="1">
            <a:spLocks noChangeArrowheads="1"/>
          </p:cNvSpPr>
          <p:nvPr/>
        </p:nvSpPr>
        <p:spPr bwMode="auto">
          <a:xfrm>
            <a:off x="609600" y="1990725"/>
            <a:ext cx="82296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His mother has been ____ for ten years.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People should _______ and understand each other.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3. Don’t always _____ others. You should have your own ideas.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4. We are _________ by the Internet.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5. The trees _____ out, and this place became desert.</a:t>
            </a:r>
          </a:p>
        </p:txBody>
      </p:sp>
      <p:sp>
        <p:nvSpPr>
          <p:cNvPr id="14339" name="文本框 37895"/>
          <p:cNvSpPr txBox="1">
            <a:spLocks noChangeArrowheads="1"/>
          </p:cNvSpPr>
          <p:nvPr/>
        </p:nvSpPr>
        <p:spPr bwMode="auto">
          <a:xfrm>
            <a:off x="762000" y="1295400"/>
            <a:ext cx="73914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respect   connect   die   dead   follow</a:t>
            </a:r>
          </a:p>
        </p:txBody>
      </p:sp>
      <p:sp>
        <p:nvSpPr>
          <p:cNvPr id="37898" name="文本框 37897"/>
          <p:cNvSpPr txBox="1">
            <a:spLocks noChangeArrowheads="1"/>
          </p:cNvSpPr>
          <p:nvPr/>
        </p:nvSpPr>
        <p:spPr bwMode="auto">
          <a:xfrm>
            <a:off x="3752850" y="2514600"/>
            <a:ext cx="158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respect</a:t>
            </a:r>
          </a:p>
        </p:txBody>
      </p:sp>
      <p:sp>
        <p:nvSpPr>
          <p:cNvPr id="37899" name="文本框 37898"/>
          <p:cNvSpPr txBox="1">
            <a:spLocks noChangeArrowheads="1"/>
          </p:cNvSpPr>
          <p:nvPr/>
        </p:nvSpPr>
        <p:spPr bwMode="auto">
          <a:xfrm>
            <a:off x="3733800" y="3657600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follow</a:t>
            </a:r>
          </a:p>
        </p:txBody>
      </p:sp>
      <p:sp>
        <p:nvSpPr>
          <p:cNvPr id="37900" name="文本框 37899"/>
          <p:cNvSpPr txBox="1">
            <a:spLocks noChangeArrowheads="1"/>
          </p:cNvSpPr>
          <p:nvPr/>
        </p:nvSpPr>
        <p:spPr bwMode="auto">
          <a:xfrm>
            <a:off x="2590800" y="4724400"/>
            <a:ext cx="213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connected</a:t>
            </a:r>
          </a:p>
        </p:txBody>
      </p:sp>
      <p:sp>
        <p:nvSpPr>
          <p:cNvPr id="37901" name="文本框 37900"/>
          <p:cNvSpPr txBox="1">
            <a:spLocks noChangeArrowheads="1"/>
          </p:cNvSpPr>
          <p:nvPr/>
        </p:nvSpPr>
        <p:spPr bwMode="auto">
          <a:xfrm>
            <a:off x="3092450" y="5302250"/>
            <a:ext cx="102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died</a:t>
            </a:r>
          </a:p>
        </p:txBody>
      </p:sp>
      <p:sp>
        <p:nvSpPr>
          <p:cNvPr id="37902" name="文本框 37901"/>
          <p:cNvSpPr txBox="1">
            <a:spLocks noChangeArrowheads="1"/>
          </p:cNvSpPr>
          <p:nvPr/>
        </p:nvSpPr>
        <p:spPr bwMode="auto">
          <a:xfrm>
            <a:off x="5048250" y="1981200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dead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/>
      <p:bldP spid="37899" grpId="0"/>
      <p:bldP spid="37900" grpId="0"/>
      <p:bldP spid="37901" grpId="0"/>
      <p:bldP spid="379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39937"/>
          <p:cNvSpPr txBox="1">
            <a:spLocks noChangeArrowheads="1"/>
          </p:cNvSpPr>
          <p:nvPr/>
        </p:nvSpPr>
        <p:spPr bwMode="auto">
          <a:xfrm>
            <a:off x="762000" y="1524000"/>
            <a:ext cx="77724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9900FF"/>
                </a:solidFill>
              </a:rPr>
              <a:t>Read the passage and fill in the blanks with the sentences below.</a:t>
            </a:r>
            <a:endParaRPr lang="en-US" altLang="zh-CN" sz="3600" b="1"/>
          </a:p>
        </p:txBody>
      </p:sp>
      <p:sp>
        <p:nvSpPr>
          <p:cNvPr id="15362" name="文本框 39945"/>
          <p:cNvSpPr txBox="1">
            <a:spLocks noChangeArrowheads="1"/>
          </p:cNvSpPr>
          <p:nvPr/>
        </p:nvSpPr>
        <p:spPr bwMode="auto">
          <a:xfrm>
            <a:off x="914400" y="3352800"/>
            <a:ext cx="449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B-D-A-C</a:t>
            </a:r>
          </a:p>
        </p:txBody>
      </p:sp>
    </p:spTree>
  </p:cSld>
  <p:clrMapOvr>
    <a:masterClrMapping/>
  </p:clrMapOvr>
  <p:transition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8193"/>
          <p:cNvSpPr>
            <a:spLocks noChangeArrowheads="1" noChangeShapeType="1" noTextEdit="1"/>
          </p:cNvSpPr>
          <p:nvPr/>
        </p:nvSpPr>
        <p:spPr bwMode="auto">
          <a:xfrm>
            <a:off x="1524080" y="1676446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Language Points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21506"/>
          <p:cNvSpPr txBox="1">
            <a:spLocks noChangeArrowheads="1"/>
          </p:cNvSpPr>
          <p:nvPr/>
        </p:nvSpPr>
        <p:spPr bwMode="auto">
          <a:xfrm>
            <a:off x="533400" y="990600"/>
            <a:ext cx="7315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Living things start out weak and small and slowly grow strong and big.</a:t>
            </a:r>
          </a:p>
        </p:txBody>
      </p:sp>
      <p:sp>
        <p:nvSpPr>
          <p:cNvPr id="21508" name="文本框 21507"/>
          <p:cNvSpPr txBox="1">
            <a:spLocks noChangeArrowheads="1"/>
          </p:cNvSpPr>
          <p:nvPr/>
        </p:nvSpPr>
        <p:spPr bwMode="auto">
          <a:xfrm>
            <a:off x="685902" y="2305050"/>
            <a:ext cx="7772400" cy="334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start out </a:t>
            </a:r>
            <a:r>
              <a:rPr lang="zh-CN" altLang="en-US" sz="3200" b="1" dirty="0">
                <a:latin typeface="Times New Roman" panose="02020603050405020304" pitchFamily="18" charset="0"/>
              </a:rPr>
              <a:t>意为“启程，出发；开始或着手做</a:t>
            </a:r>
            <a:r>
              <a:rPr lang="en-US" altLang="zh-CN" sz="3200" b="1" dirty="0">
                <a:latin typeface="Times New Roman" panose="02020603050405020304" pitchFamily="18" charset="0"/>
              </a:rPr>
              <a:t>……”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Dan is a successful businessman now who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started out</a:t>
            </a:r>
            <a:r>
              <a:rPr lang="en-US" altLang="zh-CN" sz="3200" b="1" dirty="0">
                <a:latin typeface="Times New Roman" panose="02020603050405020304" pitchFamily="18" charset="0"/>
              </a:rPr>
              <a:t> as a salesman.</a:t>
            </a:r>
          </a:p>
          <a:p>
            <a:pPr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丹现在是个成功商人，它是从做推销员起步的。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26625"/>
          <p:cNvSpPr>
            <a:spLocks noChangeArrowheads="1"/>
          </p:cNvSpPr>
          <p:nvPr/>
        </p:nvSpPr>
        <p:spPr bwMode="auto">
          <a:xfrm>
            <a:off x="609600" y="304800"/>
            <a:ext cx="8077200" cy="500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8000"/>
                </a:solidFill>
                <a:latin typeface="Arial Narrow" panose="020B0606020202030204" pitchFamily="34" charset="0"/>
              </a:rPr>
              <a:t>2. If we pollute the rivers and oceans, fish may get sick or even die.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get</a:t>
            </a:r>
            <a:r>
              <a:rPr lang="zh-CN" altLang="en-US" sz="3200" b="1" dirty="0">
                <a:latin typeface="Times New Roman" panose="02020603050405020304" pitchFamily="18" charset="0"/>
              </a:rPr>
              <a:t>在此处相当于动词</a:t>
            </a:r>
            <a:r>
              <a:rPr lang="en-US" altLang="zh-CN" sz="3200" b="1" dirty="0">
                <a:latin typeface="Times New Roman" panose="02020603050405020304" pitchFamily="18" charset="0"/>
              </a:rPr>
              <a:t>be</a:t>
            </a:r>
            <a:r>
              <a:rPr lang="zh-CN" altLang="en-US" sz="3200" b="1" dirty="0">
                <a:latin typeface="Times New Roman" panose="02020603050405020304" pitchFamily="18" charset="0"/>
              </a:rPr>
              <a:t>的用法，后面跟形容词</a:t>
            </a:r>
            <a:r>
              <a:rPr lang="en-US" altLang="zh-CN" sz="3200" b="1" dirty="0">
                <a:latin typeface="Times New Roman" panose="02020603050405020304" pitchFamily="18" charset="0"/>
              </a:rPr>
              <a:t>sick</a:t>
            </a:r>
            <a:r>
              <a:rPr lang="zh-CN" altLang="en-US" sz="3200" b="1" dirty="0">
                <a:latin typeface="Times New Roman" panose="02020603050405020304" pitchFamily="18" charset="0"/>
              </a:rPr>
              <a:t>作表语。如：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He didn’t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get hurt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他未受伤。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The car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got stuck</a:t>
            </a:r>
            <a:r>
              <a:rPr lang="en-US" altLang="zh-CN" sz="3200" b="1" dirty="0">
                <a:latin typeface="Times New Roman" panose="02020603050405020304" pitchFamily="18" charset="0"/>
              </a:rPr>
              <a:t> in the mud.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车陷到泥里了。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矩形 51201"/>
          <p:cNvSpPr>
            <a:spLocks noChangeArrowheads="1"/>
          </p:cNvSpPr>
          <p:nvPr/>
        </p:nvSpPr>
        <p:spPr bwMode="auto">
          <a:xfrm>
            <a:off x="762000" y="684213"/>
            <a:ext cx="8077200" cy="441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8000"/>
                </a:solidFill>
                <a:latin typeface="Arial Narrow" panose="020B0606020202030204" pitchFamily="34" charset="0"/>
              </a:rPr>
              <a:t>3. Some birds live off fish.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live off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意思是“以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为食；以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为生；依赖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生活” 。</a:t>
            </a:r>
            <a:r>
              <a:rPr lang="zh-CN" altLang="en-US" sz="3200" b="1" dirty="0">
                <a:latin typeface="Times New Roman" panose="02020603050405020304" pitchFamily="18" charset="0"/>
              </a:rPr>
              <a:t>如：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We should not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live off</a:t>
            </a:r>
            <a:r>
              <a:rPr lang="en-US" altLang="zh-CN" sz="3200" b="1" dirty="0">
                <a:latin typeface="Times New Roman" panose="02020603050405020304" pitchFamily="18" charset="0"/>
              </a:rPr>
              <a:t> our parents all our life.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我们不能一辈子都依靠父母生活。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Most of the Asians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live off</a:t>
            </a:r>
            <a:r>
              <a:rPr lang="en-US" altLang="zh-CN" sz="3200" b="1" dirty="0">
                <a:latin typeface="Times New Roman" panose="02020603050405020304" pitchFamily="18" charset="0"/>
              </a:rPr>
              <a:t> rice.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多数亚洲人以大米为主食。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41985"/>
          <p:cNvSpPr>
            <a:spLocks noChangeArrowheads="1"/>
          </p:cNvSpPr>
          <p:nvPr/>
        </p:nvSpPr>
        <p:spPr bwMode="auto">
          <a:xfrm>
            <a:off x="457308" y="609674"/>
            <a:ext cx="8382000" cy="4923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008000"/>
                </a:solidFill>
                <a:latin typeface="Arial Narrow" panose="020B0606020202030204" pitchFamily="34" charset="0"/>
              </a:rPr>
              <a:t>4. If the birds eat the sick or dead fish, they may die off.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die off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意思是“相继死去；灭绝”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As he grew older, his relatives all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died off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随着他年龄的增长，亲人相继死去了。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The chickens are all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dying off</a:t>
            </a:r>
            <a:r>
              <a:rPr lang="en-US" altLang="zh-CN" sz="3200" b="1" dirty="0">
                <a:latin typeface="Times New Roman" panose="02020603050405020304" pitchFamily="18" charset="0"/>
              </a:rPr>
              <a:t> from the disease.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小鸡一个个地病死了。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The leaves of this plant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 dying off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这株植物的叶子正在凋落。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矩形 44033"/>
          <p:cNvSpPr>
            <a:spLocks noChangeArrowheads="1"/>
          </p:cNvSpPr>
          <p:nvPr/>
        </p:nvSpPr>
        <p:spPr bwMode="auto">
          <a:xfrm>
            <a:off x="381110" y="381080"/>
            <a:ext cx="8382000" cy="43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die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还有很多固定搭配，在使用时要注意它们的区别：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die of “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死于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；因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而死”，主要指疾病、衰老等自身的原因。如：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He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died of</a:t>
            </a:r>
            <a:r>
              <a:rPr lang="en-US" altLang="zh-CN" sz="2800" b="1" dirty="0">
                <a:latin typeface="Times New Roman" panose="02020603050405020304" pitchFamily="18" charset="0"/>
              </a:rPr>
              <a:t> a heart attack.</a:t>
            </a: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他死于心脏病发作。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die from “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死于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，因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而死”，主要指事故等方面的外部原因。</a:t>
            </a:r>
            <a:r>
              <a:rPr lang="zh-CN" altLang="en-US" sz="2800" b="1" dirty="0">
                <a:latin typeface="Times New Roman" panose="02020603050405020304" pitchFamily="18" charset="0"/>
              </a:rPr>
              <a:t>如：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Many villagers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die </a:t>
            </a:r>
            <a:r>
              <a:rPr lang="en-US" altLang="zh-CN" sz="2800" b="1" dirty="0">
                <a:latin typeface="Times New Roman" panose="02020603050405020304" pitchFamily="18" charset="0"/>
              </a:rPr>
              <a:t>every year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from</a:t>
            </a:r>
            <a:r>
              <a:rPr lang="en-US" altLang="zh-CN" sz="2800" b="1" dirty="0">
                <a:latin typeface="Times New Roman" panose="02020603050405020304" pitchFamily="18" charset="0"/>
              </a:rPr>
              <a:t> snake bites. </a:t>
            </a:r>
            <a:r>
              <a:rPr lang="zh-CN" altLang="en-US" sz="2800" b="1" dirty="0">
                <a:latin typeface="Times New Roman" panose="02020603050405020304" pitchFamily="18" charset="0"/>
              </a:rPr>
              <a:t>每年都有许多村民被蛇咬死。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28673"/>
          <p:cNvSpPr>
            <a:spLocks noChangeArrowheads="1"/>
          </p:cNvSpPr>
          <p:nvPr/>
        </p:nvSpPr>
        <p:spPr bwMode="auto">
          <a:xfrm>
            <a:off x="609600" y="1060450"/>
            <a:ext cx="80772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If the snowstorm does not stop, the cattle will_______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相继死掉</a:t>
            </a:r>
            <a:r>
              <a:rPr lang="en-US" altLang="zh-CN" sz="3600" b="1" dirty="0">
                <a:latin typeface="Times New Roman" panose="02020603050405020304" pitchFamily="18" charset="0"/>
              </a:rPr>
              <a:t>).</a:t>
            </a:r>
            <a:r>
              <a:rPr lang="en-US" altLang="zh-CN" sz="3600" dirty="0">
                <a:latin typeface="Times New Roman" panose="02020603050405020304" pitchFamily="18" charset="0"/>
              </a:rPr>
              <a:t> </a:t>
            </a:r>
          </a:p>
          <a:p>
            <a:pPr marL="342900" indent="-342900"/>
            <a:r>
              <a:rPr lang="en-US" altLang="zh-CN" sz="3600" b="1" dirty="0">
                <a:latin typeface="Times New Roman" panose="02020603050405020304" pitchFamily="18" charset="0"/>
              </a:rPr>
              <a:t>2. A tiger 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以</a:t>
            </a:r>
            <a:r>
              <a:rPr lang="en-US" altLang="zh-CN" sz="36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latin typeface="Times New Roman" panose="02020603050405020304" pitchFamily="18" charset="0"/>
              </a:rPr>
              <a:t>为生</a:t>
            </a:r>
            <a:r>
              <a:rPr lang="en-US" altLang="zh-CN" sz="3600" b="1" dirty="0">
                <a:latin typeface="Times New Roman" panose="02020603050405020304" pitchFamily="18" charset="0"/>
              </a:rPr>
              <a:t>) some small animals.</a:t>
            </a:r>
            <a:r>
              <a:rPr lang="en-US" altLang="zh-CN" sz="3600" dirty="0">
                <a:latin typeface="Times New Roman" panose="02020603050405020304" pitchFamily="18" charset="0"/>
              </a:rPr>
              <a:t> 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en-US" altLang="zh-CN" sz="3600" b="1" dirty="0">
                <a:latin typeface="Times New Roman" panose="02020603050405020304" pitchFamily="18" charset="0"/>
              </a:rPr>
              <a:t>3. The expedition(</a:t>
            </a:r>
            <a:r>
              <a:rPr lang="zh-CN" altLang="en-US" sz="3600" b="1" dirty="0">
                <a:latin typeface="Times New Roman" panose="02020603050405020304" pitchFamily="18" charset="0"/>
              </a:rPr>
              <a:t>探险队</a:t>
            </a:r>
            <a:r>
              <a:rPr lang="en-US" altLang="zh-CN" sz="3600" b="1" dirty="0">
                <a:latin typeface="Times New Roman" panose="02020603050405020304" pitchFamily="18" charset="0"/>
              </a:rPr>
              <a:t>) __________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出发</a:t>
            </a:r>
            <a:r>
              <a:rPr lang="en-US" altLang="zh-CN" sz="3600" b="1" dirty="0">
                <a:latin typeface="Times New Roman" panose="02020603050405020304" pitchFamily="18" charset="0"/>
              </a:rPr>
              <a:t>) before sunrise.</a:t>
            </a:r>
          </a:p>
          <a:p>
            <a:pPr marL="342900" indent="-342900"/>
            <a:r>
              <a:rPr lang="en-US" altLang="zh-CN" sz="3600" b="1" dirty="0">
                <a:latin typeface="Times New Roman" panose="02020603050405020304" pitchFamily="18" charset="0"/>
              </a:rPr>
              <a:t>4. All students should r______ their teachers.</a:t>
            </a:r>
            <a:endParaRPr lang="en-US" altLang="zh-CN" dirty="0"/>
          </a:p>
          <a:p>
            <a:pPr marL="342900" indent="-342900"/>
            <a:r>
              <a:rPr lang="en-US" altLang="zh-CN" sz="3600" b="1" dirty="0">
                <a:latin typeface="Times New Roman" panose="02020603050405020304" pitchFamily="18" charset="0"/>
              </a:rPr>
              <a:t>5. Over a hundred s_______ of insect are found in this area. </a:t>
            </a:r>
            <a:endParaRPr lang="en-US" altLang="zh-CN" sz="3600" dirty="0">
              <a:latin typeface="Times New Roman" panose="02020603050405020304" pitchFamily="18" charset="0"/>
            </a:endParaRPr>
          </a:p>
        </p:txBody>
      </p:sp>
      <p:sp>
        <p:nvSpPr>
          <p:cNvPr id="22530" name="文本框 28674"/>
          <p:cNvSpPr txBox="1">
            <a:spLocks noChangeArrowheads="1"/>
          </p:cNvSpPr>
          <p:nvPr/>
        </p:nvSpPr>
        <p:spPr bwMode="auto">
          <a:xfrm>
            <a:off x="609600" y="1524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I. Fill in the blanks.</a:t>
            </a:r>
          </a:p>
        </p:txBody>
      </p:sp>
      <p:sp>
        <p:nvSpPr>
          <p:cNvPr id="28682" name="文本框 28681"/>
          <p:cNvSpPr txBox="1">
            <a:spLocks noChangeArrowheads="1"/>
          </p:cNvSpPr>
          <p:nvPr/>
        </p:nvSpPr>
        <p:spPr bwMode="auto">
          <a:xfrm>
            <a:off x="2495550" y="2117725"/>
            <a:ext cx="1695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lives off</a:t>
            </a:r>
          </a:p>
        </p:txBody>
      </p:sp>
      <p:sp>
        <p:nvSpPr>
          <p:cNvPr id="28683" name="文本框 28682"/>
          <p:cNvSpPr txBox="1">
            <a:spLocks noChangeArrowheads="1"/>
          </p:cNvSpPr>
          <p:nvPr/>
        </p:nvSpPr>
        <p:spPr bwMode="auto">
          <a:xfrm>
            <a:off x="5772150" y="3244850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started out</a:t>
            </a:r>
          </a:p>
        </p:txBody>
      </p:sp>
      <p:sp>
        <p:nvSpPr>
          <p:cNvPr id="28684" name="文本框 28683"/>
          <p:cNvSpPr txBox="1">
            <a:spLocks noChangeArrowheads="1"/>
          </p:cNvSpPr>
          <p:nvPr/>
        </p:nvSpPr>
        <p:spPr bwMode="auto">
          <a:xfrm>
            <a:off x="5181600" y="4311650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espect</a:t>
            </a:r>
          </a:p>
        </p:txBody>
      </p:sp>
      <p:sp>
        <p:nvSpPr>
          <p:cNvPr id="28686" name="文本框 28685"/>
          <p:cNvSpPr txBox="1">
            <a:spLocks noChangeArrowheads="1"/>
          </p:cNvSpPr>
          <p:nvPr/>
        </p:nvSpPr>
        <p:spPr bwMode="auto">
          <a:xfrm>
            <a:off x="3048000" y="1568450"/>
            <a:ext cx="1416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die off</a:t>
            </a:r>
          </a:p>
        </p:txBody>
      </p:sp>
      <p:sp>
        <p:nvSpPr>
          <p:cNvPr id="28687" name="文本框 28686"/>
          <p:cNvSpPr txBox="1">
            <a:spLocks noChangeArrowheads="1"/>
          </p:cNvSpPr>
          <p:nvPr/>
        </p:nvSpPr>
        <p:spPr bwMode="auto">
          <a:xfrm>
            <a:off x="4572000" y="537845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pecies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  <p:bldP spid="28683" grpId="0"/>
      <p:bldP spid="28684" grpId="0"/>
      <p:bldP spid="28686" grpId="0"/>
      <p:bldP spid="286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5121"/>
          <p:cNvSpPr txBox="1">
            <a:spLocks noChangeArrowheads="1"/>
          </p:cNvSpPr>
          <p:nvPr/>
        </p:nvSpPr>
        <p:spPr bwMode="auto">
          <a:xfrm>
            <a:off x="1219200" y="3122613"/>
            <a:ext cx="6781800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understand the text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use the words correctly: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start out       live off       die off</a:t>
            </a:r>
          </a:p>
        </p:txBody>
      </p:sp>
      <p:grpSp>
        <p:nvGrpSpPr>
          <p:cNvPr id="4098" name="组合 5122"/>
          <p:cNvGrpSpPr/>
          <p:nvPr/>
        </p:nvGrpSpPr>
        <p:grpSpPr bwMode="auto">
          <a:xfrm>
            <a:off x="1981200" y="1217613"/>
            <a:ext cx="4405313" cy="1138237"/>
            <a:chOff x="1344" y="554"/>
            <a:chExt cx="2775" cy="717"/>
          </a:xfrm>
        </p:grpSpPr>
        <p:pic>
          <p:nvPicPr>
            <p:cNvPr id="4099" name="图片 5123" descr="0806112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44" y="554"/>
              <a:ext cx="2775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5124"/>
            <p:cNvSpPr txBox="1">
              <a:spLocks noChangeArrowheads="1"/>
            </p:cNvSpPr>
            <p:nvPr/>
          </p:nvSpPr>
          <p:spPr bwMode="auto">
            <a:xfrm>
              <a:off x="2016" y="720"/>
              <a:ext cx="13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objectives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29699"/>
          <p:cNvSpPr txBox="1">
            <a:spLocks noChangeArrowheads="1"/>
          </p:cNvSpPr>
          <p:nvPr/>
        </p:nvSpPr>
        <p:spPr bwMode="auto">
          <a:xfrm>
            <a:off x="609600" y="908050"/>
            <a:ext cx="8229600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6. Her grandfather has been d_____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死</a:t>
            </a:r>
            <a:r>
              <a:rPr lang="en-US" altLang="zh-CN" sz="3600" b="1" dirty="0">
                <a:latin typeface="Times New Roman" panose="02020603050405020304" pitchFamily="18" charset="0"/>
              </a:rPr>
              <a:t>) for 20 years now.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7. Many people d____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死</a:t>
            </a:r>
            <a:r>
              <a:rPr lang="en-US" altLang="zh-CN" sz="3600" b="1" dirty="0">
                <a:latin typeface="Times New Roman" panose="02020603050405020304" pitchFamily="18" charset="0"/>
              </a:rPr>
              <a:t>) in the accident. 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8. Lucy loves to watch ____(</a:t>
            </a:r>
            <a:r>
              <a:rPr lang="zh-CN" altLang="en-US" sz="3600" b="1" dirty="0">
                <a:latin typeface="Times New Roman" panose="02020603050405020304" pitchFamily="18" charset="0"/>
              </a:rPr>
              <a:t>蚂蚁</a:t>
            </a:r>
            <a:r>
              <a:rPr lang="en-US" altLang="zh-CN" sz="3600" b="1" dirty="0">
                <a:latin typeface="Times New Roman" panose="02020603050405020304" pitchFamily="18" charset="0"/>
              </a:rPr>
              <a:t>) moving house.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9. She was stung(</a:t>
            </a:r>
            <a:r>
              <a:rPr lang="zh-CN" altLang="en-US" sz="3600" b="1" dirty="0">
                <a:latin typeface="Times New Roman" panose="02020603050405020304" pitchFamily="18" charset="0"/>
              </a:rPr>
              <a:t>蛰</a:t>
            </a:r>
            <a:r>
              <a:rPr lang="en-US" altLang="zh-CN" sz="3600" b="1" dirty="0">
                <a:latin typeface="Times New Roman" panose="02020603050405020304" pitchFamily="18" charset="0"/>
              </a:rPr>
              <a:t>) by a b 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蜜蜂</a:t>
            </a:r>
            <a:r>
              <a:rPr lang="en-US" altLang="zh-CN" sz="3600" b="1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29701" name="文本框 29700"/>
          <p:cNvSpPr txBox="1">
            <a:spLocks noChangeArrowheads="1"/>
          </p:cNvSpPr>
          <p:nvPr/>
        </p:nvSpPr>
        <p:spPr bwMode="auto">
          <a:xfrm>
            <a:off x="4114800" y="2286000"/>
            <a:ext cx="76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ied</a:t>
            </a:r>
          </a:p>
        </p:txBody>
      </p:sp>
      <p:sp>
        <p:nvSpPr>
          <p:cNvPr id="29702" name="文本框 29701"/>
          <p:cNvSpPr txBox="1">
            <a:spLocks noChangeArrowheads="1"/>
          </p:cNvSpPr>
          <p:nvPr/>
        </p:nvSpPr>
        <p:spPr bwMode="auto">
          <a:xfrm>
            <a:off x="6553200" y="838200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ead</a:t>
            </a:r>
          </a:p>
        </p:txBody>
      </p:sp>
      <p:sp>
        <p:nvSpPr>
          <p:cNvPr id="29703" name="文本框 29702"/>
          <p:cNvSpPr txBox="1">
            <a:spLocks noChangeArrowheads="1"/>
          </p:cNvSpPr>
          <p:nvPr/>
        </p:nvSpPr>
        <p:spPr bwMode="auto">
          <a:xfrm>
            <a:off x="5022850" y="3657600"/>
            <a:ext cx="99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ants</a:t>
            </a:r>
          </a:p>
        </p:txBody>
      </p:sp>
      <p:sp>
        <p:nvSpPr>
          <p:cNvPr id="29704" name="文本框 29703"/>
          <p:cNvSpPr txBox="1">
            <a:spLocks noChangeArrowheads="1"/>
          </p:cNvSpPr>
          <p:nvPr/>
        </p:nvSpPr>
        <p:spPr bwMode="auto">
          <a:xfrm>
            <a:off x="6038850" y="4984750"/>
            <a:ext cx="59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/>
      <p:bldP spid="2970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10241" descr="16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7613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78" name="组合 10242"/>
          <p:cNvGrpSpPr/>
          <p:nvPr/>
        </p:nvGrpSpPr>
        <p:grpSpPr bwMode="auto">
          <a:xfrm>
            <a:off x="2133600" y="1141413"/>
            <a:ext cx="4668838" cy="1022350"/>
            <a:chOff x="1481" y="1132"/>
            <a:chExt cx="2941" cy="644"/>
          </a:xfrm>
        </p:grpSpPr>
        <p:pic>
          <p:nvPicPr>
            <p:cNvPr id="24579" name="图片 10243" descr="frame4"/>
            <p:cNvPicPr preferRelativeResize="0"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81" y="1132"/>
              <a:ext cx="294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0" name="矩形 10244"/>
            <p:cNvSpPr>
              <a:spLocks noChangeArrowheads="1" noChangeShapeType="1" noTextEdit="1"/>
            </p:cNvSpPr>
            <p:nvPr/>
          </p:nvSpPr>
          <p:spPr bwMode="auto">
            <a:xfrm>
              <a:off x="1701" y="1298"/>
              <a:ext cx="258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99"/>
                  </a:solidFill>
                  <a:latin typeface="Arial" panose="020B0604020202020204"/>
                  <a:cs typeface="Arial" panose="020B0604020202020204"/>
                </a:rPr>
                <a:t>Time for Reflection </a:t>
              </a:r>
              <a:endParaRPr lang="zh-CN" altLang="en-US" sz="3600" b="1" kern="10">
                <a:ln w="9525">
                  <a:solidFill>
                    <a:srgbClr val="00FFFF"/>
                  </a:solidFill>
                  <a:round/>
                </a:ln>
                <a:solidFill>
                  <a:srgbClr val="FFFF99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24581" name="文本框 10245"/>
          <p:cNvSpPr txBox="1">
            <a:spLocks noChangeArrowheads="1"/>
          </p:cNvSpPr>
          <p:nvPr/>
        </p:nvSpPr>
        <p:spPr bwMode="auto">
          <a:xfrm>
            <a:off x="1219200" y="2514600"/>
            <a:ext cx="67056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start out 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live off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die off</a:t>
            </a:r>
          </a:p>
        </p:txBody>
      </p:sp>
      <p:sp>
        <p:nvSpPr>
          <p:cNvPr id="10247" name="文本框 10246"/>
          <p:cNvSpPr txBox="1">
            <a:spLocks noChangeArrowheads="1"/>
          </p:cNvSpPr>
          <p:nvPr/>
        </p:nvSpPr>
        <p:spPr bwMode="auto">
          <a:xfrm>
            <a:off x="3505200" y="2590800"/>
            <a:ext cx="5410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启程，出发；开始做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以</a:t>
            </a:r>
            <a:r>
              <a:rPr lang="en-US" altLang="zh-CN" sz="3600" b="1">
                <a:solidFill>
                  <a:srgbClr val="0000FF"/>
                </a:solidFill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</a:rPr>
              <a:t>为食；以</a:t>
            </a:r>
            <a:r>
              <a:rPr lang="en-US" altLang="zh-CN" sz="3600" b="1">
                <a:solidFill>
                  <a:srgbClr val="0000FF"/>
                </a:solidFill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</a:rPr>
              <a:t>为生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相继死去；灭绝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11265"/>
          <p:cNvSpPr txBox="1">
            <a:spLocks noChangeArrowheads="1"/>
          </p:cNvSpPr>
          <p:nvPr/>
        </p:nvSpPr>
        <p:spPr bwMode="auto">
          <a:xfrm>
            <a:off x="1828800" y="1524000"/>
            <a:ext cx="6096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Homework</a:t>
            </a:r>
          </a:p>
          <a:p>
            <a:pPr algn="ctr">
              <a:lnSpc>
                <a:spcPct val="120000"/>
              </a:lnSpc>
            </a:pPr>
            <a:endParaRPr lang="en-US" altLang="zh-CN" sz="48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602" name="图片 11266" descr="homework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18288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文本框 11267"/>
          <p:cNvSpPr txBox="1">
            <a:spLocks noChangeArrowheads="1"/>
          </p:cNvSpPr>
          <p:nvPr/>
        </p:nvSpPr>
        <p:spPr bwMode="auto">
          <a:xfrm>
            <a:off x="1371600" y="3429000"/>
            <a:ext cx="73152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 Review Lesson 47. </a:t>
            </a:r>
          </a:p>
          <a:p>
            <a:pPr>
              <a:lnSpc>
                <a:spcPct val="115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2. Finish off the activities on page 123.</a:t>
            </a:r>
          </a:p>
        </p:txBody>
      </p:sp>
    </p:spTree>
  </p:cSld>
  <p:clrMapOvr>
    <a:masterClrMapping/>
  </p:clrMapOvr>
  <p:transition>
    <p:blind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12289"/>
          <p:cNvSpPr>
            <a:spLocks noChangeArrowheads="1" noChangeShapeType="1" noTextEdit="1"/>
          </p:cNvSpPr>
          <p:nvPr/>
        </p:nvSpPr>
        <p:spPr bwMode="auto">
          <a:xfrm>
            <a:off x="2667000" y="838200"/>
            <a:ext cx="38100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dirty="0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 Black" panose="020B0A04020102020204"/>
              </a:rPr>
              <a:t>Preview</a:t>
            </a:r>
            <a:endParaRPr lang="zh-CN" altLang="en-US" sz="3600" b="1" dirty="0"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ial Black" panose="020B0A04020102020204"/>
            </a:endParaRPr>
          </a:p>
        </p:txBody>
      </p:sp>
      <p:sp>
        <p:nvSpPr>
          <p:cNvPr id="26626" name="文本框 12290"/>
          <p:cNvSpPr txBox="1">
            <a:spLocks noChangeArrowheads="1"/>
          </p:cNvSpPr>
          <p:nvPr/>
        </p:nvSpPr>
        <p:spPr bwMode="auto">
          <a:xfrm>
            <a:off x="1143000" y="2819400"/>
            <a:ext cx="71628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1. Learn the words in Lesson 48 by heart.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2. Read the text in Lesson 48 and underline the useful phrases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48129" descr="teamwork"/>
          <p:cNvPicPr>
            <a:picLocks noChangeAspect="1" noChangeArrowheads="1"/>
          </p:cNvPicPr>
          <p:nvPr/>
        </p:nvPicPr>
        <p:blipFill>
          <a:blip r:embed="rId2" cstate="email">
            <a:lum contrast="36000"/>
          </a:blip>
          <a:srcRect/>
          <a:stretch>
            <a:fillRect/>
          </a:stretch>
        </p:blipFill>
        <p:spPr bwMode="auto">
          <a:xfrm>
            <a:off x="8147050" y="115888"/>
            <a:ext cx="8524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图片 48130" descr="word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810250"/>
            <a:ext cx="16192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组合 48131"/>
          <p:cNvGrpSpPr/>
          <p:nvPr/>
        </p:nvGrpSpPr>
        <p:grpSpPr bwMode="auto">
          <a:xfrm>
            <a:off x="468313" y="1987550"/>
            <a:ext cx="5399087" cy="1296988"/>
            <a:chOff x="476" y="1117"/>
            <a:chExt cx="4355" cy="1134"/>
          </a:xfrm>
        </p:grpSpPr>
        <p:sp>
          <p:nvSpPr>
            <p:cNvPr id="5124" name="矩形 48132"/>
            <p:cNvSpPr>
              <a:spLocks noChangeArrowheads="1"/>
            </p:cNvSpPr>
            <p:nvPr/>
          </p:nvSpPr>
          <p:spPr bwMode="auto">
            <a:xfrm>
              <a:off x="476" y="1117"/>
              <a:ext cx="4355" cy="113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>
              <a:outerShdw dist="45791" dir="3378596" algn="ctr" rotWithShape="0">
                <a:srgbClr val="B3B3FF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" name="矩形 48133"/>
            <p:cNvSpPr>
              <a:spLocks noChangeArrowheads="1"/>
            </p:cNvSpPr>
            <p:nvPr/>
          </p:nvSpPr>
          <p:spPr bwMode="auto">
            <a:xfrm>
              <a:off x="657" y="1298"/>
              <a:ext cx="3992" cy="8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>
              <a:outerShdw dist="45791" dir="3378596" algn="ctr" rotWithShape="0">
                <a:srgbClr val="B3B3FF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6" name="文本框 48134"/>
          <p:cNvSpPr txBox="1">
            <a:spLocks noChangeArrowheads="1"/>
          </p:cNvSpPr>
          <p:nvPr/>
        </p:nvSpPr>
        <p:spPr bwMode="auto">
          <a:xfrm>
            <a:off x="1549400" y="2049463"/>
            <a:ext cx="4175125" cy="1189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FF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">
              <a:spcBef>
                <a:spcPct val="50000"/>
              </a:spcBef>
            </a:pPr>
            <a:r>
              <a:rPr lang="en-US" altLang="zh-CN" sz="7200" b="1">
                <a:ea typeface="华文细黑" panose="02010600040101010101" pitchFamily="2" charset="-122"/>
              </a:rPr>
              <a:t>Review</a:t>
            </a:r>
          </a:p>
        </p:txBody>
      </p:sp>
      <p:pic>
        <p:nvPicPr>
          <p:cNvPr id="5127" name="图片 48135" descr="plag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189163"/>
            <a:ext cx="11525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矩形 48136"/>
          <p:cNvSpPr>
            <a:spLocks noChangeArrowheads="1"/>
          </p:cNvSpPr>
          <p:nvPr/>
        </p:nvSpPr>
        <p:spPr bwMode="auto">
          <a:xfrm>
            <a:off x="1447800" y="3733800"/>
            <a:ext cx="347027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300" b="1" dirty="0">
                <a:solidFill>
                  <a:srgbClr val="6600FF"/>
                </a:solidFill>
              </a:rPr>
              <a:t>Vocabulary </a:t>
            </a:r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49153"/>
          <p:cNvSpPr txBox="1">
            <a:spLocks noChangeArrowheads="1"/>
          </p:cNvSpPr>
          <p:nvPr/>
        </p:nvSpPr>
        <p:spPr bwMode="auto">
          <a:xfrm>
            <a:off x="1066800" y="762000"/>
            <a:ext cx="44958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bee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ant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dove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die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dead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species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respect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start out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live off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die off</a:t>
            </a:r>
          </a:p>
        </p:txBody>
      </p:sp>
      <p:sp>
        <p:nvSpPr>
          <p:cNvPr id="49155" name="文本框 49154"/>
          <p:cNvSpPr txBox="1">
            <a:spLocks noChangeArrowheads="1"/>
          </p:cNvSpPr>
          <p:nvPr/>
        </p:nvSpPr>
        <p:spPr bwMode="auto">
          <a:xfrm>
            <a:off x="3505200" y="798513"/>
            <a:ext cx="53340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蜜蜂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蚂蚁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鸽子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死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死的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物种；种类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尊敬；敬重</a:t>
            </a: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启程，出发；开始做</a:t>
            </a: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以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为食；以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为生</a:t>
            </a: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相继死去；灭绝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3313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429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FF6699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Think about it!</a:t>
            </a:r>
            <a:endParaRPr lang="zh-CN" altLang="en-US" sz="3600" b="1" kern="10">
              <a:ln w="12700">
                <a:solidFill>
                  <a:srgbClr val="FF6699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170" name="矩形 13314"/>
          <p:cNvSpPr>
            <a:spLocks noChangeArrowheads="1"/>
          </p:cNvSpPr>
          <p:nvPr/>
        </p:nvSpPr>
        <p:spPr bwMode="auto">
          <a:xfrm>
            <a:off x="1447800" y="2209800"/>
            <a:ext cx="64770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800" b="1">
                <a:latin typeface="Times New Roman" panose="02020603050405020304" pitchFamily="18" charset="0"/>
              </a:rPr>
              <a:t>Do all the living things on the planet depend on one another?</a:t>
            </a:r>
          </a:p>
          <a:p>
            <a:pPr>
              <a:spcBef>
                <a:spcPct val="20000"/>
              </a:spcBef>
            </a:pPr>
            <a:r>
              <a:rPr lang="en-US" altLang="zh-CN" sz="3800" b="1">
                <a:latin typeface="Times New Roman" panose="02020603050405020304" pitchFamily="18" charset="0"/>
              </a:rPr>
              <a:t>What can we do for nature?</a:t>
            </a:r>
          </a:p>
        </p:txBody>
      </p:sp>
      <p:pic>
        <p:nvPicPr>
          <p:cNvPr id="7171" name="图片 13315" descr="log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4114800"/>
            <a:ext cx="18224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图片 13316" descr="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505325"/>
            <a:ext cx="3657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14337" descr="图片1fgrfgr">
            <a:hlinkClick r:id="rId2" action="ppaction://hlinkfile"/>
          </p:cNvPr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1600" y="677863"/>
            <a:ext cx="8382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文本框 14338"/>
          <p:cNvSpPr txBox="1">
            <a:spLocks noChangeArrowheads="1"/>
          </p:cNvSpPr>
          <p:nvPr/>
        </p:nvSpPr>
        <p:spPr bwMode="auto">
          <a:xfrm>
            <a:off x="609600" y="609600"/>
            <a:ext cx="6003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9900FF"/>
                </a:solidFill>
              </a:rPr>
              <a:t>Listen and answer.</a:t>
            </a:r>
            <a:endParaRPr lang="en-US" altLang="zh-CN" sz="3600" b="1" dirty="0"/>
          </a:p>
        </p:txBody>
      </p:sp>
      <p:sp>
        <p:nvSpPr>
          <p:cNvPr id="14340" name="矩形 14339"/>
          <p:cNvSpPr>
            <a:spLocks noChangeArrowheads="1"/>
          </p:cNvSpPr>
          <p:nvPr/>
        </p:nvSpPr>
        <p:spPr bwMode="auto">
          <a:xfrm>
            <a:off x="609600" y="1457325"/>
            <a:ext cx="79248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What is living things?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Living things start out weak and small and slowly grow strong and big. All living things need food and water to grow.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What will happen if we pollute the rivers and oceans?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Fish may get sick or even die.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矩形 33795"/>
          <p:cNvSpPr>
            <a:spLocks noChangeArrowheads="1"/>
          </p:cNvSpPr>
          <p:nvPr/>
        </p:nvSpPr>
        <p:spPr bwMode="auto">
          <a:xfrm>
            <a:off x="609600" y="1728788"/>
            <a:ext cx="79248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What will happen if the birds eat the sick or dead fish?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They may die off.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What helps us grow big and strong?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We eat fruit, vegetables, meat and fish.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19457"/>
          <p:cNvSpPr>
            <a:spLocks noChangeArrowheads="1"/>
          </p:cNvSpPr>
          <p:nvPr/>
        </p:nvSpPr>
        <p:spPr bwMode="auto">
          <a:xfrm>
            <a:off x="1600200" y="2438400"/>
            <a:ext cx="6934200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 Flowers and trees are not living things.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2. All living things are connected.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3. If the birds eat the sick or dead fish, they will get much stronger.</a:t>
            </a:r>
            <a:endParaRPr lang="en-US" altLang="zh-CN" sz="36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66" name="图片 19458" descr="ture or fals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976313"/>
            <a:ext cx="52578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图片 19459" descr="19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2438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图片 19460" descr="19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5800" y="3733800"/>
            <a:ext cx="698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图片 19461" descr="19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4648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35841"/>
          <p:cNvSpPr>
            <a:spLocks noChangeArrowheads="1" noChangeShapeType="1" noTextEdit="1"/>
          </p:cNvSpPr>
          <p:nvPr/>
        </p:nvSpPr>
        <p:spPr bwMode="auto">
          <a:xfrm>
            <a:off x="1371600" y="25146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Reading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955</Words>
  <Application>Microsoft Office PowerPoint</Application>
  <PresentationFormat>全屏显示(4:3)</PresentationFormat>
  <Paragraphs>132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华文细黑</vt:lpstr>
      <vt:lpstr>楷体_GB2312</vt:lpstr>
      <vt:lpstr>宋体</vt:lpstr>
      <vt:lpstr>微软雅黑</vt:lpstr>
      <vt:lpstr>Arial</vt:lpstr>
      <vt:lpstr>Arial Black</vt:lpstr>
      <vt:lpstr>Arial Narrow</vt:lpstr>
      <vt:lpstr>Calibri</vt:lpstr>
      <vt:lpstr>Times New Roman</vt:lpstr>
      <vt:lpstr>Wingdings</vt:lpstr>
      <vt:lpstr>WWW.2PPT.COM
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2018-03-08T00:41:00Z</dcterms:created>
  <dcterms:modified xsi:type="dcterms:W3CDTF">2023-01-17T01:45:29Z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8B0F7D8AAECF438A9C007B59924BD055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