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6" r:id="rId4"/>
    <p:sldId id="260" r:id="rId5"/>
    <p:sldId id="265" r:id="rId6"/>
    <p:sldId id="264" r:id="rId7"/>
    <p:sldId id="271" r:id="rId8"/>
    <p:sldId id="267" r:id="rId9"/>
    <p:sldId id="273" r:id="rId10"/>
    <p:sldId id="275" r:id="rId11"/>
    <p:sldId id="274" r:id="rId12"/>
    <p:sldId id="263" r:id="rId13"/>
    <p:sldId id="262" r:id="rId14"/>
    <p:sldId id="270" r:id="rId15"/>
    <p:sldId id="276" r:id="rId16"/>
    <p:sldId id="269" r:id="rId17"/>
    <p:sldId id="259" r:id="rId18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3" autoAdjust="0"/>
  </p:normalViewPr>
  <p:slideViewPr>
    <p:cSldViewPr snapToGrid="0" snapToObjects="1">
      <p:cViewPr>
        <p:scale>
          <a:sx n="107" d="100"/>
          <a:sy n="107" d="100"/>
        </p:scale>
        <p:origin x="-84" y="-108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E793AE-F572-48B7-8511-0C372F2101F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5027-FB9C-4BB3-B5B5-73C16C9ECE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9A5C-5AF3-4C8C-A1EE-8007B567BFE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2973-AB7A-4A82-A832-A0A241C8053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02E4-5CC5-477F-99E2-FAB29085AF2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5027-FB9C-4BB3-B5B5-73C16C9ECE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2D40-971A-4329-BA77-87DEA92DA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6E41-673C-4BD4-8AEC-50E28EC300F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A715-4863-4A09-AEE0-9FDA4F7A774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4AE3-ADBA-45CE-92CA-D85648369D6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25FF-E148-4F98-9334-17605A48152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348-3E8F-4E30-8B69-C499FEF80A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BF39-AE5E-4B5A-B06D-52A378DF698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CB7298-77D6-4C5F-8C0F-E5EC5A2467D1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3222594" y="1425575"/>
            <a:ext cx="5610688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5400" dirty="0">
                <a:solidFill>
                  <a:srgbClr val="09255F"/>
                </a:solidFill>
              </a:rPr>
              <a:t>Western festivals</a:t>
            </a:r>
            <a:endParaRPr lang="zh-CN" altLang="en-US" sz="5400" dirty="0">
              <a:solidFill>
                <a:srgbClr val="09255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 w="9525">
            <a:noFill/>
            <a:beve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第二课时</a:t>
            </a:r>
            <a:endParaRPr lang="zh-CN" altLang="en-US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1259" y="4654254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retell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042988"/>
            <a:ext cx="730408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844800" y="5080000"/>
            <a:ext cx="29797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took … to …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retell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993775"/>
            <a:ext cx="67167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479550" y="4910138"/>
            <a:ext cx="61626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happy / loved / loved, too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Make and say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" y="1152525"/>
            <a:ext cx="18176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9863" y="1152525"/>
            <a:ext cx="17383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1152525"/>
            <a:ext cx="149066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543300"/>
            <a:ext cx="20875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881438"/>
            <a:ext cx="221138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3538" y="1873250"/>
            <a:ext cx="19732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Extensive - activities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354138"/>
            <a:ext cx="23066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图片 4" descr="u=434463943,3773408885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3786188"/>
            <a:ext cx="2781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5413" y="4106863"/>
            <a:ext cx="2609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1513" y="1354138"/>
            <a:ext cx="27765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矩形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9038" y="804863"/>
            <a:ext cx="6546850" cy="520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Listen and sounds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117600"/>
            <a:ext cx="3906838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913" y="1263650"/>
            <a:ext cx="3290887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/>
              <a:t>英语</a:t>
            </a:r>
            <a:r>
              <a:rPr lang="zh-CN" altLang="en-US" sz="2800" b="1" dirty="0"/>
              <a:t>连读</a:t>
            </a:r>
            <a:r>
              <a:rPr lang="zh-CN" altLang="en-US" sz="2800" dirty="0"/>
              <a:t>发音规则：       </a:t>
            </a:r>
            <a:endParaRPr lang="en-US" altLang="zh-CN" sz="28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       </a:t>
            </a:r>
            <a:r>
              <a:rPr lang="zh-CN" altLang="en-US" sz="2800" dirty="0"/>
              <a:t>为使说话流畅，词末元音可以和词首元音连读，而不停顿。</a:t>
            </a:r>
            <a:endParaRPr lang="en-US" altLang="zh-CN" sz="28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/>
              <a:t>       </a:t>
            </a:r>
            <a:r>
              <a:rPr lang="zh-CN" altLang="en-US" sz="2800" dirty="0"/>
              <a:t>相邻的词中，前一个词的末尾是辅音，后一个词的开头是元音。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Practice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971550"/>
            <a:ext cx="654843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矩形 7"/>
          <p:cNvSpPr>
            <a:spLocks noChangeArrowheads="1"/>
          </p:cNvSpPr>
          <p:nvPr/>
        </p:nvSpPr>
        <p:spPr bwMode="auto">
          <a:xfrm>
            <a:off x="6496050" y="601663"/>
            <a:ext cx="6461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︵︶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Homework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106488" y="1444625"/>
            <a:ext cx="7156450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None/>
            </a:pPr>
            <a:r>
              <a:rPr lang="en-US" altLang="zh-CN" sz="4000" dirty="0"/>
              <a:t>1.Retell the story.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altLang="zh-CN" sz="4000" dirty="0"/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en-US" altLang="zh-CN" sz="4000" dirty="0"/>
              <a:t>2.Finish P81  Part 2 – 3.</a:t>
            </a: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sz="4000" dirty="0"/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en-US" altLang="zh-CN" sz="4000" dirty="0"/>
              <a:t>3.Sing the song “Jingle bells</a:t>
            </a:r>
            <a:r>
              <a:rPr lang="en-US" altLang="zh-CN" sz="4000" dirty="0" smtClean="0"/>
              <a:t>”. 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r>
              <a:rPr lang="zh-CN" altLang="en-US" sz="700" smtClean="0">
                <a:solidFill>
                  <a:srgbClr val="EDEDED"/>
                </a:solidFill>
              </a:rPr>
              <a:t>The En</a:t>
            </a:r>
            <a:r>
              <a:rPr lang="zh-CN" altLang="en-US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Warm up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14388"/>
            <a:ext cx="8494713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椭圆形标注 4"/>
          <p:cNvSpPr>
            <a:spLocks noChangeArrowheads="1"/>
          </p:cNvSpPr>
          <p:nvPr/>
        </p:nvSpPr>
        <p:spPr bwMode="auto">
          <a:xfrm>
            <a:off x="7123113" y="5475288"/>
            <a:ext cx="1038225" cy="32702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E1E3E"/>
                </a:solidFill>
              </a:rPr>
              <a:t>P73</a:t>
            </a:r>
            <a:r>
              <a:rPr lang="zh-CN" altLang="en-US" sz="1000">
                <a:solidFill>
                  <a:srgbClr val="FE1E3E"/>
                </a:solidFill>
              </a:rPr>
              <a:t>歌曲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Warm up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18434" name="图片 2" descr="u=380033730,1662227931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1806575"/>
            <a:ext cx="69659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150" y="646113"/>
            <a:ext cx="6638925" cy="12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Listen and number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0275" y="3497263"/>
            <a:ext cx="22034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5675" y="3497263"/>
            <a:ext cx="216693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497263"/>
            <a:ext cx="18192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03313" y="993775"/>
            <a:ext cx="22113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25" y="1042988"/>
            <a:ext cx="18716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70275" y="993775"/>
            <a:ext cx="22034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06575" y="2973388"/>
            <a:ext cx="7112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4357688" y="3019425"/>
            <a:ext cx="711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57688" y="5654675"/>
            <a:ext cx="711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78625" y="2973388"/>
            <a:ext cx="7112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78625" y="5494338"/>
            <a:ext cx="7112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06575" y="5470525"/>
            <a:ext cx="711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Read and judge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8713"/>
            <a:ext cx="914400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45463" y="4662488"/>
            <a:ext cx="5413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E1E3E"/>
                </a:solidFill>
              </a:rPr>
              <a:t>F</a:t>
            </a:r>
            <a:endParaRPr lang="zh-CN" altLang="en-US" sz="2400" b="1">
              <a:solidFill>
                <a:srgbClr val="FE1E3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45463" y="3940175"/>
            <a:ext cx="5413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E1E3E"/>
                </a:solidFill>
              </a:rPr>
              <a:t>T</a:t>
            </a:r>
            <a:endParaRPr lang="zh-CN" altLang="en-US" sz="2400" b="1">
              <a:solidFill>
                <a:srgbClr val="FE1E3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45463" y="3195638"/>
            <a:ext cx="5413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E1E3E"/>
                </a:solidFill>
              </a:rPr>
              <a:t>T</a:t>
            </a:r>
            <a:endParaRPr lang="zh-CN" altLang="en-US" sz="2400" b="1">
              <a:solidFill>
                <a:srgbClr val="FE1E3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45463" y="1963738"/>
            <a:ext cx="5413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E1E3E"/>
                </a:solidFill>
              </a:rPr>
              <a:t>T</a:t>
            </a:r>
            <a:endParaRPr lang="zh-CN" altLang="en-US" sz="2400" b="1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Think and retell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1273175"/>
            <a:ext cx="7953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038225" y="4945063"/>
            <a:ext cx="73263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Rudolf / did not like / laughed at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retell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04888"/>
            <a:ext cx="7699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146050" y="4876800"/>
            <a:ext cx="87725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Christmas Eve / helped / give presents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retell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016000"/>
            <a:ext cx="72596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897063" y="5011738"/>
            <a:ext cx="54864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bad / could not find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smtClean="0">
                <a:solidFill>
                  <a:srgbClr val="E93750"/>
                </a:solidFill>
              </a:rPr>
              <a:t>Think and retell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004888"/>
            <a:ext cx="69977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065338" y="4921250"/>
            <a:ext cx="4821237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E1E3E"/>
                </a:solidFill>
              </a:rPr>
              <a:t>bright / could see</a:t>
            </a:r>
            <a:endParaRPr lang="zh-CN" altLang="en-US" sz="3600" b="1" dirty="0">
              <a:solidFill>
                <a:srgbClr val="FE1E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副本</Template>
  <TotalTime>0</TotalTime>
  <Words>161</Words>
  <Application>Microsoft Office PowerPoint</Application>
  <PresentationFormat>全屏显示(4:3)</PresentationFormat>
  <Paragraphs>45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WWW.2PPT.COM
</vt:lpstr>
      <vt:lpstr>PowerPoint 演示文稿</vt:lpstr>
      <vt:lpstr>Warm up</vt:lpstr>
      <vt:lpstr>Warm up</vt:lpstr>
      <vt:lpstr>Listen and number</vt:lpstr>
      <vt:lpstr>Read and judge</vt:lpstr>
      <vt:lpstr>Think and retell</vt:lpstr>
      <vt:lpstr>Think and retell</vt:lpstr>
      <vt:lpstr>Think and retell</vt:lpstr>
      <vt:lpstr>Think and retell</vt:lpstr>
      <vt:lpstr>Think and retell</vt:lpstr>
      <vt:lpstr>Think and retell</vt:lpstr>
      <vt:lpstr>Make and say</vt:lpstr>
      <vt:lpstr>Extensive - activities</vt:lpstr>
      <vt:lpstr>Listen and sounds</vt:lpstr>
      <vt:lpstr>Practice</vt:lpstr>
      <vt:lpstr>Homework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2023-01-17T01:45:35Z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9D7009B58368440C953EF12740178B1A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