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8" r:id="rId2"/>
    <p:sldId id="557" r:id="rId3"/>
    <p:sldId id="562" r:id="rId4"/>
    <p:sldId id="558" r:id="rId5"/>
    <p:sldId id="559" r:id="rId6"/>
    <p:sldId id="560" r:id="rId7"/>
    <p:sldId id="561" r:id="rId8"/>
    <p:sldId id="531" r:id="rId9"/>
    <p:sldId id="553" r:id="rId10"/>
    <p:sldId id="563" r:id="rId11"/>
    <p:sldId id="564" r:id="rId12"/>
    <p:sldId id="565" r:id="rId13"/>
    <p:sldId id="568" r:id="rId14"/>
    <p:sldId id="566" r:id="rId15"/>
    <p:sldId id="523" r:id="rId16"/>
    <p:sldId id="326" r:id="rId17"/>
    <p:sldId id="567" r:id="rId18"/>
    <p:sldId id="345" r:id="rId19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1DF94"/>
    <a:srgbClr val="FF00FF"/>
    <a:srgbClr val="EC34C5"/>
    <a:srgbClr val="FFFFFF"/>
    <a:srgbClr val="939393"/>
    <a:srgbClr val="49D76B"/>
    <a:srgbClr val="F8A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3" autoAdjust="0"/>
    <p:restoredTop sz="96292" autoAdjust="0"/>
  </p:normalViewPr>
  <p:slideViewPr>
    <p:cSldViewPr>
      <p:cViewPr>
        <p:scale>
          <a:sx n="100" d="100"/>
          <a:sy n="100" d="100"/>
        </p:scale>
        <p:origin x="-37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7D073-237B-4E6E-9C4D-98904D5C91E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B3733-A153-4B5B-A2C5-E20FFE186D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9547C29-2FE6-46AA-B219-DFF0212A473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DC183BA-2013-43B3-803E-17A2CDAB73C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FED6392-514F-445E-8E03-FA8F5BA396CE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83BA-2013-43B3-803E-17A2CDAB73C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83BA-2013-43B3-803E-17A2CDAB73C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DE55FFA-FFAE-4EE4-AF93-638CE5BE6670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9FF8C44-CCE1-4D5F-ABC1-542B7B1700EC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DBF5544-C41E-4B6E-9D04-E673E05872CD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C481A6A-CA0A-4E7B-BFB7-F144E53F651C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C725CF1-3EBE-4E9A-A9A1-F4671EA98607}" type="slidenum">
              <a:rPr lang="zh-CN" altLang="en-US">
                <a:latin typeface="Calibri" panose="020F0502020204030204" pitchFamily="34" charset="0"/>
              </a:rPr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00B0F0">
              <a:alpha val="39999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3013075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D0A8-DAC7-4619-9165-CFEED44C354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A1090-125A-4ADA-B66A-AF3093CF9B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032D8-D0CE-4D91-A500-754F1A7477B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6911F-E466-488A-948A-E56E546E89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40680C-B0AE-49A1-959E-830DEEB2C6B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DF1B-68B8-462E-A7B4-11D2332548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5880 w 9164371"/>
              <a:gd name="T1" fmla="*/ 3 h 1402412"/>
              <a:gd name="T2" fmla="*/ 9175418 w 9164371"/>
              <a:gd name="T3" fmla="*/ 11 h 1402412"/>
              <a:gd name="T4" fmla="*/ 9160089 w 9164371"/>
              <a:gd name="T5" fmla="*/ 10 h 1402412"/>
              <a:gd name="T6" fmla="*/ 6512490 w 9164371"/>
              <a:gd name="T7" fmla="*/ 10 h 1402412"/>
              <a:gd name="T8" fmla="*/ 3120254 w 9164371"/>
              <a:gd name="T9" fmla="*/ 9 h 1402412"/>
              <a:gd name="T10" fmla="*/ 8750 w 9164371"/>
              <a:gd name="T11" fmla="*/ 11 h 1402412"/>
              <a:gd name="T12" fmla="*/ 0 w 9164371"/>
              <a:gd name="T13" fmla="*/ 11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2238 w 9164371"/>
              <a:gd name="T19" fmla="*/ 3 h 1402412"/>
              <a:gd name="T20" fmla="*/ 6458700 w 9164371"/>
              <a:gd name="T21" fmla="*/ 3 h 1402412"/>
              <a:gd name="T22" fmla="*/ 9186282 w 9164371"/>
              <a:gd name="T23" fmla="*/ 0 h 1402412"/>
              <a:gd name="T24" fmla="*/ 9165880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00B0F0">
              <a:alpha val="40784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40680C-B0AE-49A1-959E-830DEEB2C6B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C7EDDF1B-68B8-462E-A7B4-11D2332548A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candy.mp3" TargetMode="External"/><Relationship Id="rId13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game.mp3" TargetMode="External"/><Relationship Id="rId18" Type="http://schemas.openxmlformats.org/officeDocument/2006/relationships/image" Target="../media/image18.png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Aa2.mp3" TargetMode="External"/><Relationship Id="rId7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candy.mp3" TargetMode="External"/><Relationship Id="rId1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face.mp3" TargetMode="External"/><Relationship Id="rId17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Aa1.mp3" TargetMode="External"/><Relationship Id="rId16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cake.mp3" TargetMode="External"/><Relationship Id="rId20" Type="http://schemas.openxmlformats.org/officeDocument/2006/relationships/image" Target="../media/image9.png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Aa1.mp3" TargetMode="External"/><Relationship Id="rId6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apple.mp3" TargetMode="External"/><Relationship Id="rId1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face.mp3" TargetMode="External"/><Relationship Id="rId5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apple.mp3" TargetMode="External"/><Relationship Id="rId15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cake.mp3" TargetMode="External"/><Relationship Id="rId10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rabbit.mp3" TargetMode="External"/><Relationship Id="rId19" Type="http://schemas.openxmlformats.org/officeDocument/2006/relationships/image" Target="../media/image19.png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Aa2.mp3" TargetMode="External"/><Relationship Id="rId9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rabbit.mp3" TargetMode="External"/><Relationship Id="rId14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game.mp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bank.mp3" TargetMode="External"/><Relationship Id="rId13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lake.mp3" TargetMode="External"/><Relationship Id="rId18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date.mp3" TargetMode="External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Aa4.mp3" TargetMode="External"/><Relationship Id="rId21" Type="http://schemas.openxmlformats.org/officeDocument/2006/relationships/slideLayout" Target="../slideLayouts/slideLayout2.xml"/><Relationship Id="rId7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bank.mp3" TargetMode="External"/><Relationship Id="rId1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act.mp3" TargetMode="External"/><Relationship Id="rId17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date.mp3" TargetMode="Externa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Aa3.mp3" TargetMode="External"/><Relationship Id="rId16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page.mp3" TargetMode="External"/><Relationship Id="rId20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make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Aa3.mp3" TargetMode="External"/><Relationship Id="rId6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map.mp3" TargetMode="External"/><Relationship Id="rId1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act.mp3" TargetMode="External"/><Relationship Id="rId24" Type="http://schemas.openxmlformats.org/officeDocument/2006/relationships/image" Target="../media/image9.png"/><Relationship Id="rId5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map.mp3" TargetMode="External"/><Relationship Id="rId15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page.mp3" TargetMode="External"/><Relationship Id="rId23" Type="http://schemas.openxmlformats.org/officeDocument/2006/relationships/image" Target="../media/image21.png"/><Relationship Id="rId10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fat.mp3" TargetMode="External"/><Relationship Id="rId19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make.mp3" TargetMode="External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Aa4.mp3" TargetMode="External"/><Relationship Id="rId9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fat.mp3" TargetMode="External"/><Relationship Id="rId14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lake.mp3" TargetMode="External"/><Relationship Id="rId2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Unit3PartBReadastory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Unit3PartBReadastory&#35838;&#25991;&#24405;&#38899;_128k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2.mp3" TargetMode="External"/><Relationship Id="rId7" Type="http://schemas.openxmlformats.org/officeDocument/2006/relationships/image" Target="../media/image10.jpeg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1.mp3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2.mp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4.mp3" TargetMode="External"/><Relationship Id="rId7" Type="http://schemas.openxmlformats.org/officeDocument/2006/relationships/image" Target="../media/image11.jpeg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3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3.mp3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4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5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5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6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6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4.mp3" TargetMode="External"/><Relationship Id="rId13" Type="http://schemas.openxmlformats.org/officeDocument/2006/relationships/slideLayout" Target="../slideLayouts/slideLayout2.xml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2.mp3" TargetMode="External"/><Relationship Id="rId7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4.mp3" TargetMode="External"/><Relationship Id="rId1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6.mp3" TargetMode="Externa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1.mp3" TargetMode="External"/><Relationship Id="rId6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3.mp3" TargetMode="External"/><Relationship Id="rId1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6.mp3" TargetMode="External"/><Relationship Id="rId5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3.mp3" TargetMode="External"/><Relationship Id="rId15" Type="http://schemas.openxmlformats.org/officeDocument/2006/relationships/image" Target="../media/image14.jpeg"/><Relationship Id="rId10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5.mp3" TargetMode="External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2.mp3" TargetMode="External"/><Relationship Id="rId9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4&#35838;&#26102;&#25945;&#23398;&#35838;&#20214;\05.mp3" TargetMode="External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95288" y="3717032"/>
            <a:ext cx="5400675" cy="962025"/>
          </a:xfrm>
        </p:spPr>
        <p:txBody>
          <a:bodyPr/>
          <a:lstStyle/>
          <a:p>
            <a:pPr algn="l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Unit3 Is It Snowing?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611188" y="693738"/>
            <a:ext cx="33115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四年级下册</a:t>
            </a:r>
          </a:p>
        </p:txBody>
      </p:sp>
      <p:pic>
        <p:nvPicPr>
          <p:cNvPr id="1127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765175"/>
            <a:ext cx="2959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9312" y="4797152"/>
            <a:ext cx="1826141" cy="6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第四课时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 txBox="1"/>
          <p:nvPr/>
        </p:nvSpPr>
        <p:spPr bwMode="auto">
          <a:xfrm>
            <a:off x="384175" y="204788"/>
            <a:ext cx="28924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828925" y="1374775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12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Arial" panose="020B0604020202020204"/>
                <a:cs typeface="Arial" panose="020B0604020202020204"/>
              </a:rPr>
              <a:t>Show time</a:t>
            </a:r>
            <a:endParaRPr lang="zh-CN" altLang="en-US" sz="12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54038" y="2528888"/>
          <a:ext cx="7747000" cy="3765551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12" marB="45712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12" marB="45712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12" marB="45712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12" marB="45712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12" marB="45712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12" marB="45712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12" marB="45712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12" marB="45712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12" marB="45712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526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7063" y="413226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图片 1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9313" y="28924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6488" y="41306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6875" y="544036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6775" y="544036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544036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7"/>
          <p:cNvSpPr>
            <a:spLocks noChangeArrowheads="1"/>
          </p:cNvSpPr>
          <p:nvPr/>
        </p:nvSpPr>
        <p:spPr bwMode="auto">
          <a:xfrm>
            <a:off x="419100" y="1700213"/>
            <a:ext cx="7988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</a:t>
            </a: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，练习对话并表演，其他同学评价。</a:t>
            </a:r>
          </a:p>
        </p:txBody>
      </p:sp>
      <p:sp>
        <p:nvSpPr>
          <p:cNvPr id="21533" name="矩形 1"/>
          <p:cNvSpPr>
            <a:spLocks noChangeArrowheads="1"/>
          </p:cNvSpPr>
          <p:nvPr/>
        </p:nvSpPr>
        <p:spPr bwMode="auto">
          <a:xfrm>
            <a:off x="876300" y="2874963"/>
            <a:ext cx="1185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cs typeface="Arial" panose="020B0604020202020204" pitchFamily="34" charset="0"/>
              </a:rPr>
              <a:t>Good</a:t>
            </a:r>
          </a:p>
        </p:txBody>
      </p:sp>
      <p:sp>
        <p:nvSpPr>
          <p:cNvPr id="21534" name="矩形 2"/>
          <p:cNvSpPr>
            <a:spLocks noChangeArrowheads="1"/>
          </p:cNvSpPr>
          <p:nvPr/>
        </p:nvSpPr>
        <p:spPr bwMode="auto">
          <a:xfrm>
            <a:off x="841375" y="4149725"/>
            <a:ext cx="120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cs typeface="Arial" panose="020B0604020202020204" pitchFamily="34" charset="0"/>
              </a:rPr>
              <a:t>Great</a:t>
            </a:r>
          </a:p>
        </p:txBody>
      </p:sp>
      <p:sp>
        <p:nvSpPr>
          <p:cNvPr id="21535" name="矩形 3"/>
          <p:cNvSpPr>
            <a:spLocks noChangeArrowheads="1"/>
          </p:cNvSpPr>
          <p:nvPr/>
        </p:nvSpPr>
        <p:spPr bwMode="auto">
          <a:xfrm>
            <a:off x="525463" y="527526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cs typeface="Arial" panose="020B0604020202020204" pitchFamily="34" charset="0"/>
              </a:rPr>
              <a:t>Excellent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 txBox="1"/>
          <p:nvPr/>
        </p:nvSpPr>
        <p:spPr bwMode="auto">
          <a:xfrm>
            <a:off x="347663" y="250825"/>
            <a:ext cx="28924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2531" name="Group 2"/>
          <p:cNvGrpSpPr/>
          <p:nvPr/>
        </p:nvGrpSpPr>
        <p:grpSpPr bwMode="auto">
          <a:xfrm flipH="1">
            <a:off x="755650" y="1063625"/>
            <a:ext cx="1957388" cy="950913"/>
            <a:chOff x="0" y="0"/>
            <a:chExt cx="1488" cy="912"/>
          </a:xfrm>
        </p:grpSpPr>
        <p:pic>
          <p:nvPicPr>
            <p:cNvPr id="22548" name="图片 3" descr="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488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9" name="Text Box 6"/>
            <p:cNvSpPr txBox="1">
              <a:spLocks noChangeArrowheads="1"/>
            </p:cNvSpPr>
            <p:nvPr/>
          </p:nvSpPr>
          <p:spPr bwMode="auto">
            <a:xfrm>
              <a:off x="49" y="384"/>
              <a:ext cx="1392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0000"/>
                </a:solidFill>
                <a:latin typeface="Arial Black" panose="020B0A040201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979488" y="1371600"/>
            <a:ext cx="150653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Let’s act</a:t>
            </a:r>
          </a:p>
        </p:txBody>
      </p:sp>
      <p:grpSp>
        <p:nvGrpSpPr>
          <p:cNvPr id="7" name="Group 6"/>
          <p:cNvGrpSpPr/>
          <p:nvPr/>
        </p:nvGrpSpPr>
        <p:grpSpPr bwMode="auto">
          <a:xfrm>
            <a:off x="3189288" y="1300163"/>
            <a:ext cx="4949825" cy="4868862"/>
            <a:chOff x="0" y="0"/>
            <a:chExt cx="10396" cy="10228"/>
          </a:xfrm>
        </p:grpSpPr>
        <p:grpSp>
          <p:nvGrpSpPr>
            <p:cNvPr id="22535" name="Group 7"/>
            <p:cNvGrpSpPr/>
            <p:nvPr/>
          </p:nvGrpSpPr>
          <p:grpSpPr bwMode="auto">
            <a:xfrm>
              <a:off x="836" y="3257"/>
              <a:ext cx="9560" cy="6971"/>
              <a:chOff x="0" y="0"/>
              <a:chExt cx="3761" cy="3285"/>
            </a:xfrm>
          </p:grpSpPr>
          <p:sp>
            <p:nvSpPr>
              <p:cNvPr id="22546" name="AutoShap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40" cy="1584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 algn="ctr" eaLnBrk="1" hangingPunct="1"/>
                <a:endParaRPr lang="zh-CN" altLang="zh-CN">
                  <a:ea typeface="黑体" panose="02010609060101010101" pitchFamily="49" charset="-122"/>
                </a:endParaRPr>
              </a:p>
            </p:txBody>
          </p:sp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243" y="148"/>
                <a:ext cx="3518" cy="3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Tips for actors</a:t>
                </a:r>
                <a:endParaRPr lang="en-US" altLang="zh-CN" sz="2800" b="1" dirty="0" smtClean="0">
                  <a:ea typeface="黑体" panose="02010609060101010101" pitchFamily="49" charset="-122"/>
                </a:endParaRPr>
              </a:p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2800" dirty="0" smtClean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Read fluently  </a:t>
                </a:r>
              </a:p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zh-CN" altLang="en-US" sz="2800" b="1" dirty="0" smtClean="0">
                    <a:solidFill>
                      <a:schemeClr val="accent2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流利地朗读</a:t>
                </a:r>
              </a:p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2800" dirty="0" smtClean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Act fluently </a:t>
                </a:r>
              </a:p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zh-CN" altLang="en-US" sz="2800" b="1" dirty="0" smtClean="0">
                    <a:solidFill>
                      <a:schemeClr val="accent2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流利地表演</a:t>
                </a:r>
              </a:p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2800" dirty="0" smtClean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Act it out with emotions</a:t>
                </a:r>
              </a:p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zh-CN" altLang="en-US" sz="2800" b="1" dirty="0" smtClean="0">
                    <a:solidFill>
                      <a:schemeClr val="accent2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  <a:sym typeface="Arial" panose="020B0604020202020204" pitchFamily="34" charset="0"/>
                  </a:rPr>
                  <a:t>有感情地表演</a:t>
                </a:r>
                <a:endParaRPr lang="en-US" sz="2800" b="1" dirty="0" smtClean="0">
                  <a:solidFill>
                    <a:schemeClr val="accent2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36" name="Group 10"/>
            <p:cNvGrpSpPr/>
            <p:nvPr/>
          </p:nvGrpSpPr>
          <p:grpSpPr bwMode="auto">
            <a:xfrm>
              <a:off x="6584" y="5591"/>
              <a:ext cx="3812" cy="4363"/>
              <a:chOff x="1847" y="935"/>
              <a:chExt cx="3812" cy="4363"/>
            </a:xfrm>
          </p:grpSpPr>
          <p:sp>
            <p:nvSpPr>
              <p:cNvPr id="11" name="AutoShape 11"/>
              <p:cNvSpPr>
                <a:spLocks noChangeArrowheads="1"/>
              </p:cNvSpPr>
              <p:nvPr/>
            </p:nvSpPr>
            <p:spPr bwMode="auto">
              <a:xfrm>
                <a:off x="1848" y="940"/>
                <a:ext cx="910" cy="797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2" name="AutoShape 12"/>
              <p:cNvSpPr>
                <a:spLocks noChangeArrowheads="1"/>
              </p:cNvSpPr>
              <p:nvPr/>
            </p:nvSpPr>
            <p:spPr bwMode="auto">
              <a:xfrm>
                <a:off x="3012" y="2741"/>
                <a:ext cx="907" cy="794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1905" y="2704"/>
                <a:ext cx="907" cy="794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22541" name="Group 14"/>
              <p:cNvGrpSpPr/>
              <p:nvPr/>
            </p:nvGrpSpPr>
            <p:grpSpPr bwMode="auto">
              <a:xfrm>
                <a:off x="2476" y="4505"/>
                <a:ext cx="3183" cy="793"/>
                <a:chOff x="686" y="804"/>
                <a:chExt cx="1273" cy="317"/>
              </a:xfrm>
            </p:grpSpPr>
            <p:sp>
              <p:nvSpPr>
                <p:cNvPr id="15" name="AutoShape 15"/>
                <p:cNvSpPr>
                  <a:spLocks noChangeArrowheads="1"/>
                </p:cNvSpPr>
                <p:nvPr/>
              </p:nvSpPr>
              <p:spPr bwMode="auto">
                <a:xfrm>
                  <a:off x="688" y="804"/>
                  <a:ext cx="364" cy="317"/>
                </a:xfrm>
                <a:prstGeom prst="star5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grpSp>
              <p:nvGrpSpPr>
                <p:cNvPr id="22543" name="Group 16"/>
                <p:cNvGrpSpPr/>
                <p:nvPr/>
              </p:nvGrpSpPr>
              <p:grpSpPr bwMode="auto">
                <a:xfrm>
                  <a:off x="1141" y="804"/>
                  <a:ext cx="818" cy="317"/>
                  <a:chOff x="733" y="804"/>
                  <a:chExt cx="818" cy="317"/>
                </a:xfrm>
              </p:grpSpPr>
              <p:sp>
                <p:nvSpPr>
                  <p:cNvPr id="17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1188" y="804"/>
                    <a:ext cx="363" cy="317"/>
                  </a:xfrm>
                  <a:prstGeom prst="star5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zh-CN" altLang="en-US">
                      <a:latin typeface="Arial" panose="020B0604020202020204" pitchFamily="34" charset="0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8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735" y="804"/>
                    <a:ext cx="364" cy="317"/>
                  </a:xfrm>
                  <a:prstGeom prst="star5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zh-CN" altLang="en-US">
                      <a:latin typeface="Arial" panose="020B0604020202020204" pitchFamily="34" charset="0"/>
                      <a:ea typeface="黑体" panose="02010609060101010101" pitchFamily="49" charset="-122"/>
                    </a:endParaRPr>
                  </a:p>
                </p:txBody>
              </p:sp>
            </p:grpSp>
          </p:grpSp>
        </p:grpSp>
        <p:sp>
          <p:nvSpPr>
            <p:cNvPr id="22537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9238" cy="1800"/>
            </a:xfrm>
            <a:prstGeom prst="cloudCallout">
              <a:avLst>
                <a:gd name="adj1" fmla="val -1028"/>
                <a:gd name="adj2" fmla="val 134167"/>
              </a:avLst>
            </a:prstGeom>
            <a:solidFill>
              <a:schemeClr val="bg1"/>
            </a:solidFill>
            <a:ln w="19050">
              <a:solidFill>
                <a:srgbClr val="FF6600"/>
              </a:solidFill>
              <a:miter lim="800000"/>
            </a:ln>
          </p:spPr>
          <p:txBody>
            <a:bodyPr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100" b="1" dirty="0">
                  <a:solidFill>
                    <a:srgbClr val="FF000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Tips for actors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100" b="1" dirty="0">
                  <a:solidFill>
                    <a:srgbClr val="FF000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（</a:t>
              </a:r>
              <a:r>
                <a:rPr lang="zh-CN" altLang="en-US" sz="2100" b="1" dirty="0">
                  <a:latin typeface="Comic Sans MS" panose="030F0702030302020204" pitchFamily="66" charset="0"/>
                  <a:ea typeface="黑体" panose="02010609060101010101" pitchFamily="49" charset="-122"/>
                </a:rPr>
                <a:t>演员</a:t>
              </a:r>
              <a:r>
                <a:rPr lang="zh-CN" altLang="en-US" sz="2100" dirty="0">
                  <a:ea typeface="黑体" panose="02010609060101010101" pitchFamily="49" charset="-122"/>
                </a:rPr>
                <a:t>考核</a:t>
              </a:r>
              <a:r>
                <a:rPr lang="zh-CN" altLang="en-US" dirty="0">
                  <a:ea typeface="黑体" panose="02010609060101010101" pitchFamily="49" charset="-122"/>
                </a:rPr>
                <a:t>标准</a:t>
              </a:r>
              <a:r>
                <a:rPr lang="zh-CN" altLang="en-US" sz="2100" b="1" dirty="0">
                  <a:solidFill>
                    <a:srgbClr val="FF000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）</a:t>
              </a:r>
              <a:endParaRPr lang="zh-CN" altLang="en-US" sz="2100" dirty="0">
                <a:ea typeface="黑体" panose="02010609060101010101" pitchFamily="49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3172" y="2754426"/>
            <a:ext cx="3107794" cy="317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 txBox="1"/>
          <p:nvPr/>
        </p:nvSpPr>
        <p:spPr bwMode="auto">
          <a:xfrm>
            <a:off x="504825" y="188913"/>
            <a:ext cx="28924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539750" y="923925"/>
            <a:ext cx="3711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the words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84213" y="1520825"/>
            <a:ext cx="2741612" cy="7938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459097" y="1801690"/>
            <a:ext cx="1405222" cy="103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389449" y="3732593"/>
            <a:ext cx="1316946" cy="95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370138" y="1893888"/>
            <a:ext cx="1474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rgbClr val="EC34C5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pple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03713" y="1909763"/>
            <a:ext cx="1827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ndy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367463" y="1909763"/>
            <a:ext cx="1827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r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bbit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397125" y="3814763"/>
            <a:ext cx="1827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f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ce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425950" y="3757613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g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me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467475" y="3775075"/>
            <a:ext cx="1827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ke</a:t>
            </a:r>
          </a:p>
        </p:txBody>
      </p:sp>
      <p:pic>
        <p:nvPicPr>
          <p:cNvPr id="26" name="Aa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971800"/>
            <a:ext cx="4016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Aa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4887913"/>
            <a:ext cx="3841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apple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933700"/>
            <a:ext cx="420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andy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2955925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rabbit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2984500"/>
            <a:ext cx="42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face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4900613"/>
            <a:ext cx="4143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game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4887913"/>
            <a:ext cx="4032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cake.mp3">
            <a:hlinkClick r:id="" action="ppaction://media"/>
          </p:cNvPr>
          <p:cNvPicPr>
            <a:picLocks noRot="1"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4910138"/>
            <a:ext cx="3905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7" name="矩形 43"/>
          <p:cNvSpPr>
            <a:spLocks noChangeArrowheads="1"/>
          </p:cNvSpPr>
          <p:nvPr/>
        </p:nvSpPr>
        <p:spPr bwMode="auto">
          <a:xfrm>
            <a:off x="1666875" y="1974850"/>
            <a:ext cx="703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</a:rPr>
              <a:t>/æ/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24598" name="矩形 44"/>
          <p:cNvSpPr>
            <a:spLocks noChangeArrowheads="1"/>
          </p:cNvSpPr>
          <p:nvPr/>
        </p:nvSpPr>
        <p:spPr bwMode="auto">
          <a:xfrm>
            <a:off x="1666875" y="3949700"/>
            <a:ext cx="71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</a:rPr>
              <a:t>/eɪ/</a:t>
            </a:r>
            <a:endParaRPr lang="zh-CN" alt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 txBox="1"/>
          <p:nvPr/>
        </p:nvSpPr>
        <p:spPr bwMode="auto">
          <a:xfrm>
            <a:off x="504825" y="188913"/>
            <a:ext cx="28924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539750" y="923925"/>
            <a:ext cx="3711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the words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84213" y="1520825"/>
            <a:ext cx="2741612" cy="7938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618530" y="2314383"/>
            <a:ext cx="1219795" cy="108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>
            <a:off x="639040" y="4136192"/>
            <a:ext cx="1044675" cy="885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15938" y="1639888"/>
            <a:ext cx="5900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Try to read more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001838" y="2611438"/>
            <a:ext cx="1827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783013" y="2646363"/>
            <a:ext cx="18272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nk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784850" y="2667000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f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164388" y="2620963"/>
            <a:ext cx="1827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ct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024063" y="4224338"/>
            <a:ext cx="1827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ke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733800" y="4224338"/>
            <a:ext cx="1827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ge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502275" y="4254500"/>
            <a:ext cx="1827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te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986588" y="4224338"/>
            <a:ext cx="1827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ke</a:t>
            </a:r>
          </a:p>
        </p:txBody>
      </p:sp>
      <p:pic>
        <p:nvPicPr>
          <p:cNvPr id="34" name="Aa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3432175"/>
            <a:ext cx="4032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Aa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51736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map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3397250"/>
            <a:ext cx="417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ban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3451225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fat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3457575"/>
            <a:ext cx="392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act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468688"/>
            <a:ext cx="4032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lake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5153025"/>
            <a:ext cx="3810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age.mp3">
            <a:hlinkClick r:id="" action="ppaction://media"/>
          </p:cNvPr>
          <p:cNvPicPr>
            <a:picLocks noRot="1"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173663"/>
            <a:ext cx="381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date.mp3">
            <a:hlinkClick r:id="" action="ppaction://media"/>
          </p:cNvPr>
          <p:cNvPicPr>
            <a:picLocks noRot="1"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link="rId17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5181600"/>
            <a:ext cx="3905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make.mp3">
            <a:hlinkClick r:id="" action="ppaction://media"/>
          </p:cNvPr>
          <p:cNvPicPr>
            <a:picLocks noRot="1"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link="rId19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5191125"/>
            <a:ext cx="38258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325" y="4581525"/>
            <a:ext cx="14827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标题 2"/>
          <p:cNvSpPr txBox="1"/>
          <p:nvPr/>
        </p:nvSpPr>
        <p:spPr bwMode="auto">
          <a:xfrm>
            <a:off x="504825" y="188913"/>
            <a:ext cx="28924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波形 2"/>
          <p:cNvSpPr/>
          <p:nvPr/>
        </p:nvSpPr>
        <p:spPr>
          <a:xfrm>
            <a:off x="3176588" y="817563"/>
            <a:ext cx="2376487" cy="865187"/>
          </a:xfrm>
          <a:prstGeom prst="wav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</a:rPr>
              <a:t>把单词带回家</a:t>
            </a:r>
          </a:p>
        </p:txBody>
      </p:sp>
      <p:sp>
        <p:nvSpPr>
          <p:cNvPr id="4" name="心形 3"/>
          <p:cNvSpPr/>
          <p:nvPr/>
        </p:nvSpPr>
        <p:spPr>
          <a:xfrm>
            <a:off x="166688" y="3068638"/>
            <a:ext cx="3643312" cy="3278187"/>
          </a:xfrm>
          <a:prstGeom prst="hear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心形 4"/>
          <p:cNvSpPr/>
          <p:nvPr/>
        </p:nvSpPr>
        <p:spPr>
          <a:xfrm>
            <a:off x="4572000" y="3125788"/>
            <a:ext cx="3887788" cy="3240087"/>
          </a:xfrm>
          <a:prstGeom prst="hear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57188" y="1484313"/>
            <a:ext cx="18272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38338" y="2209800"/>
            <a:ext cx="969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ct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36738" y="1566863"/>
            <a:ext cx="1827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r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bbit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291138" y="2224088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g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108825" y="1608138"/>
            <a:ext cx="1827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ke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135813" y="2244725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te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95275" y="2206625"/>
            <a:ext cx="1827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ke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403850" y="1573213"/>
            <a:ext cx="1430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ge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668713" y="2211388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nk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613150" y="1579563"/>
            <a:ext cx="1827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ndy</a:t>
            </a:r>
          </a:p>
        </p:txBody>
      </p:sp>
      <p:sp>
        <p:nvSpPr>
          <p:cNvPr id="26641" name="矩形 17"/>
          <p:cNvSpPr>
            <a:spLocks noChangeArrowheads="1"/>
          </p:cNvSpPr>
          <p:nvPr/>
        </p:nvSpPr>
        <p:spPr bwMode="auto">
          <a:xfrm>
            <a:off x="6135688" y="2925763"/>
            <a:ext cx="86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</a:rPr>
              <a:t>/eɪ/</a:t>
            </a:r>
            <a:endParaRPr lang="zh-CN" altLang="en-US" sz="3600">
              <a:solidFill>
                <a:srgbClr val="0000FF"/>
              </a:solidFill>
            </a:endParaRPr>
          </a:p>
        </p:txBody>
      </p:sp>
      <p:sp>
        <p:nvSpPr>
          <p:cNvPr id="26642" name="矩形 18"/>
          <p:cNvSpPr>
            <a:spLocks noChangeArrowheads="1"/>
          </p:cNvSpPr>
          <p:nvPr/>
        </p:nvSpPr>
        <p:spPr bwMode="auto">
          <a:xfrm>
            <a:off x="1606550" y="2921000"/>
            <a:ext cx="852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</a:rPr>
              <a:t>/æ/</a:t>
            </a:r>
            <a:endParaRPr lang="zh-CN" altLang="en-US" sz="36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5 C 0 0.181 0.069 0.25 0.125 0.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91 0.00833 C -0.02048 0.00903 -0.0217 0.00972 -0.02292 0.01019 C -0.02465 0.01065 -0.02639 0.01111 -0.02812 0.01181 C -0.03125 0.01343 -0.03437 0.01597 -0.03715 0.01875 C -0.04514 0.02639 -0.03923 0.02245 -0.04982 0.02732 L -0.05382 0.02894 L -0.05764 0.03056 C -0.06423 0.04398 -0.05573 0.02917 -0.06406 0.0375 C -0.06649 0.03982 -0.06753 0.04468 -0.07048 0.04607 C -0.0717 0.04653 -0.07309 0.04699 -0.0743 0.04769 C -0.07847 0.05046 -0.08125 0.05533 -0.08455 0.05972 C -0.08542 0.06088 -0.08646 0.06181 -0.08715 0.0632 C -0.08785 0.06482 -0.08889 0.06644 -0.08958 0.06829 C -0.09062 0.07037 -0.09097 0.07315 -0.09219 0.075 C -0.09444 0.07894 -0.09792 0.08125 -0.09982 0.08542 C -0.10625 0.09815 -0.09809 0.08241 -0.10625 0.0956 C -0.10729 0.09722 -0.10781 0.09908 -0.10885 0.1007 C -0.11007 0.10255 -0.11163 0.10394 -0.11267 0.10579 C -0.11371 0.10741 -0.11423 0.10949 -0.11528 0.11088 C -0.11632 0.1125 -0.11788 0.1132 -0.1191 0.11435 C -0.12621 0.1331 -0.11684 0.11019 -0.12552 0.12639 C -0.13663 0.14699 -0.1184 0.11852 -0.13194 0.14005 C -0.13628 0.14699 -0.13837 0.14421 -0.14219 0.15718 C -0.14653 0.17153 -0.14253 0.16042 -0.14861 0.17245 C -0.15451 0.18449 -0.15 0.17778 -0.15503 0.18449 C -0.15694 0.19074 -0.16007 0.20208 -0.16267 0.20671 C -0.16406 0.20903 -0.16545 0.21111 -0.16649 0.21366 C -0.18003 0.24468 -0.16649 0.21667 -0.1743 0.23241 C -0.17708 0.24792 -0.17482 0.24213 -0.17934 0.25116 C -0.18073 0.25671 -0.18055 0.2544 -0.18055 0.2581 " pathEditMode="relative" ptsTypes="AAAAAAAAAAAAAAA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3.7037E-7 L -7.5E-6 -3.7037E-7 C -0.004 0.00046 -0.00782 0.0007 -0.01164 0.00162 C -0.01303 0.00185 -0.01424 0.00278 -0.01546 0.00324 C -0.01719 0.00394 -0.01893 0.0044 -0.02067 0.00509 C -0.02396 0.00718 -0.02726 0.01019 -0.03091 0.01181 L -0.03855 0.01528 C -0.03976 0.01574 -0.04115 0.01621 -0.04237 0.0169 C -0.0441 0.01806 -0.04567 0.01945 -0.04757 0.02037 C -0.04914 0.0213 -0.05105 0.0213 -0.05261 0.02199 C -0.05487 0.02315 -0.05695 0.02408 -0.05903 0.02546 C -0.06442 0.02917 -0.06268 0.03148 -0.07067 0.03241 L -0.08594 0.03403 C -0.09306 0.04028 -0.08698 0.03611 -0.09879 0.03912 C -0.10226 0.04005 -0.10903 0.04259 -0.10903 0.04259 C -0.11042 0.04375 -0.11146 0.04537 -0.11285 0.04607 C -0.11615 0.04769 -0.1231 0.04954 -0.1231 0.04954 C -0.12396 0.0507 -0.12466 0.05208 -0.1257 0.05278 C -0.12813 0.0544 -0.13334 0.05625 -0.13334 0.05625 C -0.1408 0.06621 -0.13004 0.05232 -0.13976 0.0632 C -0.14115 0.06458 -0.14219 0.06667 -0.14376 0.06829 C -0.14619 0.07083 -0.14914 0.07222 -0.15139 0.075 C -0.15556 0.08056 -0.15643 0.08102 -0.15903 0.08704 C -0.16007 0.08935 -0.1606 0.0919 -0.16164 0.09398 C -0.17032 0.10996 -0.16094 0.08704 -0.16806 0.10579 C -0.17119 0.12269 -0.16667 0.10208 -0.1731 0.11945 C -0.17761 0.13148 -0.17067 0.1213 -0.17709 0.1331 C -0.18178 0.1419 -0.18004 0.13449 -0.18334 0.14352 C -0.18733 0.15394 -0.18056 0.14283 -0.18855 0.15718 C -0.18959 0.15903 -0.19132 0.16019 -0.19237 0.16227 C -0.19358 0.16435 -0.1941 0.1669 -0.19497 0.16898 C -0.19619 0.17199 -0.19775 0.17454 -0.19879 0.17755 C -0.20209 0.18658 -0.19757 0.1794 -0.20261 0.18611 C -0.20556 0.20185 -0.2033 0.19583 -0.20782 0.20486 C -0.21146 0.22454 -0.20626 0.20046 -0.21164 0.2169 C -0.21233 0.21898 -0.21216 0.22176 -0.21285 0.22384 C -0.21424 0.22732 -0.21806 0.23403 -0.21806 0.23403 C -0.21893 0.2375 -0.2191 0.24121 -0.22067 0.24421 C -0.22153 0.24607 -0.22223 0.24769 -0.2231 0.24931 C -0.2231 0.24931 -0.22639 0.25371 -0.22692 0.25463 " pathEditMode="relative" ptsTypes="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5.18519E-6 L -6.94444E-6 -5.18519E-6 C 0.00295 0.00277 0.00607 0.00509 0.00885 0.00833 C 0.01006 0.00972 0.01024 0.01226 0.01145 0.01365 C 0.01979 0.02268 0.01371 0.01064 0.02048 0.02222 C 0.02239 0.02546 0.02343 0.02939 0.02552 0.0324 C 0.0269 0.03402 0.02829 0.03564 0.02933 0.03749 C 0.03298 0.04328 0.03124 0.04328 0.03576 0.04953 C 0.03697 0.05092 0.03836 0.05185 0.03958 0.05277 C 0.04097 0.05509 0.04236 0.0574 0.04357 0.05972 C 0.04444 0.0618 0.04479 0.06458 0.046 0.06666 C 0.04704 0.06805 0.04861 0.06874 0.04999 0.0699 C 0.05677 0.08356 0.04774 0.06712 0.05624 0.07847 C 0.05902 0.08194 0.05937 0.08657 0.06145 0.0905 C 0.06215 0.09189 0.06336 0.09259 0.06406 0.09398 C 0.0651 0.09606 0.06545 0.0986 0.06666 0.10069 C 0.0677 0.10277 0.06944 0.10393 0.07048 0.10578 C 0.07152 0.10786 0.07204 0.11041 0.07291 0.11273 C 0.07291 0.11273 0.07933 0.12546 0.08072 0.128 L 0.08333 0.13333 C 0.08611 0.1449 0.08211 0.13078 0.08836 0.14513 C 0.08906 0.14675 0.08888 0.14884 0.08958 0.15023 C 0.09479 0.15902 0.09756 0.15879 0.10121 0.16735 C 0.10225 0.17013 0.1026 0.17337 0.10381 0.17592 C 0.10468 0.178 0.10659 0.17916 0.10763 0.18101 C 0.10867 0.1831 0.10902 0.18587 0.11024 0.18796 C 0.11128 0.18981 0.11302 0.19097 0.11406 0.19305 C 0.1151 0.19513 0.11545 0.19791 0.11666 0.19999 C 0.1184 0.203 0.12135 0.20509 0.12291 0.20833 C 0.12378 0.21018 0.12447 0.21203 0.12552 0.21365 C 0.12673 0.21504 0.12829 0.21573 0.12933 0.21689 C 0.13072 0.21851 0.13177 0.22083 0.13333 0.22222 C 0.13437 0.22314 0.13593 0.22291 0.13715 0.22384 C 0.1394 0.22523 0.14131 0.22708 0.14357 0.22893 C 0.14479 0.23009 0.146 0.23148 0.14739 0.2324 C 0.14861 0.2331 0.14999 0.23333 0.15121 0.23402 C 0.1526 0.23495 0.15364 0.23657 0.15503 0.23749 C 0.15867 0.23981 0.16458 0.24027 0.16788 0.24097 C 0.17222 0.24282 0.17083 0.24143 0.17308 0.24444 " pathEditMode="relative" ptsTypes="AAAAAAAAAAAAAAAAAAAAAAAAAAAAAAA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78 0.00069 -0.01146 0.00277 -0.01546 0.00509 C -0.01719 0.00601 -0.01875 0.0074 -0.02066 0.00833 C -0.02309 0.00972 -0.0257 0.01064 -0.0283 0.0118 C -0.02952 0.0125 -0.03091 0.01273 -0.03212 0.01365 L -0.04237 0.02037 C -0.0441 0.02152 -0.04618 0.02199 -0.04757 0.02384 C -0.05087 0.02847 -0.04983 0.02754 -0.05521 0.03055 C -0.05643 0.03125 -0.05782 0.03148 -0.05903 0.0324 C -0.06181 0.03426 -0.06424 0.0368 -0.06667 0.03912 C -0.06806 0.04027 -0.0691 0.04189 -0.07066 0.04259 L -0.07448 0.04444 C -0.0757 0.04606 -0.07674 0.04814 -0.0783 0.04953 C -0.07987 0.05092 -0.08178 0.05162 -0.08334 0.05277 C -0.08559 0.05439 -0.08785 0.05601 -0.08976 0.0581 C -0.09132 0.05949 -0.09219 0.0618 -0.09358 0.06319 C -0.09514 0.06458 -0.09723 0.06527 -0.09879 0.06666 C -0.10921 0.07523 -0.09914 0.06782 -0.10782 0.07685 C -0.11025 0.07939 -0.1132 0.08078 -0.11546 0.08356 L -0.12309 0.09398 C -0.12362 0.0956 -0.12362 0.09745 -0.12448 0.09907 C -0.12535 0.10092 -0.12709 0.10231 -0.1283 0.10416 C -0.12934 0.10578 -0.12987 0.10764 -0.13091 0.10926 C -0.1316 0.11064 -0.13264 0.11134 -0.13334 0.11273 C -0.13438 0.11435 -0.13525 0.11597 -0.13594 0.11782 C -0.13664 0.11944 -0.13646 0.12152 -0.13733 0.12291 C -0.1382 0.125 -0.13976 0.12639 -0.14115 0.12801 C -0.14132 0.12963 -0.14306 0.14143 -0.14358 0.14351 C -0.14428 0.14537 -0.14549 0.14676 -0.14618 0.14861 C -0.14879 0.15463 -0.14862 0.15486 -0.15 0.16064 C -0.15122 0.16921 -0.15122 0.17291 -0.154 0.18101 C -0.15452 0.18287 -0.15573 0.18426 -0.15643 0.18611 C -0.15712 0.18773 -0.1573 0.18958 -0.15782 0.19143 C -0.15851 0.19375 -0.15955 0.19583 -0.16025 0.19814 C -0.16129 0.20162 -0.16285 0.20833 -0.16285 0.20833 C -0.16337 0.2199 -0.1632 0.23125 -0.16424 0.24259 C -0.16441 0.24629 -0.16667 0.25277 -0.16667 0.25277 C -0.16719 0.26713 -0.16702 0.28148 -0.16806 0.2956 C -0.16823 0.2993 -0.17049 0.30231 -0.17049 0.30578 L -0.17049 0.31111 " pathEditMode="relative" ptsTypes="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04 0 0.0118 0.00046 0.01528 0.00324 C 0.02135 0.0081 0.01389 0.00602 0.0217 0.00833 C 0.02587 0.00972 0.03021 0.01041 0.03455 0.0118 C 0.03628 0.0125 0.03785 0.01319 0.03958 0.01366 C 0.04271 0.01435 0.04566 0.01458 0.04861 0.01528 C 0.05416 0.01666 0.05278 0.0169 0.05764 0.01875 C 0.05937 0.01944 0.06111 0.01967 0.06267 0.02037 C 0.06528 0.02153 0.06823 0.02176 0.07048 0.02384 C 0.0717 0.025 0.07291 0.02639 0.0743 0.02731 C 0.07673 0.0287 0.07934 0.02963 0.08194 0.03055 L 0.08958 0.03403 C 0.09097 0.03472 0.09236 0.03495 0.0934 0.03588 C 0.10017 0.04028 0.0967 0.03866 0.10382 0.04097 C 0.10746 0.04329 0.10903 0.04491 0.11267 0.04606 C 0.11475 0.04676 0.11701 0.04699 0.1191 0.04768 C 0.1217 0.04861 0.1243 0.05 0.12673 0.05116 L 0.13455 0.05463 C 0.13576 0.05509 0.13698 0.05579 0.13837 0.05625 C 0.14687 0.05903 0.14166 0.05764 0.15364 0.05972 C 0.15798 0.06157 0.15781 0.0618 0.16267 0.06319 C 0.16475 0.06389 0.16701 0.06435 0.1691 0.06481 C 0.17083 0.06528 0.17257 0.06597 0.1743 0.06666 C 0.17552 0.06713 0.17673 0.06782 0.17812 0.06829 C 0.18055 0.06898 0.18316 0.06944 0.18576 0.06991 L 0.19739 0.07523 C 0.19861 0.07569 0.2 0.07592 0.20121 0.07685 C 0.20243 0.07801 0.20364 0.07963 0.20503 0.08032 C 0.20712 0.08125 0.20937 0.08125 0.21146 0.08194 C 0.21267 0.08241 0.21406 0.0831 0.21528 0.08379 C 0.21614 0.08472 0.21666 0.08634 0.21788 0.08704 C 0.22031 0.08866 0.22291 0.08935 0.22552 0.09051 L 0.23316 0.09398 L 0.23698 0.0956 L 0.24097 0.09745 C 0.24219 0.09861 0.2434 0.09977 0.24479 0.10069 C 0.24653 0.10208 0.25208 0.1037 0.25364 0.10416 C 0.25538 0.10532 0.25694 0.10671 0.25885 0.10764 C 0.26215 0.10903 0.2691 0.11111 0.2691 0.11111 C 0.2743 0.11458 0.27378 0.11481 0.27934 0.1162 C 0.28437 0.11736 0.29479 0.11967 0.29479 0.11967 C 0.30816 0.12569 0.29653 0.12106 0.31267 0.12477 C 0.31441 0.125 0.31614 0.12569 0.31788 0.12639 C 0.3191 0.12685 0.32031 0.12778 0.3217 0.12824 C 0.32552 0.12893 0.32934 0.1294 0.33316 0.12986 C 0.33489 0.13032 0.33663 0.13102 0.33837 0.13148 C 0.3434 0.13356 0.34149 0.13356 0.34722 0.13495 C 0.35243 0.13634 0.35781 0.13611 0.36267 0.13842 C 0.36389 0.13889 0.3651 0.13981 0.36649 0.14004 C 0.37291 0.14143 0.37934 0.14143 0.38576 0.14352 C 0.38837 0.14444 0.3908 0.14653 0.3934 0.14699 C 0.39635 0.14745 0.39948 0.14791 0.40243 0.14861 C 0.4158 0.15162 0.40243 0.14907 0.41389 0.15208 C 0.41649 0.15278 0.4191 0.15324 0.4217 0.1537 C 0.42291 0.1544 0.4243 0.15486 0.42552 0.15555 C 0.42725 0.15648 0.42882 0.15833 0.43055 0.15903 C 0.43472 0.16041 0.43923 0.16041 0.4434 0.16227 C 0.446 0.16342 0.44878 0.16366 0.45104 0.16574 C 0.45243 0.1669 0.45347 0.16829 0.45503 0.16921 C 0.45746 0.1706 0.46024 0.17106 0.46267 0.17268 C 0.46441 0.17384 0.46597 0.175 0.46771 0.17592 C 0.4691 0.17685 0.47048 0.17685 0.4717 0.17778 C 0.47291 0.1787 0.47413 0.18032 0.47552 0.18125 C 0.47673 0.18194 0.47812 0.18194 0.47934 0.18287 C 0.48194 0.18495 0.48437 0.1875 0.48698 0.18981 C 0.48837 0.19074 0.48941 0.19259 0.4908 0.19305 C 0.49219 0.19375 0.49357 0.19398 0.49462 0.19491 C 0.49739 0.19676 0.50243 0.20162 0.50243 0.20162 C 0.50746 0.2118 0.50173 0.20231 0.51007 0.21018 C 0.51736 0.21713 0.51094 0.21296 0.51649 0.2206 C 0.51753 0.22199 0.5191 0.22268 0.52031 0.22384 C 0.52673 0.23102 0.52118 0.22778 0.52795 0.23079 C 0.53055 0.24074 0.52934 0.23403 0.52934 0.25139 " pathEditMode="relative" ptsTypes="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L 5.55556E-6 3.7037E-7 C -0.00607 0.00324 -0.01197 0.00695 -0.01805 0.01019 C -0.02048 0.01158 -0.02343 0.01158 -0.02569 0.01366 C -0.03506 0.02199 -0.02326 0.01181 -0.03472 0.02037 C -0.03611 0.0213 -0.03732 0.02246 -0.03854 0.02384 C -0.0394 0.02477 -0.0401 0.02639 -0.04114 0.02732 C -0.04218 0.02824 -0.04374 0.02847 -0.04496 0.02894 L -0.05138 0.0375 C -0.0526 0.03912 -0.05416 0.04051 -0.0552 0.04259 C -0.05607 0.04422 -0.05677 0.04607 -0.05781 0.04769 C -0.0585 0.04908 -0.05954 0.04977 -0.06041 0.05116 C -0.06215 0.0544 -0.06336 0.05857 -0.06545 0.06134 C -0.0743 0.07315 -0.07013 0.06898 -0.07708 0.075 C -0.07916 0.07917 -0.07934 0.08056 -0.08211 0.08357 C -0.08385 0.08542 -0.08559 0.08704 -0.08732 0.08866 C -0.08854 0.08982 -0.08993 0.09074 -0.09114 0.09213 C -0.09374 0.09537 -0.09583 0.09977 -0.09878 0.10232 C -0.1019 0.10509 -0.10503 0.10787 -0.10781 0.11088 C -0.1092 0.1125 -0.11006 0.11459 -0.11163 0.11597 C -0.1144 0.11875 -0.11753 0.11991 -0.12065 0.1213 C -0.12222 0.12292 -0.12413 0.12454 -0.12569 0.12639 C -0.12708 0.12801 -0.12812 0.12986 -0.12951 0.13148 C -0.13194 0.13403 -0.13506 0.13542 -0.13732 0.1382 C -0.14045 0.14259 -0.14236 0.14584 -0.14618 0.14861 C -0.14739 0.14931 -0.14878 0.14977 -0.14999 0.15023 L -0.15781 0.15718 C -0.15902 0.15834 -0.16024 0.15949 -0.16163 0.16042 L -0.16666 0.16389 C -0.16805 0.16551 -0.16927 0.16759 -0.17065 0.16898 C -0.1717 0.17037 -0.17343 0.17084 -0.17447 0.17246 C -0.17638 0.17547 -0.17777 0.1794 -0.17951 0.18264 L -0.18211 0.18773 C -0.18298 0.19121 -0.18402 0.19468 -0.18472 0.19815 C -0.18506 0.20023 -0.18628 0.20764 -0.18732 0.20996 C -0.18802 0.21181 -0.18906 0.21343 -0.18975 0.21528 C -0.19513 0.2294 -0.18628 0.21065 -0.19374 0.22547 C -0.19409 0.22709 -0.19427 0.22894 -0.19496 0.23056 C -0.19565 0.23195 -0.1967 0.23287 -0.19756 0.23403 L -0.19999 0.2375 " pathEditMode="relative" ptsTypes="AAAAAAAAAAAAAAAAAAAAAAAAAAAAAAAAAAAA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95 0.00278 0.00573 0.00602 0.00885 0.00834 C 0.01007 0.00926 0.01146 0.00949 0.01267 0.01019 C 0.01441 0.01111 0.01614 0.01227 0.01788 0.01366 C 0.02882 0.02246 0.0217 0.01875 0.02934 0.02199 C 0.03107 0.02384 0.03281 0.02547 0.03455 0.02732 C 0.03576 0.02847 0.03715 0.02917 0.03837 0.03056 C 0.04878 0.04283 0.04201 0.03912 0.05 0.04259 L 0.05885 0.05463 C 0.06024 0.05625 0.0618 0.05764 0.06267 0.05972 C 0.06354 0.06134 0.06423 0.0632 0.06528 0.06482 C 0.06736 0.06783 0.06996 0.06991 0.0717 0.07338 C 0.07257 0.075 0.07326 0.07685 0.0743 0.07847 C 0.07621 0.08148 0.07899 0.08357 0.08073 0.08704 C 0.08159 0.08866 0.08212 0.09074 0.08333 0.09213 C 0.08472 0.09422 0.08698 0.09514 0.08837 0.09722 C 0.09045 0.10023 0.09132 0.10463 0.09357 0.10741 C 0.09757 0.11297 0.09531 0.10972 0.1 0.11783 C 0.10121 0.12292 0.10104 0.12361 0.10382 0.12801 C 0.10486 0.12986 0.10642 0.13125 0.10764 0.1331 C 0.10868 0.13472 0.1092 0.13658 0.11024 0.1382 C 0.11128 0.14005 0.11284 0.14144 0.11406 0.14329 C 0.11493 0.14491 0.11562 0.14699 0.11666 0.14861 C 0.11892 0.15209 0.1217 0.15533 0.1243 0.1588 L 0.12691 0.16227 L 0.12934 0.16551 C 0.13073 0.17107 0.13038 0.17222 0.13455 0.17593 C 0.13559 0.17685 0.13715 0.17709 0.13837 0.17755 C 0.13975 0.17986 0.1408 0.18241 0.14218 0.18449 C 0.15225 0.19792 0.13941 0.17616 0.15 0.19283 C 0.15521 0.20139 0.1493 0.19514 0.15642 0.20139 C 0.15677 0.20324 0.15677 0.20509 0.15764 0.20672 C 0.1585 0.2081 0.16024 0.2088 0.16146 0.20996 C 0.1625 0.21111 0.16319 0.21227 0.16406 0.21343 C 0.16493 0.2169 0.1651 0.2206 0.16666 0.22361 C 0.16753 0.22547 0.1684 0.22709 0.16909 0.22871 C 0.16979 0.23033 0.16962 0.23264 0.17048 0.23403 C 0.17534 0.24213 0.1743 0.23218 0.1743 0.24259 " pathEditMode="relative" ptsTypes="AAAAAAAAAAAAAAAAAAAAAAAAAAAAAAAAAAAA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99 0.00093 -0.00781 0.00185 -0.01163 0.00324 C -0.01424 0.00417 -0.01927 0.00671 -0.01927 0.00671 C -0.02014 0.00787 -0.02083 0.00949 -0.02188 0.01019 C -0.02396 0.01134 -0.02622 0.01111 -0.0283 0.01181 C -0.03004 0.01227 -0.03177 0.01296 -0.03351 0.01366 C -0.03472 0.01482 -0.03594 0.01597 -0.03733 0.0169 C -0.03906 0.01829 -0.04462 0.01991 -0.04636 0.02037 C -0.04705 0.02153 -0.04774 0.02292 -0.04879 0.02384 C -0.05087 0.02546 -0.05764 0.02685 -0.05903 0.02732 C -0.0625 0.02963 -0.06615 0.03125 -0.06945 0.03403 C -0.07066 0.03519 -0.07188 0.03657 -0.07327 0.0375 C -0.0757 0.03889 -0.0783 0.03982 -0.0809 0.04097 C -0.08646 0.04329 -0.08351 0.04213 -0.08993 0.04444 C -0.09601 0.04977 -0.09132 0.04653 -0.09879 0.04954 C -0.10139 0.05046 -0.1066 0.05301 -0.1066 0.05301 C -0.11268 0.05833 -0.10903 0.05579 -0.11806 0.05972 C -0.11945 0.06042 -0.12083 0.06042 -0.12188 0.06157 C -0.12691 0.06597 -0.12431 0.06412 -0.12969 0.06667 C -0.13542 0.07431 -0.12865 0.0662 -0.13611 0.07176 C -0.13872 0.07361 -0.14115 0.07639 -0.14375 0.07847 C -0.14497 0.07963 -0.14618 0.08125 -0.14757 0.08194 L -0.15139 0.0838 C -0.15278 0.08542 -0.15434 0.08681 -0.15538 0.08889 C -0.15955 0.09722 -0.15313 0.09097 -0.1592 0.09907 C -0.16024 0.10046 -0.16181 0.10116 -0.16302 0.10255 C -0.16736 0.10718 -0.16406 0.10486 -0.16806 0.11111 C -0.17049 0.11458 -0.17379 0.11736 -0.17587 0.1213 C -0.18368 0.13704 -0.17361 0.11759 -0.1809 0.12986 C -0.18333 0.1338 -0.1875 0.14444 -0.18872 0.14699 C -0.19028 0.15046 -0.19167 0.1544 -0.19375 0.15718 C -0.19601 0.16019 -0.19774 0.16366 -0.20018 0.16574 C -0.20278 0.16806 -0.20573 0.16968 -0.20799 0.17269 C -0.2191 0.18773 -0.20486 0.16921 -0.21563 0.18125 C -0.22344 0.18982 -0.21511 0.18333 -0.22465 0.18982 C -0.22552 0.19144 -0.22604 0.19352 -0.22708 0.19491 C -0.22952 0.19769 -0.2349 0.20162 -0.2349 0.20162 L -0.23993 0.21204 C -0.24219 0.21644 -0.24375 0.21968 -0.24636 0.22384 C -0.24983 0.2294 -0.25174 0.22847 -0.25417 0.23773 C -0.25452 0.23935 -0.25469 0.2412 -0.25538 0.24282 C -0.25764 0.24907 -0.26042 0.24931 -0.26042 0.2581 L -0.26042 0.30787 " pathEditMode="relative" ptsTypes="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041 0.00509 C -0.01545 0.00741 -0.01701 0.00694 -0.02187 0.01366 L -0.02951 0.02384 C -0.03212 0.03403 -0.02899 0.02431 -0.03593 0.03588 C -0.03767 0.03866 -0.04253 0.04954 -0.04496 0.05278 C -0.05225 0.06273 -0.04826 0.05278 -0.05399 0.06482 C -0.06059 0.07917 -0.05347 0.06528 -0.05781 0.07685 C -0.0585 0.0787 -0.05972 0.08009 -0.06024 0.08194 C -0.06649 0.10023 -0.05972 0.08565 -0.06545 0.09745 C -0.06805 0.11482 -0.06545 0.09884 -0.06805 0.11111 C -0.06857 0.11319 -0.06875 0.11574 -0.06927 0.11782 C -0.06996 0.12037 -0.07118 0.12222 -0.07187 0.12477 C -0.07239 0.12685 -0.07239 0.1294 -0.07309 0.13148 C -0.07448 0.13519 -0.07656 0.13843 -0.0783 0.1419 C -0.08021 0.14583 -0.08229 0.15 -0.08472 0.1537 C -0.08576 0.15556 -0.08715 0.15718 -0.08854 0.1588 C -0.0908 0.16782 -0.08906 0.1625 -0.09496 0.17431 L -0.1 0.18449 C -0.10087 0.18634 -0.10156 0.18819 -0.1026 0.18958 L -0.10642 0.19491 C -0.10937 0.20648 -0.10538 0.19282 -0.11406 0.20857 C -0.11666 0.21296 -0.11875 0.21806 -0.12187 0.22222 C -0.12361 0.22454 -0.12552 0.22639 -0.12691 0.22894 C -0.13576 0.24468 -0.13159 0.23866 -0.13854 0.24792 C -0.13958 0.25324 -0.13975 0.25671 -0.14236 0.26157 C -0.1434 0.26343 -0.14496 0.26482 -0.14618 0.26667 C -0.14722 0.26829 -0.14791 0.27014 -0.14878 0.27176 L -0.15139 0.28194 C -0.15173 0.2838 -0.15191 0.28565 -0.1526 0.28727 L -0.15521 0.29398 C -0.15521 0.29398 -0.15885 0.31759 -0.15903 0.3213 C -0.1592 0.32755 -0.15903 0.3338 -0.15903 0.34028 " pathEditMode="relative" ptsTypes="AAAAAAAAAAAAAAAAAAAAAAAAAAAAAAAA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占位符 2"/>
          <p:cNvSpPr txBox="1"/>
          <p:nvPr/>
        </p:nvSpPr>
        <p:spPr bwMode="auto">
          <a:xfrm>
            <a:off x="539750" y="877888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write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611188" y="1484313"/>
            <a:ext cx="2665412" cy="158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41325" y="1628775"/>
            <a:ext cx="87026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Look at the ______             . Please take your ______              .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It’s _______            . Put on your _______           .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It is ______               . I need a ________             .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Look at the ______              in the sky. Please take your ________           .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86455" y="1470436"/>
            <a:ext cx="1190981" cy="118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14003" y="2245125"/>
            <a:ext cx="1368783" cy="746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56008" y="2996735"/>
            <a:ext cx="1158559" cy="831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716193" y="2887807"/>
            <a:ext cx="1129132" cy="987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87026" y="3814611"/>
            <a:ext cx="1391520" cy="108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9" name="图片 1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59700" y="3757613"/>
            <a:ext cx="960438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图片 17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51325" y="4800600"/>
            <a:ext cx="11906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图片 18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09963" y="5584825"/>
            <a:ext cx="8937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084513" y="1668463"/>
            <a:ext cx="895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sun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873125" y="2252663"/>
            <a:ext cx="182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glasses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449388" y="3100388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snowing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143625" y="317341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sweater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619250" y="3992563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raining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895975" y="4008438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raincoat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813050" y="4868863"/>
            <a:ext cx="1827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clouds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784350" y="5522913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umbrella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6914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71120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328738" y="1976438"/>
            <a:ext cx="62039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字母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在单词中的常见读音规则：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9000" y="2057400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47935" y="2695178"/>
            <a:ext cx="1070969" cy="79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4" name="矩形 12"/>
          <p:cNvSpPr>
            <a:spLocks noChangeArrowheads="1"/>
          </p:cNvSpPr>
          <p:nvPr/>
        </p:nvSpPr>
        <p:spPr bwMode="auto">
          <a:xfrm>
            <a:off x="1952625" y="2941638"/>
            <a:ext cx="701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</a:rPr>
              <a:t>/æ/</a:t>
            </a:r>
            <a:endParaRPr lang="zh-CN" altLang="en-US" sz="2800">
              <a:solidFill>
                <a:srgbClr val="0000FF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4189" y="3995863"/>
            <a:ext cx="1070969" cy="79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6" name="矩形 18"/>
          <p:cNvSpPr>
            <a:spLocks noChangeArrowheads="1"/>
          </p:cNvSpPr>
          <p:nvPr/>
        </p:nvSpPr>
        <p:spPr bwMode="auto">
          <a:xfrm>
            <a:off x="1870075" y="4130675"/>
            <a:ext cx="712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</a:rPr>
              <a:t>/eɪ/</a:t>
            </a:r>
            <a:endParaRPr lang="zh-CN" altLang="en-US" sz="2800">
              <a:solidFill>
                <a:srgbClr val="0000FF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562225" y="2786063"/>
            <a:ext cx="1474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rgbClr val="EC34C5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pple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283075" y="2813050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ndy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324600" y="2846388"/>
            <a:ext cx="1827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r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bbit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654300" y="4013200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f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ce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375150" y="3944938"/>
            <a:ext cx="1827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g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me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324600" y="3992563"/>
            <a:ext cx="1827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kumimoji="1" lang="en-US" altLang="zh-CN" sz="4000" dirty="0" smtClean="0">
                <a:solidFill>
                  <a:srgbClr val="FF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&gt;&gt;Summary</a:t>
            </a:r>
            <a:endParaRPr lang="zh-CN" altLang="en-US" sz="2400" i="1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6914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71120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328738" y="1976438"/>
            <a:ext cx="42878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本课所学的重点句型：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9000" y="2057400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1328738" y="3244850"/>
            <a:ext cx="5186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-We are making our school.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352550" y="2571750"/>
            <a:ext cx="51863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-Are you playing games?</a:t>
            </a: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1381125" y="3916363"/>
            <a:ext cx="69357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Oh, it’s snowing. How cold it is! 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I want a house.</a:t>
            </a:r>
          </a:p>
        </p:txBody>
      </p:sp>
      <p:pic>
        <p:nvPicPr>
          <p:cNvPr id="31754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1225" y="25796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1225" y="334010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44563" y="399415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573963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473200" y="1728788"/>
            <a:ext cx="691197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用本节课所学的现在进行时句型结构，向自己的家人提问，并操练该句型。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Unit4 A Let’s learn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54113" y="21002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54088" y="35020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274763" y="35020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925513" y="49291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57300" y="492918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039813" y="527367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844550"/>
            <a:ext cx="31448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57225" y="1423988"/>
            <a:ext cx="2452688" cy="31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1076325" y="1519238"/>
            <a:ext cx="46085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0000FF"/>
                </a:solidFill>
                <a:cs typeface="Arial" panose="020B0604020202020204" pitchFamily="34" charset="0"/>
              </a:rPr>
              <a:t>take an umbrella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103313" y="2379663"/>
            <a:ext cx="46085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0000FF"/>
                </a:solidFill>
                <a:cs typeface="Arial" panose="020B0604020202020204" pitchFamily="34" charset="0"/>
              </a:rPr>
              <a:t>take a raincoat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58863" y="3392488"/>
            <a:ext cx="45545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0000FF"/>
                </a:solidFill>
                <a:cs typeface="Arial" panose="020B0604020202020204" pitchFamily="34" charset="0"/>
              </a:rPr>
              <a:t>put on a coat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76325" y="5443538"/>
            <a:ext cx="4095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0000FF"/>
                </a:solidFill>
                <a:cs typeface="Arial" panose="020B0604020202020204" pitchFamily="34" charset="0"/>
              </a:rPr>
              <a:t>put on glasses</a:t>
            </a:r>
          </a:p>
        </p:txBody>
      </p:sp>
      <p:pic>
        <p:nvPicPr>
          <p:cNvPr id="28681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84838" y="1214438"/>
            <a:ext cx="1190625" cy="1190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4488" y="2359025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图片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18038" y="3381375"/>
            <a:ext cx="89852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图片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84800" y="4162425"/>
            <a:ext cx="877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图片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48225" y="5486400"/>
            <a:ext cx="115093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058863" y="4457700"/>
            <a:ext cx="4008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4000" dirty="0">
                <a:solidFill>
                  <a:srgbClr val="0000FF"/>
                </a:solidFill>
                <a:cs typeface="Arial" panose="020B0604020202020204" pitchFamily="34" charset="0"/>
              </a:rPr>
              <a:t>put on a raincoat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15963" y="884238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804863" y="1484313"/>
            <a:ext cx="2903537" cy="952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715963" y="1598613"/>
            <a:ext cx="77041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Question 1: Are they playing games?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681038" y="2954338"/>
            <a:ext cx="7704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Question 2: Are the two birds busy?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704850" y="4076700"/>
            <a:ext cx="7705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Question 3: Does the blue bird have a    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                    house?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54325" y="2319338"/>
            <a:ext cx="3146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No, they aren’t.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817813" y="3516313"/>
            <a:ext cx="3148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Yes, they are.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911475" y="5341938"/>
            <a:ext cx="3148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No, he doesn’t.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5963" y="4608772"/>
            <a:ext cx="2088232" cy="2130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Unit3PartBReadastory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5402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1628800"/>
            <a:ext cx="4581525" cy="505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占位符 2"/>
          <p:cNvSpPr txBox="1"/>
          <p:nvPr/>
        </p:nvSpPr>
        <p:spPr bwMode="auto">
          <a:xfrm>
            <a:off x="715963" y="884238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04863" y="1493838"/>
            <a:ext cx="2327275" cy="1905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标注 8"/>
          <p:cNvSpPr/>
          <p:nvPr/>
        </p:nvSpPr>
        <p:spPr>
          <a:xfrm>
            <a:off x="3419475" y="1584325"/>
            <a:ext cx="5056188" cy="576263"/>
          </a:xfrm>
          <a:prstGeom prst="wedgeRoundRectCallout">
            <a:avLst>
              <a:gd name="adj1" fmla="val 3"/>
              <a:gd name="adj2" fmla="val 15369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We are making our home.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995738" y="5873750"/>
            <a:ext cx="4105275" cy="911225"/>
          </a:xfrm>
          <a:prstGeom prst="wedgeRoundRectCallout">
            <a:avLst>
              <a:gd name="adj1" fmla="val -45129"/>
              <a:gd name="adj2" fmla="val -8999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Morning, my friends! Are you playing games?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024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60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769197" y="270892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16386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1573347"/>
            <a:ext cx="4714875" cy="481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圆角矩形标注 5"/>
          <p:cNvSpPr/>
          <p:nvPr/>
        </p:nvSpPr>
        <p:spPr>
          <a:xfrm>
            <a:off x="3757613" y="1522413"/>
            <a:ext cx="3125787" cy="601662"/>
          </a:xfrm>
          <a:prstGeom prst="wedgeRoundRectCallout">
            <a:avLst>
              <a:gd name="adj1" fmla="val -36587"/>
              <a:gd name="adj2" fmla="val 12477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Sorry. We’re busy.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占位符 2"/>
          <p:cNvSpPr txBox="1"/>
          <p:nvPr/>
        </p:nvSpPr>
        <p:spPr bwMode="auto">
          <a:xfrm>
            <a:off x="715963" y="884238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04863" y="1493838"/>
            <a:ext cx="2327275" cy="1905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标注 8"/>
          <p:cNvSpPr/>
          <p:nvPr/>
        </p:nvSpPr>
        <p:spPr>
          <a:xfrm>
            <a:off x="611188" y="5638800"/>
            <a:ext cx="4405312" cy="925513"/>
          </a:xfrm>
          <a:prstGeom prst="wedgeRoundRectCallout">
            <a:avLst>
              <a:gd name="adj1" fmla="val 56323"/>
              <a:gd name="adj2" fmla="val -7325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beautiful sun.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and play with me.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0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797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0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1565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340768"/>
            <a:ext cx="5133975" cy="503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占位符 2"/>
          <p:cNvSpPr txBox="1"/>
          <p:nvPr/>
        </p:nvSpPr>
        <p:spPr bwMode="auto">
          <a:xfrm>
            <a:off x="715963" y="884238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04863" y="1493838"/>
            <a:ext cx="2327275" cy="1905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063750" y="3429000"/>
            <a:ext cx="4248150" cy="846138"/>
          </a:xfrm>
          <a:prstGeom prst="wedgeRoundRectCallout">
            <a:avLst>
              <a:gd name="adj1" fmla="val -1437"/>
              <a:gd name="adj2" fmla="val 14101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it’s snowing. How cold it is! I want a house.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0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3548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5" y="1052736"/>
            <a:ext cx="4438650" cy="540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占位符 2"/>
          <p:cNvSpPr txBox="1"/>
          <p:nvPr/>
        </p:nvSpPr>
        <p:spPr bwMode="auto">
          <a:xfrm>
            <a:off x="715963" y="884238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04863" y="1493838"/>
            <a:ext cx="2327275" cy="1905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456113" y="1844675"/>
            <a:ext cx="2219325" cy="647700"/>
          </a:xfrm>
          <a:prstGeom prst="wedgeRoundRectCallout">
            <a:avLst>
              <a:gd name="adj1" fmla="val -47902"/>
              <a:gd name="adj2" fmla="val 11388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things!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0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82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95338" y="885825"/>
            <a:ext cx="3711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00113" y="1471613"/>
            <a:ext cx="2232025" cy="1905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3725" y="1700213"/>
            <a:ext cx="8550275" cy="735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: Morning</a:t>
            </a: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, my friends! </a:t>
            </a:r>
            <a:endParaRPr kumimoji="1" lang="en-US" altLang="zh-CN" sz="2800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kumimoji="1" lang="en-US" altLang="zh-C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    Are </a:t>
            </a: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you playing games</a:t>
            </a:r>
            <a:r>
              <a:rPr kumimoji="1" lang="en-US" altLang="zh-C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B</a:t>
            </a:r>
            <a:r>
              <a:rPr kumimoji="1" lang="en-US" altLang="zh-C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: No</a:t>
            </a: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. We are making our house</a:t>
            </a:r>
            <a:r>
              <a:rPr kumimoji="1" lang="en-US" altLang="zh-C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: Look </a:t>
            </a: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at the beautiful sun. Come and </a:t>
            </a:r>
            <a:r>
              <a:rPr kumimoji="1" lang="en-US" altLang="zh-C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play with </a:t>
            </a: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me</a:t>
            </a:r>
            <a:r>
              <a:rPr kumimoji="1" lang="en-US" altLang="zh-C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B</a:t>
            </a:r>
            <a:r>
              <a:rPr kumimoji="1" lang="en-US" altLang="zh-C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: Sorry</a:t>
            </a: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. We are busy</a:t>
            </a:r>
            <a:r>
              <a:rPr kumimoji="1" lang="en-US" altLang="zh-C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A</a:t>
            </a:r>
            <a:r>
              <a:rPr kumimoji="1" lang="en-US" altLang="zh-C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: Oh</a:t>
            </a: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, it's snowing. How cold it is! I want a </a:t>
            </a:r>
            <a:r>
              <a:rPr kumimoji="1" lang="en-US" altLang="zh-C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house.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B</a:t>
            </a:r>
            <a:r>
              <a:rPr kumimoji="1" lang="en-US" altLang="zh-C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: Poor </a:t>
            </a: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thing!</a:t>
            </a: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zh-CN" sz="3200" b="1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zh-CN" sz="3200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zh-CN" sz="32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zh-CN" sz="3200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9462" name="组合 11"/>
          <p:cNvGrpSpPr/>
          <p:nvPr/>
        </p:nvGrpSpPr>
        <p:grpSpPr bwMode="auto">
          <a:xfrm>
            <a:off x="6588125" y="1146175"/>
            <a:ext cx="2070100" cy="858838"/>
            <a:chOff x="5925645" y="500046"/>
            <a:chExt cx="1808422" cy="571500"/>
          </a:xfrm>
        </p:grpSpPr>
        <p:sp>
          <p:nvSpPr>
            <p:cNvPr id="17" name="云形 16"/>
            <p:cNvSpPr/>
            <p:nvPr/>
          </p:nvSpPr>
          <p:spPr bwMode="auto">
            <a:xfrm>
              <a:off x="5929806" y="500046"/>
              <a:ext cx="1784846" cy="571500"/>
            </a:xfrm>
            <a:prstGeom prst="cloud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64999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/>
            </a:p>
          </p:txBody>
        </p:sp>
        <p:sp>
          <p:nvSpPr>
            <p:cNvPr id="19471" name="TextBox 46"/>
            <p:cNvSpPr txBox="1">
              <a:spLocks noChangeArrowheads="1"/>
            </p:cNvSpPr>
            <p:nvPr/>
          </p:nvSpPr>
          <p:spPr bwMode="auto">
            <a:xfrm>
              <a:off x="5925645" y="635259"/>
              <a:ext cx="1808422" cy="30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  <a:ea typeface="华文新魏" panose="02010800040101010101" pitchFamily="2" charset="-122"/>
                </a:rPr>
                <a:t>Listen and say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  <a:ea typeface="华文新魏" panose="02010800040101010101" pitchFamily="2" charset="-122"/>
              </a:endParaRPr>
            </a:p>
          </p:txBody>
        </p:sp>
      </p:grpSp>
      <p:pic>
        <p:nvPicPr>
          <p:cNvPr id="7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621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028950"/>
            <a:ext cx="4794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660775"/>
            <a:ext cx="4508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321175"/>
            <a:ext cx="4556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976813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0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586413"/>
            <a:ext cx="427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图片 1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948488" y="5387975"/>
            <a:ext cx="8794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5875" y="1200150"/>
            <a:ext cx="5924550" cy="954088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/>
              <a:t>Read it by yourselves for one minute .</a:t>
            </a:r>
          </a:p>
          <a:p>
            <a:pPr algn="ctr">
              <a:defRPr/>
            </a:pPr>
            <a:r>
              <a:rPr lang="zh-CN" altLang="en-US" sz="2800" b="1" dirty="0"/>
              <a:t>自读课文一分钟。</a:t>
            </a:r>
          </a:p>
        </p:txBody>
      </p:sp>
      <p:grpSp>
        <p:nvGrpSpPr>
          <p:cNvPr id="20484" name="Group 3"/>
          <p:cNvGrpSpPr/>
          <p:nvPr/>
        </p:nvGrpSpPr>
        <p:grpSpPr bwMode="auto">
          <a:xfrm>
            <a:off x="314325" y="2611438"/>
            <a:ext cx="4379913" cy="3678237"/>
            <a:chOff x="-103" y="181"/>
            <a:chExt cx="3127" cy="1345"/>
          </a:xfrm>
        </p:grpSpPr>
        <p:sp>
          <p:nvSpPr>
            <p:cNvPr id="5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501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Learning tip :</a:t>
              </a:r>
            </a:p>
          </p:txBody>
        </p:sp>
        <p:sp>
          <p:nvSpPr>
            <p:cNvPr id="20502" name="Text Box 52"/>
            <p:cNvSpPr txBox="1">
              <a:spLocks noChangeArrowheads="1"/>
            </p:cNvSpPr>
            <p:nvPr/>
          </p:nvSpPr>
          <p:spPr bwMode="auto">
            <a:xfrm>
              <a:off x="257" y="500"/>
              <a:ext cx="276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</a:t>
              </a: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自己朗读</a:t>
              </a:r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时，遇到不会读或不明白意思的单词或句子，可以把它圈起来，请教同学或老师！</a:t>
              </a:r>
              <a:endPara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854575" y="1589088"/>
            <a:ext cx="3960813" cy="41036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0486" name="Oval 8"/>
          <p:cNvSpPr>
            <a:spLocks noChangeArrowheads="1"/>
          </p:cNvSpPr>
          <p:nvPr/>
        </p:nvSpPr>
        <p:spPr bwMode="auto">
          <a:xfrm>
            <a:off x="5148263" y="1946275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0" name="Group 10"/>
          <p:cNvGrpSpPr/>
          <p:nvPr/>
        </p:nvGrpSpPr>
        <p:grpSpPr bwMode="auto">
          <a:xfrm>
            <a:off x="5977652" y="5851464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20488" name="WordArt 18"/>
          <p:cNvSpPr>
            <a:spLocks noChangeArrowheads="1" noChangeShapeType="1"/>
          </p:cNvSpPr>
          <p:nvPr/>
        </p:nvSpPr>
        <p:spPr bwMode="auto">
          <a:xfrm>
            <a:off x="5703888" y="1292225"/>
            <a:ext cx="2357437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5122863" y="1933575"/>
            <a:ext cx="3373437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7" name="Group 21"/>
          <p:cNvGrpSpPr/>
          <p:nvPr/>
        </p:nvGrpSpPr>
        <p:grpSpPr bwMode="auto">
          <a:xfrm>
            <a:off x="6732588" y="1998663"/>
            <a:ext cx="185737" cy="3052762"/>
            <a:chOff x="0" y="70"/>
            <a:chExt cx="448" cy="1381"/>
          </a:xfrm>
        </p:grpSpPr>
        <p:sp>
          <p:nvSpPr>
            <p:cNvPr id="20498" name="AutoShape 22"/>
            <p:cNvSpPr>
              <a:spLocks noChangeArrowheads="1"/>
            </p:cNvSpPr>
            <p:nvPr/>
          </p:nvSpPr>
          <p:spPr bwMode="auto">
            <a:xfrm>
              <a:off x="85" y="7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0499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0491" name="Oval 24"/>
          <p:cNvSpPr>
            <a:spLocks noChangeArrowheads="1"/>
          </p:cNvSpPr>
          <p:nvPr/>
        </p:nvSpPr>
        <p:spPr bwMode="auto">
          <a:xfrm>
            <a:off x="6481763" y="3470275"/>
            <a:ext cx="681037" cy="7064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0492" name="Text Box 25"/>
          <p:cNvSpPr txBox="1">
            <a:spLocks noChangeArrowheads="1"/>
          </p:cNvSpPr>
          <p:nvPr/>
        </p:nvSpPr>
        <p:spPr bwMode="auto">
          <a:xfrm>
            <a:off x="8286750" y="2498725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20493" name="Text Box 26"/>
          <p:cNvSpPr txBox="1">
            <a:spLocks noChangeArrowheads="1"/>
          </p:cNvSpPr>
          <p:nvPr/>
        </p:nvSpPr>
        <p:spPr bwMode="auto">
          <a:xfrm>
            <a:off x="8389938" y="4224338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20494" name="Text Box 27"/>
          <p:cNvSpPr txBox="1">
            <a:spLocks noChangeArrowheads="1"/>
          </p:cNvSpPr>
          <p:nvPr/>
        </p:nvSpPr>
        <p:spPr bwMode="auto">
          <a:xfrm>
            <a:off x="6634163" y="151447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20495" name="Text Box 28"/>
          <p:cNvSpPr txBox="1">
            <a:spLocks noChangeArrowheads="1"/>
          </p:cNvSpPr>
          <p:nvPr/>
        </p:nvSpPr>
        <p:spPr bwMode="auto">
          <a:xfrm>
            <a:off x="6634163" y="5370513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20496" name="Text Box 29"/>
          <p:cNvSpPr txBox="1">
            <a:spLocks noChangeArrowheads="1"/>
          </p:cNvSpPr>
          <p:nvPr/>
        </p:nvSpPr>
        <p:spPr bwMode="auto">
          <a:xfrm>
            <a:off x="4819650" y="4067175"/>
            <a:ext cx="55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20497" name="Text Box 30"/>
          <p:cNvSpPr txBox="1">
            <a:spLocks noChangeArrowheads="1"/>
          </p:cNvSpPr>
          <p:nvPr/>
        </p:nvSpPr>
        <p:spPr bwMode="auto">
          <a:xfrm>
            <a:off x="4895850" y="2498725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691</Words>
  <Application>Microsoft Office PowerPoint</Application>
  <PresentationFormat>全屏显示(4:3)</PresentationFormat>
  <Paragraphs>169</Paragraphs>
  <Slides>18</Slides>
  <Notes>8</Notes>
  <HiddenSlides>0</HiddenSlides>
  <MMClips>31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黑体</vt:lpstr>
      <vt:lpstr>华文行楷</vt:lpstr>
      <vt:lpstr>华文新魏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Unit3 Is It Snowing?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2023-01-17T01:45:48Z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F190A9779A2F4BCE92B2FC8D50041EFB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