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6" r:id="rId3"/>
    <p:sldId id="285" r:id="rId4"/>
    <p:sldId id="267" r:id="rId5"/>
    <p:sldId id="269" r:id="rId6"/>
    <p:sldId id="271" r:id="rId7"/>
    <p:sldId id="273" r:id="rId8"/>
    <p:sldId id="286" r:id="rId9"/>
    <p:sldId id="280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2722-A5AE-4992-BBBA-519ECDB773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F065D-3E36-4C65-8662-455A0ABABA1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F065D-3E36-4C65-8662-455A0ABABA1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本框 15363"/>
          <p:cNvSpPr txBox="1">
            <a:spLocks noChangeArrowheads="1"/>
          </p:cNvSpPr>
          <p:nvPr/>
        </p:nvSpPr>
        <p:spPr bwMode="auto">
          <a:xfrm>
            <a:off x="0" y="126903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b="1" i="1" dirty="0">
                <a:solidFill>
                  <a:schemeClr val="accent1">
                    <a:lumMod val="75000"/>
                  </a:schemeClr>
                </a:solidFill>
              </a:rPr>
              <a:t>Lesson 21 </a:t>
            </a:r>
          </a:p>
          <a:p>
            <a:pPr algn="ctr"/>
            <a:r>
              <a:rPr lang="en-US" altLang="zh-CN" sz="4400" b="1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zh-CN" sz="44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zh-CN" sz="4400" b="1" i="1" dirty="0">
                <a:solidFill>
                  <a:schemeClr val="accent1">
                    <a:lumMod val="75000"/>
                  </a:schemeClr>
                </a:solidFill>
              </a:rPr>
              <a:t>The Fable of the Woodcutter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1569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180061" y="26104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3600" noProof="1">
                <a:effectLst>
                  <a:outerShdw blurRad="38100" dist="38100" dir="2700000">
                    <a:srgbClr val="C0C0C0"/>
                  </a:outerShdw>
                </a:effectLst>
              </a:rPr>
              <a:t>Think About It!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2060" y="1917021"/>
            <a:ext cx="8711879" cy="1943973"/>
          </a:xfrm>
        </p:spPr>
        <p:txBody>
          <a:bodyPr/>
          <a:lstStyle/>
          <a:p>
            <a:pPr eaLnBrk="1" hangingPunct="1"/>
            <a:r>
              <a:rPr lang="en-US" altLang="zh-CN" sz="2400" dirty="0" smtClean="0"/>
              <a:t>1. Do you like reading fables? What fables have you read?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r>
              <a:rPr lang="en-US" altLang="zh-CN" sz="2400" dirty="0" smtClean="0"/>
              <a:t>2. Do you think it is important to be honest? Why?</a:t>
            </a:r>
            <a:endParaRPr lang="zh-CN" altLang="en-US" sz="2400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72050" y="621039"/>
            <a:ext cx="3025775" cy="568325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72050" y="1485027"/>
            <a:ext cx="6840538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fable n. </a:t>
            </a:r>
            <a:r>
              <a:rPr lang="zh-CN" altLang="en-US" sz="2800" b="1" dirty="0" smtClean="0"/>
              <a:t>寓言 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woodcutter n. </a:t>
            </a:r>
            <a:r>
              <a:rPr lang="zh-CN" altLang="en-US" sz="2800" b="1" dirty="0" smtClean="0"/>
              <a:t>伐木工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axe n. </a:t>
            </a:r>
            <a:r>
              <a:rPr lang="zh-CN" altLang="en-US" sz="2800" b="1" dirty="0" smtClean="0"/>
              <a:t>斧子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dive v. </a:t>
            </a:r>
            <a:r>
              <a:rPr lang="zh-CN" altLang="en-US" sz="2800" b="1" dirty="0" smtClean="0"/>
              <a:t>潜水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admit v.</a:t>
            </a:r>
            <a:r>
              <a:rPr lang="zh-CN" altLang="en-US" sz="2800" b="1" dirty="0" smtClean="0"/>
              <a:t>承认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policy n. </a:t>
            </a:r>
            <a:r>
              <a:rPr lang="zh-CN" altLang="en-US" sz="2800" b="1" dirty="0" smtClean="0"/>
              <a:t>政策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/>
              <a:t>silver v.&amp; n. </a:t>
            </a:r>
            <a:r>
              <a:rPr lang="zh-CN" altLang="en-US" sz="2800" b="1" dirty="0" smtClean="0"/>
              <a:t>银（的）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</a:rPr>
              <a:t/>
            </a:r>
            <a:br>
              <a:rPr lang="en-US" altLang="zh-CN" sz="3200" dirty="0">
                <a:effectLst>
                  <a:outerShdw blurRad="38100" dist="38100" dir="2700000">
                    <a:srgbClr val="C0C0C0"/>
                  </a:outerShdw>
                </a:effectLst>
              </a:rPr>
            </a:br>
            <a:r>
              <a:rPr lang="en-US" altLang="zh-CN" sz="3200" noProof="1">
                <a:effectLst>
                  <a:outerShdw blurRad="38100" dist="38100" dir="2700000">
                    <a:srgbClr val="C0C0C0"/>
                  </a:outerShdw>
                </a:effectLst>
              </a:rPr>
              <a:t>Listening Task:  write it is true or false.</a:t>
            </a:r>
            <a:r>
              <a:rPr lang="en-US" altLang="zh-CN" sz="4000" noProof="1">
                <a:effectLst>
                  <a:outerShdw blurRad="38100" dist="38100" dir="2700000">
                    <a:srgbClr val="C0C0C0"/>
                  </a:outerShdw>
                </a:effectLst>
              </a:rPr>
              <a:t> </a:t>
            </a:r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</a:rPr>
              <a:t/>
            </a:r>
            <a:b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</a:rPr>
            </a:br>
            <a:endParaRPr lang="en-US" altLang="zh-CN" sz="2800" noProof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063" y="1557026"/>
            <a:ext cx="8747942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3200" dirty="0" smtClean="0"/>
              <a:t>(     ) 1. The woodcutter lost his axe on his way home.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 smtClean="0"/>
              <a:t>(     ) 2. When the woodcutter cried, a spirit appeared.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 smtClean="0"/>
              <a:t>(     ) 3. When the spirit dove into the water the second time, she brought back a gold axe.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200" dirty="0" smtClean="0"/>
              <a:t>(     ) 4. The woodcutter got three axes in total at last.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89246" y="1687995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59084" y="2608745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98759" y="3545370"/>
            <a:ext cx="401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26930" y="4668527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058" y="333043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Language Points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" y="1981200"/>
            <a:ext cx="8963939" cy="4114800"/>
          </a:xfrm>
        </p:spPr>
        <p:txBody>
          <a:bodyPr/>
          <a:lstStyle/>
          <a:p>
            <a:pPr marL="609600" indent="-609600" eaLnBrk="1" hangingPunct="1"/>
            <a:r>
              <a:rPr lang="en-US" altLang="zh-CN" sz="2800" dirty="0" smtClean="0"/>
              <a:t>1. The water was deep, and he could not get his axe back. </a:t>
            </a:r>
            <a:r>
              <a:rPr lang="zh-CN" altLang="en-US" sz="2800" dirty="0" smtClean="0"/>
              <a:t>水很深，他不能找回他的斧子。</a:t>
            </a:r>
          </a:p>
          <a:p>
            <a:pPr marL="609600" indent="-609600" eaLnBrk="1" hangingPunct="1"/>
            <a:r>
              <a:rPr lang="en-US" altLang="zh-CN" sz="2800" dirty="0" smtClean="0"/>
              <a:t>get back</a:t>
            </a:r>
            <a:r>
              <a:rPr lang="zh-CN" altLang="en-US" sz="2800" dirty="0" smtClean="0"/>
              <a:t>此处意为</a:t>
            </a:r>
            <a:r>
              <a:rPr lang="zh-CN" altLang="en-US" sz="2800" dirty="0" smtClean="0">
                <a:latin typeface="Arial" panose="020B0604020202020204" pitchFamily="34" charset="0"/>
              </a:rPr>
              <a:t>“</a:t>
            </a:r>
            <a:r>
              <a:rPr lang="zh-CN" altLang="en-US" sz="2800" dirty="0" smtClean="0"/>
              <a:t>取回</a:t>
            </a:r>
            <a:r>
              <a:rPr lang="zh-CN" altLang="en-US" sz="2800" dirty="0" smtClean="0">
                <a:latin typeface="Arial" panose="020B0604020202020204" pitchFamily="34" charset="0"/>
              </a:rPr>
              <a:t>”</a:t>
            </a:r>
            <a:r>
              <a:rPr lang="zh-CN" altLang="en-US" sz="2800" dirty="0" smtClean="0"/>
              <a:t>，跟代词时置于中间，跟名词时可置于中间，也可置于</a:t>
            </a:r>
            <a:r>
              <a:rPr lang="en-US" altLang="zh-CN" sz="2800" dirty="0" smtClean="0"/>
              <a:t>back</a:t>
            </a:r>
            <a:r>
              <a:rPr lang="zh-CN" altLang="en-US" sz="2800" dirty="0" smtClean="0"/>
              <a:t>后。</a:t>
            </a:r>
          </a:p>
          <a:p>
            <a:pPr marL="609600" indent="-609600" eaLnBrk="1" hangingPunct="1"/>
            <a:r>
              <a:rPr lang="en-US" altLang="zh-CN" sz="2800" dirty="0" smtClean="0"/>
              <a:t>I got my pen back yesterday. </a:t>
            </a:r>
            <a:r>
              <a:rPr lang="zh-CN" altLang="en-US" sz="2800" dirty="0" smtClean="0"/>
              <a:t>昨天我找回了我的钢笔。</a:t>
            </a:r>
            <a:endParaRPr lang="zh-CN" altLang="en-US" sz="40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4294967295"/>
          </p:nvPr>
        </p:nvSpPr>
        <p:spPr>
          <a:xfrm>
            <a:off x="252060" y="837036"/>
            <a:ext cx="8675943" cy="4525963"/>
          </a:xfrm>
        </p:spPr>
        <p:txBody>
          <a:bodyPr/>
          <a:lstStyle/>
          <a:p>
            <a:pPr eaLnBrk="1" hangingPunct="1"/>
            <a:r>
              <a:rPr lang="en-US" altLang="zh-CN" sz="2800" noProof="1"/>
              <a:t>2. He had only one axe, and he needed it to make his living. </a:t>
            </a:r>
            <a:r>
              <a:rPr lang="zh-CN" altLang="en-US" sz="2800" noProof="1"/>
              <a:t>他只有一把斧子，他需要靠它来谋生。</a:t>
            </a:r>
          </a:p>
          <a:p>
            <a:pPr eaLnBrk="1" hangingPunct="1"/>
            <a:r>
              <a:rPr lang="en-US" altLang="zh-CN" sz="2800" noProof="1"/>
              <a:t>make one</a:t>
            </a:r>
            <a:r>
              <a:rPr lang="en-US" altLang="zh-CN" sz="2800" noProof="1">
                <a:latin typeface="Arial" panose="020B0604020202020204" pitchFamily="34" charset="0"/>
              </a:rPr>
              <a:t>’</a:t>
            </a:r>
            <a:r>
              <a:rPr lang="en-US" altLang="zh-CN" sz="2800" noProof="1"/>
              <a:t>s/ living</a:t>
            </a:r>
            <a:r>
              <a:rPr lang="zh-CN" altLang="en-US" sz="2800" noProof="1"/>
              <a:t>意为</a:t>
            </a:r>
            <a:r>
              <a:rPr lang="zh-CN" altLang="en-US" sz="2800" noProof="1">
                <a:latin typeface="Arial" panose="020B0604020202020204" pitchFamily="34" charset="0"/>
              </a:rPr>
              <a:t>“</a:t>
            </a:r>
            <a:r>
              <a:rPr lang="zh-CN" altLang="en-US" sz="2800" noProof="1"/>
              <a:t>谋生</a:t>
            </a:r>
            <a:r>
              <a:rPr lang="zh-CN" altLang="en-US" sz="2800" noProof="1">
                <a:latin typeface="Arial" panose="020B0604020202020204" pitchFamily="34" charset="0"/>
              </a:rPr>
              <a:t>”</a:t>
            </a:r>
            <a:r>
              <a:rPr lang="zh-CN" altLang="en-US" sz="2800" noProof="1"/>
              <a:t>，</a:t>
            </a:r>
            <a:r>
              <a:rPr lang="en-US" altLang="zh-CN" sz="2800" noProof="1"/>
              <a:t>make</a:t>
            </a:r>
            <a:r>
              <a:rPr lang="zh-CN" altLang="en-US" sz="2800" noProof="1"/>
              <a:t>也可换成动词</a:t>
            </a:r>
            <a:r>
              <a:rPr lang="en-US" altLang="zh-CN" sz="2800" noProof="1"/>
              <a:t>earn</a:t>
            </a:r>
            <a:r>
              <a:rPr lang="zh-CN" altLang="en-US" sz="2800" noProof="1"/>
              <a:t>。</a:t>
            </a:r>
          </a:p>
          <a:p>
            <a:pPr eaLnBrk="1" hangingPunct="1"/>
            <a:r>
              <a:rPr lang="en-US" altLang="zh-CN" sz="2800" noProof="1"/>
              <a:t>He made a living by drawing. </a:t>
            </a:r>
            <a:r>
              <a:rPr lang="zh-CN" altLang="en-US" sz="2800" noProof="1"/>
              <a:t>他以画画为生。</a:t>
            </a:r>
            <a:endParaRPr lang="zh-CN" altLang="en-US" sz="4000" noProof="1"/>
          </a:p>
          <a:p>
            <a:pPr eaLnBrk="1" hangingPunct="1">
              <a:lnSpc>
                <a:spcPct val="90000"/>
              </a:lnSpc>
            </a:pPr>
            <a:endParaRPr lang="zh-CN" altLang="en-US" sz="4000" noProof="1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80061" y="261044"/>
            <a:ext cx="8229600" cy="5576888"/>
          </a:xfrm>
        </p:spPr>
        <p:txBody>
          <a:bodyPr/>
          <a:lstStyle/>
          <a:p>
            <a:pPr marL="609600" indent="-609600" eaLnBrk="1" hangingPunct="1"/>
            <a:r>
              <a:rPr lang="en-US" altLang="zh-CN" sz="2400" dirty="0" smtClean="0"/>
              <a:t>3. The spirit went down a third time and returned with the woodcutter’s old axe. </a:t>
            </a:r>
            <a:r>
              <a:rPr lang="zh-CN" altLang="en-US" sz="2400" dirty="0" smtClean="0"/>
              <a:t>精灵又一次潜下去，带着樵夫的旧斧子回到水面。</a:t>
            </a:r>
          </a:p>
          <a:p>
            <a:pPr marL="609600" indent="-609600" eaLnBrk="1" hangingPunct="1"/>
            <a:r>
              <a:rPr lang="zh-CN" altLang="en-US" sz="2400" dirty="0" smtClean="0"/>
              <a:t>“不定冠词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序数词”表示相对前一个而言的“又一，再一”，为泛指。</a:t>
            </a:r>
          </a:p>
          <a:p>
            <a:pPr marL="609600" indent="-609600" eaLnBrk="1" hangingPunct="1"/>
            <a:r>
              <a:rPr lang="en-US" altLang="zh-CN" sz="2400" dirty="0" smtClean="0"/>
              <a:t>I have read the book twice, but I want to read a third time. </a:t>
            </a:r>
            <a:r>
              <a:rPr lang="zh-CN" altLang="en-US" sz="2400" dirty="0" smtClean="0"/>
              <a:t>这本书我读了两遍了，但是我还想再读一遍。</a:t>
            </a:r>
          </a:p>
          <a:p>
            <a:pPr marL="609600" indent="-609600" eaLnBrk="1" hangingPunct="1"/>
            <a:r>
              <a:rPr lang="zh-CN" altLang="en-US" sz="2400" dirty="0" smtClean="0"/>
              <a:t>“定冠词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序数词”则表示按顺序排列的“第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次”，为特指。</a:t>
            </a:r>
          </a:p>
          <a:p>
            <a:pPr marL="609600" indent="-609600" eaLnBrk="1" hangingPunct="1"/>
            <a:r>
              <a:rPr lang="en-US" altLang="zh-CN" sz="2400" dirty="0" smtClean="0"/>
              <a:t>It is the fifth time that I have met him. </a:t>
            </a:r>
            <a:r>
              <a:rPr lang="zh-CN" altLang="en-US" sz="2400" dirty="0" smtClean="0"/>
              <a:t>这是我第五次和他见面了。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7" decel="100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7" decel="100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7" decel="100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7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7" decel="100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7" accel="100000" fill="hold">
                                          <p:stCondLst>
                                            <p:cond delay="897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611188" y="1728214"/>
            <a:ext cx="7920037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/>
              <a:t>根据句意及提示补全单词。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/>
              <a:t>1. Do you like reading ________ (</a:t>
            </a:r>
            <a:r>
              <a:rPr lang="zh-CN" altLang="en-US" sz="2400" b="1" dirty="0"/>
              <a:t>寓言</a:t>
            </a:r>
            <a:r>
              <a:rPr lang="en-US" altLang="zh-CN" sz="2400" b="1" dirty="0"/>
              <a:t>)?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/>
              <a:t>2. Last night, I dreamed of some </a:t>
            </a:r>
            <a:r>
              <a:rPr lang="zh-CN" altLang="en-US" sz="2400" b="1" u="sng" dirty="0"/>
              <a:t>　　　　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精灵</a:t>
            </a:r>
            <a:r>
              <a:rPr lang="en-US" altLang="zh-CN" sz="2400" b="1" dirty="0"/>
              <a:t>) who have white wings. 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/>
              <a:t>3. The famous player won a ______ (</a:t>
            </a:r>
            <a:r>
              <a:rPr lang="zh-CN" altLang="en-US" sz="2400" b="1" dirty="0"/>
              <a:t>银的</a:t>
            </a:r>
            <a:r>
              <a:rPr lang="en-US" altLang="zh-CN" sz="2400" b="1" dirty="0"/>
              <a:t>) medal in the Olympics.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 smtClean="0"/>
              <a:t>4</a:t>
            </a:r>
            <a:r>
              <a:rPr lang="en-US" altLang="zh-CN" sz="2400" b="1" dirty="0"/>
              <a:t>. A duck ______ (dive) into the river and swam away.</a:t>
            </a:r>
          </a:p>
          <a:p>
            <a:pPr>
              <a:lnSpc>
                <a:spcPct val="13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400" b="1" dirty="0"/>
              <a:t>5. He _______ (admit) he lied again</a:t>
            </a:r>
            <a:r>
              <a:rPr lang="en-US" altLang="zh-CN" sz="2400" b="1" dirty="0" smtClean="0"/>
              <a:t>. </a:t>
            </a:r>
            <a:r>
              <a:rPr lang="en-US" altLang="zh-CN" sz="2400" b="1" dirty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052093" y="2263775"/>
            <a:ext cx="106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66"/>
                </a:solidFill>
              </a:rPr>
              <a:t>fables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5608474" y="2637011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66"/>
                </a:solidFill>
              </a:rPr>
              <a:t>spirit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4502944" y="3644997"/>
            <a:ext cx="1233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66"/>
                </a:solidFill>
              </a:rPr>
              <a:t>   silver</a:t>
            </a:r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2130425" y="4580984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66"/>
                </a:solidFill>
              </a:rPr>
              <a:t>dove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1403350" y="5144343"/>
            <a:ext cx="145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66"/>
                </a:solidFill>
              </a:rPr>
              <a:t>admitted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7488238" cy="4103687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6000" b="1" kern="10" spc="-6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</a:t>
            </a:r>
            <a:endParaRPr lang="zh-CN" altLang="en-US" sz="6000" b="1" kern="10" spc="-60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全屏显示(4:3)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Think About It!</vt:lpstr>
      <vt:lpstr>New words</vt:lpstr>
      <vt:lpstr> Listening Task:  write it is true or false.  </vt:lpstr>
      <vt:lpstr>Language Points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2023-01-17T01:46:21Z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F0D3CA329DFA4486AD219F705782CB8D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