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10" Type="http://schemas.openxmlformats.org/officeDocument/2006/relationships/audio" Target="../media/media2.mp3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18" Type="http://schemas.openxmlformats.org/officeDocument/2006/relationships/audio" Target="../media/media12.mp3"/><Relationship Id="rId3" Type="http://schemas.openxmlformats.org/officeDocument/2006/relationships/tags" Target="../tags/tag9.xml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microsoft.com/office/2007/relationships/media" Target="../media/media12.mp3"/><Relationship Id="rId2" Type="http://schemas.openxmlformats.org/officeDocument/2006/relationships/tags" Target="../tags/tag8.xml"/><Relationship Id="rId16" Type="http://schemas.openxmlformats.org/officeDocument/2006/relationships/audio" Target="../media/media11.mp3"/><Relationship Id="rId20" Type="http://schemas.openxmlformats.org/officeDocument/2006/relationships/image" Target="../media/image2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microsoft.com/office/2007/relationships/media" Target="../media/media9.mp3"/><Relationship Id="rId5" Type="http://schemas.openxmlformats.org/officeDocument/2006/relationships/tags" Target="../tags/tag11.xml"/><Relationship Id="rId15" Type="http://schemas.microsoft.com/office/2007/relationships/media" Target="../media/media11.mp3"/><Relationship Id="rId10" Type="http://schemas.openxmlformats.org/officeDocument/2006/relationships/audio" Target="../media/media8.mp3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microsoft.com/office/2007/relationships/media" Target="../media/media8.mp3"/><Relationship Id="rId14" Type="http://schemas.openxmlformats.org/officeDocument/2006/relationships/audio" Target="../media/media10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3" Type="http://schemas.openxmlformats.org/officeDocument/2006/relationships/tags" Target="../tags/tag15.xml"/><Relationship Id="rId7" Type="http://schemas.microsoft.com/office/2007/relationships/media" Target="../media/media13.mp3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.png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-9527" y="1219200"/>
            <a:ext cx="91535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US" altLang="zh-CN" sz="2800" dirty="0">
                <a:cs typeface="Times New Roman" panose="02020603050405020304" pitchFamily="18" charset="0"/>
              </a:rPr>
              <a:t>Unit 8 </a:t>
            </a:r>
            <a:r>
              <a:rPr lang="en-US" altLang="zh-CN" sz="2800" dirty="0"/>
              <a:t>Countries around the World</a:t>
            </a:r>
            <a:endParaRPr lang="en-US" altLang="zh-CN" sz="2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en-US" altLang="zh-CN" sz="4800" dirty="0" smtClean="0">
                <a:cs typeface="Times New Roman" panose="02020603050405020304" pitchFamily="18" charset="0"/>
              </a:rPr>
              <a:t>Canada </a:t>
            </a:r>
            <a:r>
              <a:rPr lang="en-US" altLang="zh-CN" sz="4800" dirty="0">
                <a:cs typeface="Times New Roman" panose="02020603050405020304" pitchFamily="18" charset="0"/>
              </a:rPr>
              <a:t>and the U.S.</a:t>
            </a:r>
            <a:endParaRPr lang="zh-CN" altLang="en-US" sz="48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9989" y="5638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57800" y="1480572"/>
            <a:ext cx="3429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法语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渥太华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叶子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海狸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尼亚加拉大瀑布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 </a:t>
            </a:r>
            <a:r>
              <a:rPr kumimoji="0" lang="zh-CN" altLang="en-US" sz="1800" b="0" dirty="0"/>
              <a:t>瀑布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0" y="1701800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French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0" y="2311400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Ottawa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4000" y="343746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beaver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28194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Leaf--leaves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0" y="3937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Niagara Falls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0" y="4459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waterfall </a:t>
            </a:r>
          </a:p>
        </p:txBody>
      </p:sp>
      <p:pic>
        <p:nvPicPr>
          <p:cNvPr id="2" name="Frenc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8400" y="1600200"/>
            <a:ext cx="609600" cy="812800"/>
          </a:xfrm>
          <a:prstGeom prst="rect">
            <a:avLst/>
          </a:prstGeom>
        </p:spPr>
      </p:pic>
      <p:pic>
        <p:nvPicPr>
          <p:cNvPr id="3" name="Ottaw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14600" y="2108200"/>
            <a:ext cx="609600" cy="812800"/>
          </a:xfrm>
          <a:prstGeom prst="rect">
            <a:avLst/>
          </a:prstGeom>
        </p:spPr>
      </p:pic>
      <p:pic>
        <p:nvPicPr>
          <p:cNvPr id="4" name="leaf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95600" y="2717800"/>
            <a:ext cx="609600" cy="812800"/>
          </a:xfrm>
          <a:prstGeom prst="rect">
            <a:avLst/>
          </a:prstGeom>
        </p:spPr>
      </p:pic>
      <p:pic>
        <p:nvPicPr>
          <p:cNvPr id="5" name="beave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8400" y="3327400"/>
            <a:ext cx="609600" cy="812800"/>
          </a:xfrm>
          <a:prstGeom prst="rect">
            <a:avLst/>
          </a:prstGeom>
        </p:spPr>
      </p:pic>
      <p:pic>
        <p:nvPicPr>
          <p:cNvPr id="6" name="Niagar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95600" y="3835400"/>
            <a:ext cx="609600" cy="812800"/>
          </a:xfrm>
          <a:prstGeom prst="rect">
            <a:avLst/>
          </a:prstGeom>
        </p:spPr>
      </p:pic>
      <p:pic>
        <p:nvPicPr>
          <p:cNvPr id="7" name="waterfall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14600" y="4343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1619240"/>
            <a:ext cx="3429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条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鹰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雕像；塑像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自由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自由女神像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纽约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1" y="1701800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strip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0" y="2311400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eagle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4000" y="343746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liberty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28194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statue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0" y="3937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Statue of Liberty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0" y="4459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New York</a:t>
            </a:r>
          </a:p>
        </p:txBody>
      </p:sp>
      <p:pic>
        <p:nvPicPr>
          <p:cNvPr id="2" name="strip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33600" y="1600200"/>
            <a:ext cx="609600" cy="812800"/>
          </a:xfrm>
          <a:prstGeom prst="rect">
            <a:avLst/>
          </a:prstGeom>
        </p:spPr>
      </p:pic>
      <p:pic>
        <p:nvPicPr>
          <p:cNvPr id="3" name="eagl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09800" y="2209800"/>
            <a:ext cx="609600" cy="812800"/>
          </a:xfrm>
          <a:prstGeom prst="rect">
            <a:avLst/>
          </a:prstGeom>
        </p:spPr>
      </p:pic>
      <p:pic>
        <p:nvPicPr>
          <p:cNvPr id="4" name="statu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09800" y="2717800"/>
            <a:ext cx="609600" cy="812800"/>
          </a:xfrm>
          <a:prstGeom prst="rect">
            <a:avLst/>
          </a:prstGeom>
        </p:spPr>
      </p:pic>
      <p:pic>
        <p:nvPicPr>
          <p:cNvPr id="5" name="libert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86000" y="3327400"/>
            <a:ext cx="609600" cy="812800"/>
          </a:xfrm>
          <a:prstGeom prst="rect">
            <a:avLst/>
          </a:prstGeom>
        </p:spPr>
      </p:pic>
      <p:pic>
        <p:nvPicPr>
          <p:cNvPr id="6" name="Statue of libert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00400" y="3835400"/>
            <a:ext cx="609600" cy="812800"/>
          </a:xfrm>
          <a:prstGeom prst="rect">
            <a:avLst/>
          </a:prstGeom>
        </p:spPr>
      </p:pic>
      <p:pic>
        <p:nvPicPr>
          <p:cNvPr id="7" name="New Yor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90800" y="4343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889000"/>
            <a:ext cx="3276600" cy="5799957"/>
          </a:xfrm>
          <a:prstGeom prst="rect">
            <a:avLst/>
          </a:prstGeom>
        </p:spPr>
      </p:pic>
      <p:pic>
        <p:nvPicPr>
          <p:cNvPr id="3" name="七年级上册Unit 8-Lesson 46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19200" y="1944833"/>
            <a:ext cx="7010400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你知道什么关于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.....</a:t>
            </a:r>
            <a:r>
              <a:rPr kumimoji="0" lang="en-US" altLang="zh-CN" sz="2000" b="0" dirty="0"/>
              <a:t>____________________________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这个国家就是</a:t>
            </a:r>
            <a:r>
              <a:rPr kumimoji="0" lang="en-US" altLang="zh-CN" sz="2000" b="0" dirty="0"/>
              <a:t>....._______________________________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首都是</a:t>
            </a:r>
            <a:r>
              <a:rPr kumimoji="0" lang="en-US" altLang="zh-CN" sz="2000" b="0" dirty="0"/>
              <a:t>....._____________________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这个是</a:t>
            </a:r>
            <a:r>
              <a:rPr kumimoji="0" lang="en-US" altLang="zh-CN" sz="2000" b="0" dirty="0"/>
              <a:t>....___________________________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尼亚加拉大瀑布</a:t>
            </a:r>
            <a:r>
              <a:rPr kumimoji="0" lang="en-US" altLang="zh-CN" sz="2000" b="0" dirty="0"/>
              <a:t>_______________________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38601" y="2116667"/>
            <a:ext cx="380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What do you know about.....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05200" y="4250267"/>
            <a:ext cx="255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Niagara Falls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971800" y="3794210"/>
            <a:ext cx="22685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This is...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95600" y="3234267"/>
            <a:ext cx="2717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The capital is....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81400" y="2726267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This country is...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0" y="39370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袋鼠来自澳大利亚。它吃草和树叶。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0601" y="1905001"/>
            <a:ext cx="18694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leaf 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叶子</a:t>
            </a:r>
          </a:p>
        </p:txBody>
      </p:sp>
      <p:sp>
        <p:nvSpPr>
          <p:cNvPr id="4" name="矩形 3"/>
          <p:cNvSpPr/>
          <p:nvPr/>
        </p:nvSpPr>
        <p:spPr>
          <a:xfrm>
            <a:off x="1219201" y="2616201"/>
            <a:ext cx="3050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leaf </a:t>
            </a:r>
            <a:r>
              <a:rPr lang="zh-CN" altLang="zh-CN" kern="100" dirty="0">
                <a:latin typeface="Times New Roman" panose="02020603050405020304" pitchFamily="18" charset="0"/>
              </a:rPr>
              <a:t>的复数形式为</a:t>
            </a:r>
            <a:r>
              <a:rPr lang="en-US" altLang="zh-CN" kern="100" dirty="0">
                <a:latin typeface="Times New Roman" panose="02020603050405020304" pitchFamily="18" charset="0"/>
              </a:rPr>
              <a:t>leaves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447800" y="3327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</a:rPr>
              <a:t>The kangaroo comes from Australia. It eats grass and leaves. 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2514601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wife</a:t>
            </a:r>
            <a:r>
              <a:rPr lang="zh-CN" altLang="zh-CN" kern="100" dirty="0">
                <a:latin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</a:rPr>
              <a:t>wives(</a:t>
            </a:r>
            <a:r>
              <a:rPr lang="zh-CN" altLang="zh-CN" kern="100" dirty="0">
                <a:latin typeface="Times New Roman" panose="02020603050405020304" pitchFamily="18" charset="0"/>
              </a:rPr>
              <a:t>妻子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000" y="1498601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【归纳】</a:t>
            </a:r>
            <a:r>
              <a:rPr lang="zh-CN" altLang="zh-CN" kern="100" dirty="0">
                <a:latin typeface="Times New Roman" panose="02020603050405020304" pitchFamily="18" charset="0"/>
              </a:rPr>
              <a:t>名词复数形式变</a:t>
            </a:r>
            <a:r>
              <a:rPr lang="en-US" altLang="zh-CN" kern="100" dirty="0">
                <a:latin typeface="Times New Roman" panose="02020603050405020304" pitchFamily="18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</a:rPr>
              <a:t>或</a:t>
            </a:r>
            <a:r>
              <a:rPr lang="en-US" altLang="zh-CN" kern="100" dirty="0" err="1">
                <a:latin typeface="Times New Roman" panose="02020603050405020304" pitchFamily="18" charset="0"/>
              </a:rPr>
              <a:t>fe</a:t>
            </a:r>
            <a:r>
              <a:rPr lang="zh-CN" altLang="zh-CN" kern="100" dirty="0">
                <a:latin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</a:rPr>
              <a:t>再加</a:t>
            </a:r>
            <a:r>
              <a:rPr lang="en-US" altLang="zh-CN" kern="100" dirty="0">
                <a:latin typeface="Times New Roman" panose="02020603050405020304" pitchFamily="18" charset="0"/>
              </a:rPr>
              <a:t>-es</a:t>
            </a:r>
            <a:r>
              <a:rPr lang="zh-CN" altLang="zh-CN" kern="100" dirty="0">
                <a:latin typeface="Times New Roman" panose="02020603050405020304" pitchFamily="18" charset="0"/>
              </a:rPr>
              <a:t>的单词有：</a:t>
            </a:r>
          </a:p>
        </p:txBody>
      </p:sp>
      <p:sp>
        <p:nvSpPr>
          <p:cNvPr id="4" name="矩形 3"/>
          <p:cNvSpPr/>
          <p:nvPr/>
        </p:nvSpPr>
        <p:spPr>
          <a:xfrm>
            <a:off x="3962401" y="2514601"/>
            <a:ext cx="20441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life</a:t>
            </a:r>
            <a:r>
              <a:rPr lang="zh-CN" altLang="zh-CN" kern="100" dirty="0">
                <a:latin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</a:rPr>
              <a:t>lives(</a:t>
            </a:r>
            <a:r>
              <a:rPr lang="zh-CN" altLang="zh-CN" kern="100" dirty="0">
                <a:latin typeface="Times New Roman" panose="02020603050405020304" pitchFamily="18" charset="0"/>
              </a:rPr>
              <a:t>生命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3327401"/>
            <a:ext cx="23775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thief</a:t>
            </a:r>
            <a:r>
              <a:rPr lang="zh-CN" altLang="zh-CN" kern="100" dirty="0">
                <a:latin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</a:rPr>
              <a:t>thieves(</a:t>
            </a:r>
            <a:r>
              <a:rPr lang="zh-CN" altLang="zh-CN" kern="100" dirty="0">
                <a:latin typeface="Times New Roman" panose="02020603050405020304" pitchFamily="18" charset="0"/>
              </a:rPr>
              <a:t>小偷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3327401"/>
            <a:ext cx="2146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wolf</a:t>
            </a:r>
            <a:r>
              <a:rPr lang="zh-CN" altLang="zh-CN" kern="100" dirty="0">
                <a:latin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</a:rPr>
              <a:t>wolves(</a:t>
            </a:r>
            <a:r>
              <a:rPr lang="zh-CN" altLang="zh-CN" kern="100" dirty="0">
                <a:latin typeface="Times New Roman" panose="02020603050405020304" pitchFamily="18" charset="0"/>
              </a:rPr>
              <a:t>狼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4749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Here he comes. </a:t>
            </a:r>
            <a:r>
              <a:rPr lang="zh-CN" altLang="zh-CN" kern="100" dirty="0">
                <a:latin typeface="Times New Roman" panose="02020603050405020304" pitchFamily="18" charset="0"/>
              </a:rPr>
              <a:t>他来了。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0" y="1295401"/>
            <a:ext cx="7086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Here is a map of the United States. </a:t>
            </a:r>
            <a:r>
              <a:rPr lang="zh-CN" altLang="zh-CN" b="1" kern="100" dirty="0">
                <a:latin typeface="Times New Roman" panose="02020603050405020304" pitchFamily="18" charset="0"/>
              </a:rPr>
              <a:t>这儿有一张美国地图。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1905000"/>
            <a:ext cx="6248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此句是倒装句。当</a:t>
            </a:r>
            <a:r>
              <a:rPr lang="en-US" altLang="zh-CN" kern="100" dirty="0">
                <a:latin typeface="Times New Roman" panose="02020603050405020304" pitchFamily="18" charset="0"/>
              </a:rPr>
              <a:t>here</a:t>
            </a:r>
            <a:r>
              <a:rPr lang="zh-CN" altLang="zh-CN" kern="100" dirty="0">
                <a:latin typeface="Times New Roman" panose="02020603050405020304" pitchFamily="18" charset="0"/>
              </a:rPr>
              <a:t>置于句首，句子的主语为名词或名词短语时，句子要完全倒装。其中谓语动词应与靠近它的主语保持一致，即遵循“就近原则”。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447801" y="3530601"/>
            <a:ext cx="39998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Here comes the bus. </a:t>
            </a:r>
            <a:r>
              <a:rPr lang="zh-CN" altLang="zh-CN" kern="100" dirty="0">
                <a:latin typeface="Times New Roman" panose="02020603050405020304" pitchFamily="18" charset="0"/>
              </a:rPr>
              <a:t>公共汽车来了。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1295400" y="4140201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【注意】</a:t>
            </a:r>
            <a:r>
              <a:rPr lang="en-US" altLang="zh-CN" kern="100" dirty="0">
                <a:latin typeface="Times New Roman" panose="02020603050405020304" pitchFamily="18" charset="0"/>
              </a:rPr>
              <a:t>here</a:t>
            </a:r>
            <a:r>
              <a:rPr lang="zh-CN" altLang="zh-CN" kern="100" dirty="0">
                <a:latin typeface="Times New Roman" panose="02020603050405020304" pitchFamily="18" charset="0"/>
              </a:rPr>
              <a:t>位于句首，句子的主语为代词时，句子不用倒装。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7312" y="190500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通过书籍或网络了解加拿大和美国。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335</Words>
  <Application>Microsoft Office PowerPoint</Application>
  <PresentationFormat>全屏显示(4:3)</PresentationFormat>
  <Paragraphs>70</Paragraphs>
  <Slides>10</Slides>
  <Notes>1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2023-01-17T01:46:27Z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4C4D66732404458D84ED9D91C284FD9D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