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9146A-D00A-462A-8766-ACEF8956C38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E7FE6-C530-42C5-92CA-60151FC028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CCFB3E-33A2-454B-9D8C-D4DF90300BDE}" type="slidenum">
              <a:rPr lang="zh-CN" altLang="en-US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819C17-8966-4574-9DD6-5ED4302F0DD7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A4078-7CBD-4677-A778-BD4F312CF70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5FC4C1-5233-404C-B39E-E60448E75B54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B7990-2E97-4473-B380-D519C44E3FF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A0292A-2A61-4BCF-B93C-78FCD92A005E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4291F-96DD-4044-A0EA-5331D46ECE9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19EEE5-0B24-407E-B978-9A2EC72ED8B2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AD232-3DF0-48CA-9EED-79DDDABADE9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02940E-BCC8-484F-8D76-3D302890F79F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21D0E-FDFE-4FD1-83E9-1B63A2B71B8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B5AB7-1C18-4D9A-9267-66449B764110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7227C-4C2A-4EA7-A03A-CC04359A9A9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8C2408-192C-46BF-A820-E2AFDB9D9B4A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72126-C3B1-45A3-82FE-D7ADC9A590D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B8D42A-1BBD-4F8D-90BB-D51905550D7F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8BC88-C1A7-4ABB-A6CE-3A189817FAE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94C30C-1048-4A67-A0D5-A34E6502E15A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EE7CC-CC3C-48EA-8DBA-0A577F8629B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8D3696-73CA-4346-AB64-C1E6EA941A34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E4F07-DD27-4A61-82CD-463C9590A5D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32E962-FE99-4110-A5F7-43BA45211E72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7509DC-EC1D-4FB1-9CEF-4ACDFB24EB1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/>
          </p:cNvSpPr>
          <p:nvPr/>
        </p:nvSpPr>
        <p:spPr bwMode="auto">
          <a:xfrm>
            <a:off x="1360327" y="1988840"/>
            <a:ext cx="6552728" cy="8640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6000" b="1" dirty="0">
                <a:ln w="9525">
                  <a:solidFill>
                    <a:srgbClr val="80808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线段、射线和直线</a:t>
            </a:r>
          </a:p>
        </p:txBody>
      </p:sp>
      <p:sp>
        <p:nvSpPr>
          <p:cNvPr id="3" name="矩形 2"/>
          <p:cNvSpPr/>
          <p:nvPr/>
        </p:nvSpPr>
        <p:spPr>
          <a:xfrm>
            <a:off x="2730560" y="492329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/>
          <p:nvPr/>
        </p:nvGrpSpPr>
        <p:grpSpPr bwMode="auto">
          <a:xfrm>
            <a:off x="1187450" y="476250"/>
            <a:ext cx="2808288" cy="719138"/>
            <a:chOff x="0" y="0"/>
            <a:chExt cx="1769" cy="453"/>
          </a:xfrm>
        </p:grpSpPr>
        <p:grpSp>
          <p:nvGrpSpPr>
            <p:cNvPr id="22542" name="Group 3"/>
            <p:cNvGrpSpPr/>
            <p:nvPr/>
          </p:nvGrpSpPr>
          <p:grpSpPr bwMode="auto">
            <a:xfrm>
              <a:off x="0" y="0"/>
              <a:ext cx="862" cy="453"/>
              <a:chOff x="0" y="0"/>
              <a:chExt cx="1224" cy="499"/>
            </a:xfrm>
          </p:grpSpPr>
          <p:pic>
            <p:nvPicPr>
              <p:cNvPr id="22544" name="Picture 4" descr="u=39559492,1582707101&amp;fm=0&amp;gp=-46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 r="-554"/>
              <a:stretch>
                <a:fillRect/>
              </a:stretch>
            </p:blipFill>
            <p:spPr bwMode="auto">
              <a:xfrm flipH="1">
                <a:off x="84" y="43"/>
                <a:ext cx="542" cy="4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2545" name="Group 5"/>
              <p:cNvGrpSpPr/>
              <p:nvPr/>
            </p:nvGrpSpPr>
            <p:grpSpPr bwMode="auto">
              <a:xfrm>
                <a:off x="0" y="0"/>
                <a:ext cx="1224" cy="499"/>
                <a:chOff x="0" y="0"/>
                <a:chExt cx="1224" cy="499"/>
              </a:xfrm>
            </p:grpSpPr>
            <p:sp>
              <p:nvSpPr>
                <p:cNvPr id="22546" name="未知"/>
                <p:cNvSpPr/>
                <p:nvPr/>
              </p:nvSpPr>
              <p:spPr bwMode="auto">
                <a:xfrm>
                  <a:off x="0" y="0"/>
                  <a:ext cx="680" cy="499"/>
                </a:xfrm>
                <a:custGeom>
                  <a:avLst/>
                  <a:gdLst>
                    <a:gd name="T0" fmla="*/ 1587 w 4392"/>
                    <a:gd name="T1" fmla="*/ 2948 h 4165"/>
                    <a:gd name="T2" fmla="*/ 2177 w 4392"/>
                    <a:gd name="T3" fmla="*/ 2812 h 4165"/>
                    <a:gd name="T4" fmla="*/ 2857 w 4392"/>
                    <a:gd name="T5" fmla="*/ 2903 h 4165"/>
                    <a:gd name="T6" fmla="*/ 3311 w 4392"/>
                    <a:gd name="T7" fmla="*/ 3265 h 4165"/>
                    <a:gd name="T8" fmla="*/ 3311 w 4392"/>
                    <a:gd name="T9" fmla="*/ 3356 h 4165"/>
                    <a:gd name="T10" fmla="*/ 2993 w 4392"/>
                    <a:gd name="T11" fmla="*/ 3538 h 4165"/>
                    <a:gd name="T12" fmla="*/ 1859 w 4392"/>
                    <a:gd name="T13" fmla="*/ 3538 h 4165"/>
                    <a:gd name="T14" fmla="*/ 1043 w 4392"/>
                    <a:gd name="T15" fmla="*/ 3402 h 4165"/>
                    <a:gd name="T16" fmla="*/ 998 w 4392"/>
                    <a:gd name="T17" fmla="*/ 3175 h 4165"/>
                    <a:gd name="T18" fmla="*/ 998 w 4392"/>
                    <a:gd name="T19" fmla="*/ 3084 h 4165"/>
                    <a:gd name="T20" fmla="*/ 1088 w 4392"/>
                    <a:gd name="T21" fmla="*/ 2993 h 4165"/>
                    <a:gd name="T22" fmla="*/ 1270 w 4392"/>
                    <a:gd name="T23" fmla="*/ 2993 h 4165"/>
                    <a:gd name="T24" fmla="*/ 1270 w 4392"/>
                    <a:gd name="T25" fmla="*/ 2494 h 4165"/>
                    <a:gd name="T26" fmla="*/ 907 w 4392"/>
                    <a:gd name="T27" fmla="*/ 1814 h 4165"/>
                    <a:gd name="T28" fmla="*/ 862 w 4392"/>
                    <a:gd name="T29" fmla="*/ 1270 h 4165"/>
                    <a:gd name="T30" fmla="*/ 1043 w 4392"/>
                    <a:gd name="T31" fmla="*/ 907 h 4165"/>
                    <a:gd name="T32" fmla="*/ 1315 w 4392"/>
                    <a:gd name="T33" fmla="*/ 771 h 4165"/>
                    <a:gd name="T34" fmla="*/ 1361 w 4392"/>
                    <a:gd name="T35" fmla="*/ 725 h 4165"/>
                    <a:gd name="T36" fmla="*/ 1678 w 4392"/>
                    <a:gd name="T37" fmla="*/ 680 h 4165"/>
                    <a:gd name="T38" fmla="*/ 2540 w 4392"/>
                    <a:gd name="T39" fmla="*/ 362 h 4165"/>
                    <a:gd name="T40" fmla="*/ 3402 w 4392"/>
                    <a:gd name="T41" fmla="*/ 317 h 4165"/>
                    <a:gd name="T42" fmla="*/ 3674 w 4392"/>
                    <a:gd name="T43" fmla="*/ 408 h 4165"/>
                    <a:gd name="T44" fmla="*/ 3765 w 4392"/>
                    <a:gd name="T45" fmla="*/ 544 h 4165"/>
                    <a:gd name="T46" fmla="*/ 3356 w 4392"/>
                    <a:gd name="T47" fmla="*/ 680 h 4165"/>
                    <a:gd name="T48" fmla="*/ 2767 w 4392"/>
                    <a:gd name="T49" fmla="*/ 771 h 4165"/>
                    <a:gd name="T50" fmla="*/ 1859 w 4392"/>
                    <a:gd name="T51" fmla="*/ 952 h 4165"/>
                    <a:gd name="T52" fmla="*/ 1633 w 4392"/>
                    <a:gd name="T53" fmla="*/ 907 h 4165"/>
                    <a:gd name="T54" fmla="*/ 1361 w 4392"/>
                    <a:gd name="T55" fmla="*/ 907 h 4165"/>
                    <a:gd name="T56" fmla="*/ 1179 w 4392"/>
                    <a:gd name="T57" fmla="*/ 1088 h 4165"/>
                    <a:gd name="T58" fmla="*/ 1043 w 4392"/>
                    <a:gd name="T59" fmla="*/ 1542 h 4165"/>
                    <a:gd name="T60" fmla="*/ 1315 w 4392"/>
                    <a:gd name="T61" fmla="*/ 2086 h 4165"/>
                    <a:gd name="T62" fmla="*/ 1497 w 4392"/>
                    <a:gd name="T63" fmla="*/ 2494 h 4165"/>
                    <a:gd name="T64" fmla="*/ 1542 w 4392"/>
                    <a:gd name="T65" fmla="*/ 2903 h 4165"/>
                    <a:gd name="T66" fmla="*/ 1633 w 4392"/>
                    <a:gd name="T67" fmla="*/ 2857 h 4165"/>
                    <a:gd name="T68" fmla="*/ 2177 w 4392"/>
                    <a:gd name="T69" fmla="*/ 2812 h 4165"/>
                    <a:gd name="T70" fmla="*/ 3991 w 4392"/>
                    <a:gd name="T71" fmla="*/ 2812 h 4165"/>
                    <a:gd name="T72" fmla="*/ 4037 w 4392"/>
                    <a:gd name="T73" fmla="*/ 2630 h 4165"/>
                    <a:gd name="T74" fmla="*/ 4037 w 4392"/>
                    <a:gd name="T75" fmla="*/ 1360 h 4165"/>
                    <a:gd name="T76" fmla="*/ 4037 w 4392"/>
                    <a:gd name="T77" fmla="*/ 499 h 4165"/>
                    <a:gd name="T78" fmla="*/ 4037 w 4392"/>
                    <a:gd name="T79" fmla="*/ 362 h 4165"/>
                    <a:gd name="T80" fmla="*/ 3220 w 4392"/>
                    <a:gd name="T81" fmla="*/ 317 h 4165"/>
                    <a:gd name="T82" fmla="*/ 1723 w 4392"/>
                    <a:gd name="T83" fmla="*/ 362 h 4165"/>
                    <a:gd name="T84" fmla="*/ 499 w 4392"/>
                    <a:gd name="T85" fmla="*/ 362 h 4165"/>
                    <a:gd name="T86" fmla="*/ 544 w 4392"/>
                    <a:gd name="T87" fmla="*/ 544 h 4165"/>
                    <a:gd name="T88" fmla="*/ 544 w 4392"/>
                    <a:gd name="T89" fmla="*/ 3628 h 4165"/>
                    <a:gd name="T90" fmla="*/ 544 w 4392"/>
                    <a:gd name="T91" fmla="*/ 3764 h 4165"/>
                    <a:gd name="T92" fmla="*/ 3810 w 4392"/>
                    <a:gd name="T93" fmla="*/ 3764 h 4165"/>
                    <a:gd name="T94" fmla="*/ 4037 w 4392"/>
                    <a:gd name="T95" fmla="*/ 3764 h 4165"/>
                    <a:gd name="T96" fmla="*/ 4037 w 4392"/>
                    <a:gd name="T97" fmla="*/ 3538 h 4165"/>
                    <a:gd name="T98" fmla="*/ 4037 w 4392"/>
                    <a:gd name="T99" fmla="*/ 2812 h 4165"/>
                    <a:gd name="T100" fmla="*/ 3901 w 4392"/>
                    <a:gd name="T101" fmla="*/ 2812 h 4165"/>
                    <a:gd name="T102" fmla="*/ 1859 w 4392"/>
                    <a:gd name="T103" fmla="*/ 2812 h 4165"/>
                    <a:gd name="T104" fmla="*/ 1587 w 4392"/>
                    <a:gd name="T105" fmla="*/ 2948 h 4165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4392"/>
                    <a:gd name="T160" fmla="*/ 0 h 4165"/>
                    <a:gd name="T161" fmla="*/ 4392 w 4392"/>
                    <a:gd name="T162" fmla="*/ 4165 h 4165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4392" h="4165">
                      <a:moveTo>
                        <a:pt x="1587" y="2948"/>
                      </a:moveTo>
                      <a:cubicBezTo>
                        <a:pt x="1640" y="2948"/>
                        <a:pt x="1965" y="2820"/>
                        <a:pt x="2177" y="2812"/>
                      </a:cubicBezTo>
                      <a:cubicBezTo>
                        <a:pt x="2389" y="2804"/>
                        <a:pt x="2668" y="2827"/>
                        <a:pt x="2857" y="2903"/>
                      </a:cubicBezTo>
                      <a:cubicBezTo>
                        <a:pt x="3046" y="2979"/>
                        <a:pt x="3235" y="3190"/>
                        <a:pt x="3311" y="3265"/>
                      </a:cubicBezTo>
                      <a:cubicBezTo>
                        <a:pt x="3387" y="3340"/>
                        <a:pt x="3364" y="3311"/>
                        <a:pt x="3311" y="3356"/>
                      </a:cubicBezTo>
                      <a:cubicBezTo>
                        <a:pt x="3258" y="3401"/>
                        <a:pt x="3235" y="3508"/>
                        <a:pt x="2993" y="3538"/>
                      </a:cubicBezTo>
                      <a:cubicBezTo>
                        <a:pt x="2751" y="3568"/>
                        <a:pt x="2184" y="3561"/>
                        <a:pt x="1859" y="3538"/>
                      </a:cubicBezTo>
                      <a:cubicBezTo>
                        <a:pt x="1534" y="3515"/>
                        <a:pt x="1187" y="3463"/>
                        <a:pt x="1043" y="3402"/>
                      </a:cubicBezTo>
                      <a:cubicBezTo>
                        <a:pt x="899" y="3341"/>
                        <a:pt x="1005" y="3228"/>
                        <a:pt x="998" y="3175"/>
                      </a:cubicBezTo>
                      <a:cubicBezTo>
                        <a:pt x="991" y="3122"/>
                        <a:pt x="983" y="3114"/>
                        <a:pt x="998" y="3084"/>
                      </a:cubicBezTo>
                      <a:cubicBezTo>
                        <a:pt x="1013" y="3054"/>
                        <a:pt x="1043" y="3008"/>
                        <a:pt x="1088" y="2993"/>
                      </a:cubicBezTo>
                      <a:cubicBezTo>
                        <a:pt x="1133" y="2978"/>
                        <a:pt x="1240" y="3076"/>
                        <a:pt x="1270" y="2993"/>
                      </a:cubicBezTo>
                      <a:cubicBezTo>
                        <a:pt x="1300" y="2910"/>
                        <a:pt x="1330" y="2690"/>
                        <a:pt x="1270" y="2494"/>
                      </a:cubicBezTo>
                      <a:cubicBezTo>
                        <a:pt x="1210" y="2298"/>
                        <a:pt x="975" y="2018"/>
                        <a:pt x="907" y="1814"/>
                      </a:cubicBezTo>
                      <a:cubicBezTo>
                        <a:pt x="839" y="1610"/>
                        <a:pt x="839" y="1421"/>
                        <a:pt x="862" y="1270"/>
                      </a:cubicBezTo>
                      <a:cubicBezTo>
                        <a:pt x="885" y="1119"/>
                        <a:pt x="968" y="990"/>
                        <a:pt x="1043" y="907"/>
                      </a:cubicBezTo>
                      <a:cubicBezTo>
                        <a:pt x="1118" y="824"/>
                        <a:pt x="1262" y="801"/>
                        <a:pt x="1315" y="771"/>
                      </a:cubicBezTo>
                      <a:cubicBezTo>
                        <a:pt x="1368" y="741"/>
                        <a:pt x="1301" y="740"/>
                        <a:pt x="1361" y="725"/>
                      </a:cubicBezTo>
                      <a:cubicBezTo>
                        <a:pt x="1421" y="710"/>
                        <a:pt x="1482" y="740"/>
                        <a:pt x="1678" y="680"/>
                      </a:cubicBezTo>
                      <a:cubicBezTo>
                        <a:pt x="1874" y="620"/>
                        <a:pt x="2253" y="422"/>
                        <a:pt x="2540" y="362"/>
                      </a:cubicBezTo>
                      <a:cubicBezTo>
                        <a:pt x="2827" y="302"/>
                        <a:pt x="3213" y="309"/>
                        <a:pt x="3402" y="317"/>
                      </a:cubicBezTo>
                      <a:cubicBezTo>
                        <a:pt x="3591" y="325"/>
                        <a:pt x="3614" y="370"/>
                        <a:pt x="3674" y="408"/>
                      </a:cubicBezTo>
                      <a:cubicBezTo>
                        <a:pt x="3734" y="446"/>
                        <a:pt x="3818" y="499"/>
                        <a:pt x="3765" y="544"/>
                      </a:cubicBezTo>
                      <a:cubicBezTo>
                        <a:pt x="3712" y="589"/>
                        <a:pt x="3522" y="642"/>
                        <a:pt x="3356" y="680"/>
                      </a:cubicBezTo>
                      <a:cubicBezTo>
                        <a:pt x="3190" y="718"/>
                        <a:pt x="3016" y="726"/>
                        <a:pt x="2767" y="771"/>
                      </a:cubicBezTo>
                      <a:cubicBezTo>
                        <a:pt x="2518" y="816"/>
                        <a:pt x="2048" y="929"/>
                        <a:pt x="1859" y="952"/>
                      </a:cubicBezTo>
                      <a:cubicBezTo>
                        <a:pt x="1670" y="975"/>
                        <a:pt x="1716" y="914"/>
                        <a:pt x="1633" y="907"/>
                      </a:cubicBezTo>
                      <a:cubicBezTo>
                        <a:pt x="1550" y="900"/>
                        <a:pt x="1437" y="877"/>
                        <a:pt x="1361" y="907"/>
                      </a:cubicBezTo>
                      <a:cubicBezTo>
                        <a:pt x="1285" y="937"/>
                        <a:pt x="1232" y="982"/>
                        <a:pt x="1179" y="1088"/>
                      </a:cubicBezTo>
                      <a:cubicBezTo>
                        <a:pt x="1126" y="1194"/>
                        <a:pt x="1020" y="1376"/>
                        <a:pt x="1043" y="1542"/>
                      </a:cubicBezTo>
                      <a:cubicBezTo>
                        <a:pt x="1066" y="1708"/>
                        <a:pt x="1239" y="1927"/>
                        <a:pt x="1315" y="2086"/>
                      </a:cubicBezTo>
                      <a:cubicBezTo>
                        <a:pt x="1391" y="2245"/>
                        <a:pt x="1459" y="2358"/>
                        <a:pt x="1497" y="2494"/>
                      </a:cubicBezTo>
                      <a:cubicBezTo>
                        <a:pt x="1535" y="2630"/>
                        <a:pt x="1519" y="2842"/>
                        <a:pt x="1542" y="2903"/>
                      </a:cubicBezTo>
                      <a:cubicBezTo>
                        <a:pt x="1565" y="2964"/>
                        <a:pt x="1527" y="2872"/>
                        <a:pt x="1633" y="2857"/>
                      </a:cubicBezTo>
                      <a:cubicBezTo>
                        <a:pt x="1739" y="2842"/>
                        <a:pt x="1784" y="2820"/>
                        <a:pt x="2177" y="2812"/>
                      </a:cubicBezTo>
                      <a:cubicBezTo>
                        <a:pt x="2570" y="2804"/>
                        <a:pt x="3681" y="2842"/>
                        <a:pt x="3991" y="2812"/>
                      </a:cubicBezTo>
                      <a:cubicBezTo>
                        <a:pt x="4301" y="2782"/>
                        <a:pt x="4029" y="2872"/>
                        <a:pt x="4037" y="2630"/>
                      </a:cubicBezTo>
                      <a:cubicBezTo>
                        <a:pt x="4045" y="2388"/>
                        <a:pt x="4037" y="1715"/>
                        <a:pt x="4037" y="1360"/>
                      </a:cubicBezTo>
                      <a:cubicBezTo>
                        <a:pt x="4037" y="1005"/>
                        <a:pt x="4037" y="665"/>
                        <a:pt x="4037" y="499"/>
                      </a:cubicBezTo>
                      <a:cubicBezTo>
                        <a:pt x="4037" y="333"/>
                        <a:pt x="4173" y="392"/>
                        <a:pt x="4037" y="362"/>
                      </a:cubicBezTo>
                      <a:cubicBezTo>
                        <a:pt x="3901" y="332"/>
                        <a:pt x="3606" y="317"/>
                        <a:pt x="3220" y="317"/>
                      </a:cubicBezTo>
                      <a:cubicBezTo>
                        <a:pt x="2834" y="317"/>
                        <a:pt x="2176" y="355"/>
                        <a:pt x="1723" y="362"/>
                      </a:cubicBezTo>
                      <a:cubicBezTo>
                        <a:pt x="1270" y="369"/>
                        <a:pt x="695" y="332"/>
                        <a:pt x="499" y="362"/>
                      </a:cubicBezTo>
                      <a:cubicBezTo>
                        <a:pt x="303" y="392"/>
                        <a:pt x="536" y="0"/>
                        <a:pt x="544" y="544"/>
                      </a:cubicBezTo>
                      <a:cubicBezTo>
                        <a:pt x="552" y="1088"/>
                        <a:pt x="544" y="3091"/>
                        <a:pt x="544" y="3628"/>
                      </a:cubicBezTo>
                      <a:cubicBezTo>
                        <a:pt x="544" y="4165"/>
                        <a:pt x="0" y="3741"/>
                        <a:pt x="544" y="3764"/>
                      </a:cubicBezTo>
                      <a:cubicBezTo>
                        <a:pt x="1088" y="3787"/>
                        <a:pt x="3228" y="3764"/>
                        <a:pt x="3810" y="3764"/>
                      </a:cubicBezTo>
                      <a:cubicBezTo>
                        <a:pt x="4392" y="3764"/>
                        <a:pt x="3999" y="3802"/>
                        <a:pt x="4037" y="3764"/>
                      </a:cubicBezTo>
                      <a:cubicBezTo>
                        <a:pt x="4075" y="3726"/>
                        <a:pt x="4037" y="3697"/>
                        <a:pt x="4037" y="3538"/>
                      </a:cubicBezTo>
                      <a:cubicBezTo>
                        <a:pt x="4037" y="3379"/>
                        <a:pt x="4060" y="2933"/>
                        <a:pt x="4037" y="2812"/>
                      </a:cubicBezTo>
                      <a:cubicBezTo>
                        <a:pt x="4014" y="2691"/>
                        <a:pt x="4264" y="2812"/>
                        <a:pt x="3901" y="2812"/>
                      </a:cubicBezTo>
                      <a:cubicBezTo>
                        <a:pt x="3538" y="2812"/>
                        <a:pt x="2245" y="2797"/>
                        <a:pt x="1859" y="2812"/>
                      </a:cubicBezTo>
                      <a:cubicBezTo>
                        <a:pt x="1473" y="2827"/>
                        <a:pt x="1534" y="2948"/>
                        <a:pt x="1587" y="2948"/>
                      </a:cubicBezTo>
                      <a:close/>
                    </a:path>
                  </a:pathLst>
                </a:custGeom>
                <a:solidFill>
                  <a:srgbClr val="E4E6F8"/>
                </a:solidFill>
                <a:ln w="9525" cmpd="sng">
                  <a:solidFill>
                    <a:srgbClr val="E0E3F4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22547" name="Picture 7" descr="u=888251744,2179665432&amp;fm=0&amp;gp=22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544" y="45"/>
                  <a:ext cx="680" cy="374"/>
                </a:xfrm>
                <a:prstGeom prst="rect">
                  <a:avLst/>
                </a:prstGeom>
                <a:solidFill>
                  <a:srgbClr val="E0E3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22543" name="Rectangle 8"/>
            <p:cNvSpPr>
              <a:spLocks noChangeArrowheads="1"/>
            </p:cNvSpPr>
            <p:nvPr/>
          </p:nvSpPr>
          <p:spPr bwMode="auto">
            <a:xfrm>
              <a:off x="816" y="44"/>
              <a:ext cx="95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FF0066"/>
                  </a:solidFill>
                  <a:ea typeface="黑体" panose="02010609060101010101" pitchFamily="2" charset="-122"/>
                </a:rPr>
                <a:t>作业：</a:t>
              </a:r>
            </a:p>
          </p:txBody>
        </p:sp>
      </p:grpSp>
      <p:sp>
        <p:nvSpPr>
          <p:cNvPr id="22531" name="Text Box 9"/>
          <p:cNvSpPr txBox="1">
            <a:spLocks noChangeArrowheads="1"/>
          </p:cNvSpPr>
          <p:nvPr/>
        </p:nvSpPr>
        <p:spPr bwMode="auto">
          <a:xfrm>
            <a:off x="791010" y="1393825"/>
            <a:ext cx="7059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rgbClr val="000000"/>
                </a:solidFill>
              </a:rPr>
              <a:t>如图，图中线段</a:t>
            </a:r>
            <a:r>
              <a:rPr lang="zh-CN" altLang="en-US" b="1" dirty="0">
                <a:solidFill>
                  <a:srgbClr val="000000"/>
                </a:solidFill>
              </a:rPr>
              <a:t>、</a:t>
            </a:r>
            <a:r>
              <a:rPr lang="zh-CN" altLang="en-US" sz="2800" b="1" dirty="0">
                <a:solidFill>
                  <a:srgbClr val="000000"/>
                </a:solidFill>
              </a:rPr>
              <a:t>射线</a:t>
            </a:r>
            <a:r>
              <a:rPr lang="zh-CN" altLang="en-US" b="1" dirty="0">
                <a:solidFill>
                  <a:srgbClr val="000000"/>
                </a:solidFill>
              </a:rPr>
              <a:t>、</a:t>
            </a:r>
            <a:r>
              <a:rPr lang="zh-CN" altLang="en-US" sz="2800" b="1" dirty="0">
                <a:solidFill>
                  <a:srgbClr val="000000"/>
                </a:solidFill>
              </a:rPr>
              <a:t>直线分别有几条？</a:t>
            </a:r>
          </a:p>
        </p:txBody>
      </p:sp>
      <p:sp>
        <p:nvSpPr>
          <p:cNvPr id="22532" name="Line 10"/>
          <p:cNvSpPr>
            <a:spLocks noChangeShapeType="1"/>
          </p:cNvSpPr>
          <p:nvPr/>
        </p:nvSpPr>
        <p:spPr bwMode="auto">
          <a:xfrm>
            <a:off x="5795963" y="2344738"/>
            <a:ext cx="2879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533" name="Line 11"/>
          <p:cNvSpPr>
            <a:spLocks noChangeShapeType="1"/>
          </p:cNvSpPr>
          <p:nvPr/>
        </p:nvSpPr>
        <p:spPr bwMode="auto">
          <a:xfrm flipV="1">
            <a:off x="6369050" y="2347913"/>
            <a:ext cx="1352550" cy="15128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534" name="Rectangle 12"/>
          <p:cNvSpPr>
            <a:spLocks noChangeArrowheads="1"/>
          </p:cNvSpPr>
          <p:nvPr/>
        </p:nvSpPr>
        <p:spPr bwMode="auto">
          <a:xfrm>
            <a:off x="7524750" y="184467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2535" name="Oval 13"/>
          <p:cNvSpPr>
            <a:spLocks noChangeArrowheads="1"/>
          </p:cNvSpPr>
          <p:nvPr/>
        </p:nvSpPr>
        <p:spPr bwMode="auto">
          <a:xfrm rot="-832456">
            <a:off x="7735888" y="22717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536" name="Line 14"/>
          <p:cNvSpPr>
            <a:spLocks noChangeShapeType="1"/>
          </p:cNvSpPr>
          <p:nvPr/>
        </p:nvSpPr>
        <p:spPr bwMode="auto">
          <a:xfrm>
            <a:off x="6515100" y="2347913"/>
            <a:ext cx="504825" cy="865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537" name="Rectangle 15"/>
          <p:cNvSpPr>
            <a:spLocks noChangeArrowheads="1"/>
          </p:cNvSpPr>
          <p:nvPr/>
        </p:nvSpPr>
        <p:spPr bwMode="auto">
          <a:xfrm>
            <a:off x="6416675" y="1916113"/>
            <a:ext cx="46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22538" name="Oval 16"/>
          <p:cNvSpPr>
            <a:spLocks noChangeArrowheads="1"/>
          </p:cNvSpPr>
          <p:nvPr/>
        </p:nvSpPr>
        <p:spPr bwMode="auto">
          <a:xfrm rot="-832456">
            <a:off x="6440488" y="22748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539" name="Rectangle 17"/>
          <p:cNvSpPr>
            <a:spLocks noChangeArrowheads="1"/>
          </p:cNvSpPr>
          <p:nvPr/>
        </p:nvSpPr>
        <p:spPr bwMode="auto">
          <a:xfrm>
            <a:off x="6507163" y="292417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2540" name="Oval 18"/>
          <p:cNvSpPr>
            <a:spLocks noChangeArrowheads="1"/>
          </p:cNvSpPr>
          <p:nvPr/>
        </p:nvSpPr>
        <p:spPr bwMode="auto">
          <a:xfrm rot="-832456">
            <a:off x="6943725" y="31400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899592" y="3816349"/>
            <a:ext cx="5400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4300" b="1" dirty="0">
                <a:solidFill>
                  <a:srgbClr val="000000"/>
                </a:solidFill>
              </a:rPr>
              <a:t>2</a:t>
            </a:r>
            <a:r>
              <a:rPr lang="en-US" altLang="zh-CN" sz="4300" b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4300" b="1" dirty="0">
                <a:solidFill>
                  <a:srgbClr val="000000"/>
                </a:solidFill>
                <a:latin typeface="宋体" panose="02010600030101010101" pitchFamily="2" charset="-122"/>
              </a:rPr>
              <a:t>课本</a:t>
            </a:r>
            <a:r>
              <a:rPr lang="en-US" altLang="zh-CN" sz="4300" b="1" dirty="0">
                <a:solidFill>
                  <a:srgbClr val="000000"/>
                </a:solidFill>
                <a:latin typeface="宋体" panose="02010600030101010101" pitchFamily="2" charset="-122"/>
              </a:rPr>
              <a:t>17</a:t>
            </a:r>
            <a:r>
              <a:rPr lang="zh-CN" altLang="en-US" sz="4300" b="1" dirty="0">
                <a:solidFill>
                  <a:srgbClr val="000000"/>
                </a:solidFill>
                <a:latin typeface="宋体" panose="02010600030101010101" pitchFamily="2" charset="-122"/>
              </a:rPr>
              <a:t>页</a:t>
            </a:r>
            <a:r>
              <a:rPr lang="en-US" altLang="zh-CN" sz="43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000" b="1" dirty="0">
                <a:solidFill>
                  <a:srgbClr val="000000"/>
                </a:solidFill>
              </a:rPr>
              <a:t>、</a:t>
            </a:r>
            <a:r>
              <a:rPr lang="en-US" altLang="zh-CN" sz="43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4300" b="1" dirty="0">
                <a:solidFill>
                  <a:srgbClr val="000000"/>
                </a:solidFill>
                <a:latin typeface="宋体" panose="02010600030101010101" pitchFamily="2" charset="-122"/>
              </a:rPr>
              <a:t>两题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265238" y="4143375"/>
            <a:ext cx="6259512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观察上面的图片图（ 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1—7 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）并回答：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图（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）中的绳子是直的还是曲的？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图（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）中的绳子是直的还是曲的？</a:t>
            </a:r>
            <a:endParaRPr lang="zh-CN" altLang="en-US" sz="800" b="1" dirty="0">
              <a:solidFill>
                <a:srgbClr val="FFFFCC"/>
              </a:solidFill>
              <a:latin typeface="宋体" panose="02010600030101010101" pitchFamily="2" charset="-122"/>
            </a:endParaRPr>
          </a:p>
        </p:txBody>
      </p:sp>
      <p:pic>
        <p:nvPicPr>
          <p:cNvPr id="14339" name="Picture 3" descr="imagesEE_20090523_005901_4868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620713"/>
            <a:ext cx="259238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bba757c780c38df9d00060e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350" y="620713"/>
            <a:ext cx="2881313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4075" y="2852738"/>
            <a:ext cx="82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0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92725" y="2852738"/>
            <a:ext cx="82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0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355975" y="2997200"/>
            <a:ext cx="1720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</a:rPr>
              <a:t>图（ </a:t>
            </a:r>
            <a:r>
              <a:rPr lang="en-US" altLang="zh-CN" sz="2000" b="1">
                <a:solidFill>
                  <a:srgbClr val="000000"/>
                </a:solidFill>
                <a:latin typeface="宋体" panose="02010600030101010101" pitchFamily="2" charset="-122"/>
              </a:rPr>
              <a:t>1—7 </a:t>
            </a: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u=3448737689,3536775826&amp;fm=0&amp;gp=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2924175"/>
            <a:ext cx="275431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549275"/>
            <a:ext cx="8812213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        拉直的绳子，给我们以</a:t>
            </a:r>
            <a:r>
              <a:rPr lang="zh-CN" altLang="en-US" sz="2800" b="1" dirty="0">
                <a:solidFill>
                  <a:srgbClr val="FF3300"/>
                </a:solidFill>
                <a:ea typeface="黑体" panose="02010609060101010101" pitchFamily="2" charset="-122"/>
              </a:rPr>
              <a:t>线段</a:t>
            </a:r>
            <a:r>
              <a:rPr lang="zh-CN" altLang="en-US" sz="2800" b="1" dirty="0">
                <a:solidFill>
                  <a:srgbClr val="000000"/>
                </a:solidFill>
              </a:rPr>
              <a:t>的形象。</a:t>
            </a: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2" charset="-122"/>
              </a:rPr>
              <a:t>线段</a:t>
            </a:r>
            <a:r>
              <a:rPr lang="zh-CN" altLang="en-US" sz="2800" b="1" dirty="0">
                <a:solidFill>
                  <a:srgbClr val="000000"/>
                </a:solidFill>
              </a:rPr>
              <a:t>有两个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端点。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        把线段向两方无限延伸，就得到</a:t>
            </a:r>
            <a:r>
              <a:rPr lang="zh-CN" altLang="en-US" sz="2800" b="1" dirty="0">
                <a:solidFill>
                  <a:srgbClr val="FF3300"/>
                </a:solidFill>
                <a:ea typeface="黑体" panose="02010609060101010101" pitchFamily="2" charset="-122"/>
              </a:rPr>
              <a:t>直线</a:t>
            </a:r>
            <a:r>
              <a:rPr lang="zh-CN" altLang="en-US" sz="2800" b="1" dirty="0">
                <a:solidFill>
                  <a:srgbClr val="000000"/>
                </a:solidFill>
              </a:rPr>
              <a:t>。</a:t>
            </a: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2" charset="-122"/>
              </a:rPr>
              <a:t>直线</a:t>
            </a:r>
            <a:r>
              <a:rPr lang="zh-CN" altLang="en-US" sz="2800" b="1" dirty="0">
                <a:solidFill>
                  <a:srgbClr val="000000"/>
                </a:solidFill>
              </a:rPr>
              <a:t>没有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端点。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        将线段向一个方向无限延伸就形成了</a:t>
            </a:r>
            <a:r>
              <a:rPr lang="zh-CN" altLang="en-US" sz="2800" b="1" dirty="0">
                <a:solidFill>
                  <a:srgbClr val="FF3300"/>
                </a:solidFill>
                <a:ea typeface="黑体" panose="02010609060101010101" pitchFamily="2" charset="-122"/>
              </a:rPr>
              <a:t>射线</a:t>
            </a:r>
            <a:r>
              <a:rPr lang="zh-CN" altLang="en-US" sz="2800" b="1" dirty="0">
                <a:solidFill>
                  <a:srgbClr val="000000"/>
                </a:solidFill>
              </a:rPr>
              <a:t>。</a:t>
            </a: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2" charset="-122"/>
              </a:rPr>
              <a:t>射线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有一个端点。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627313" y="5013325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627313" y="5013325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5503863" y="4937125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95288" y="5013325"/>
            <a:ext cx="2271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5508625" y="5013325"/>
            <a:ext cx="2813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627313" y="55626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2624138" y="5486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5486400" y="5486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5508625" y="5562600"/>
            <a:ext cx="2897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700338" y="6092825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2700338" y="6021388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5503863" y="6021388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49" grpId="1" animBg="1"/>
      <p:bldP spid="6150" grpId="0" animBg="1"/>
      <p:bldP spid="6150" grpId="1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5" grpId="1" animBg="1"/>
      <p:bldP spid="6156" grpId="0" animBg="1"/>
      <p:bldP spid="6157" grpId="0" animBg="1"/>
      <p:bldP spid="6158" grpId="0" animBg="1"/>
      <p:bldP spid="61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721475" y="108108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8093075" y="31908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B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971550" y="2992438"/>
            <a:ext cx="2971800" cy="76200"/>
            <a:chOff x="0" y="0"/>
            <a:chExt cx="1872" cy="48"/>
          </a:xfrm>
        </p:grpSpPr>
        <p:sp>
          <p:nvSpPr>
            <p:cNvPr id="16413" name="Line 5"/>
            <p:cNvSpPr>
              <a:spLocks noChangeShapeType="1"/>
            </p:cNvSpPr>
            <p:nvPr/>
          </p:nvSpPr>
          <p:spPr bwMode="auto">
            <a:xfrm>
              <a:off x="48" y="48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14" name="Oval 6"/>
            <p:cNvSpPr>
              <a:spLocks noChangeArrowheads="1"/>
            </p:cNvSpPr>
            <p:nvPr/>
          </p:nvSpPr>
          <p:spPr bwMode="auto">
            <a:xfrm>
              <a:off x="0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15" name="Oval 7"/>
            <p:cNvSpPr>
              <a:spLocks noChangeArrowheads="1"/>
            </p:cNvSpPr>
            <p:nvPr/>
          </p:nvSpPr>
          <p:spPr bwMode="auto">
            <a:xfrm>
              <a:off x="1824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1187450" y="333375"/>
            <a:ext cx="1970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333399"/>
                </a:solidFill>
                <a:ea typeface="黑体" panose="02010609060101010101" pitchFamily="2" charset="-122"/>
              </a:rPr>
              <a:t>表示方法：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6858000" y="10810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8229600" y="3190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3" name="Group 11"/>
          <p:cNvGrpSpPr/>
          <p:nvPr/>
        </p:nvGrpSpPr>
        <p:grpSpPr bwMode="auto">
          <a:xfrm>
            <a:off x="900113" y="5949950"/>
            <a:ext cx="3214687" cy="76200"/>
            <a:chOff x="0" y="0"/>
            <a:chExt cx="2016" cy="48"/>
          </a:xfrm>
        </p:grpSpPr>
        <p:sp>
          <p:nvSpPr>
            <p:cNvPr id="16410" name="Line 12"/>
            <p:cNvSpPr>
              <a:spLocks noChangeShapeType="1"/>
            </p:cNvSpPr>
            <p:nvPr/>
          </p:nvSpPr>
          <p:spPr bwMode="auto">
            <a:xfrm>
              <a:off x="0" y="48"/>
              <a:ext cx="20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11" name="Oval 13"/>
            <p:cNvSpPr>
              <a:spLocks noChangeArrowheads="1"/>
            </p:cNvSpPr>
            <p:nvPr/>
          </p:nvSpPr>
          <p:spPr bwMode="auto">
            <a:xfrm>
              <a:off x="278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12" name="Oval 14"/>
            <p:cNvSpPr>
              <a:spLocks noChangeArrowheads="1"/>
            </p:cNvSpPr>
            <p:nvPr/>
          </p:nvSpPr>
          <p:spPr bwMode="auto">
            <a:xfrm>
              <a:off x="1238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87313" y="838200"/>
            <a:ext cx="4827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3300"/>
                </a:solidFill>
                <a:ea typeface="黑体" panose="02010609060101010101" pitchFamily="2" charset="-122"/>
              </a:rPr>
              <a:t>点</a:t>
            </a:r>
            <a:r>
              <a:rPr lang="zh-CN" altLang="en-US" sz="2800" b="1">
                <a:solidFill>
                  <a:srgbClr val="000000"/>
                </a:solidFill>
              </a:rPr>
              <a:t>可以用一个大写字母表示。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87313" y="1676400"/>
            <a:ext cx="7685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线段、射线、直线都可以用两个大写字母表示。</a:t>
            </a:r>
          </a:p>
        </p:txBody>
      </p:sp>
      <p:grpSp>
        <p:nvGrpSpPr>
          <p:cNvPr id="4" name="Group 17"/>
          <p:cNvGrpSpPr/>
          <p:nvPr/>
        </p:nvGrpSpPr>
        <p:grpSpPr bwMode="auto">
          <a:xfrm>
            <a:off x="974725" y="4584700"/>
            <a:ext cx="2911475" cy="76200"/>
            <a:chOff x="0" y="0"/>
            <a:chExt cx="1834" cy="48"/>
          </a:xfrm>
        </p:grpSpPr>
        <p:sp>
          <p:nvSpPr>
            <p:cNvPr id="16407" name="Line 18"/>
            <p:cNvSpPr>
              <a:spLocks noChangeShapeType="1"/>
            </p:cNvSpPr>
            <p:nvPr/>
          </p:nvSpPr>
          <p:spPr bwMode="auto">
            <a:xfrm>
              <a:off x="10" y="48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08" name="Oval 19"/>
            <p:cNvSpPr>
              <a:spLocks noChangeArrowheads="1"/>
            </p:cNvSpPr>
            <p:nvPr/>
          </p:nvSpPr>
          <p:spPr bwMode="auto">
            <a:xfrm>
              <a:off x="0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09" name="Oval 20"/>
            <p:cNvSpPr>
              <a:spLocks noChangeArrowheads="1"/>
            </p:cNvSpPr>
            <p:nvPr/>
          </p:nvSpPr>
          <p:spPr bwMode="auto">
            <a:xfrm>
              <a:off x="1152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21"/>
          <p:cNvGrpSpPr/>
          <p:nvPr/>
        </p:nvGrpSpPr>
        <p:grpSpPr bwMode="auto">
          <a:xfrm>
            <a:off x="827088" y="2997200"/>
            <a:ext cx="3276600" cy="3490913"/>
            <a:chOff x="0" y="0"/>
            <a:chExt cx="2064" cy="2199"/>
          </a:xfrm>
        </p:grpSpPr>
        <p:sp>
          <p:nvSpPr>
            <p:cNvPr id="16401" name="Rectangle 22"/>
            <p:cNvSpPr>
              <a:spLocks noChangeArrowheads="1"/>
            </p:cNvSpPr>
            <p:nvPr/>
          </p:nvSpPr>
          <p:spPr bwMode="auto">
            <a:xfrm>
              <a:off x="240" y="1872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6402" name="Rectangle 23"/>
            <p:cNvSpPr>
              <a:spLocks noChangeArrowheads="1"/>
            </p:cNvSpPr>
            <p:nvPr/>
          </p:nvSpPr>
          <p:spPr bwMode="auto">
            <a:xfrm>
              <a:off x="1200" y="1872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6403" name="Rectangle 24"/>
            <p:cNvSpPr>
              <a:spLocks noChangeArrowheads="1"/>
            </p:cNvSpPr>
            <p:nvPr/>
          </p:nvSpPr>
          <p:spPr bwMode="auto">
            <a:xfrm>
              <a:off x="0" y="48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6404" name="Rectangle 25"/>
            <p:cNvSpPr>
              <a:spLocks noChangeArrowheads="1"/>
            </p:cNvSpPr>
            <p:nvPr/>
          </p:nvSpPr>
          <p:spPr bwMode="auto">
            <a:xfrm>
              <a:off x="0" y="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6405" name="Rectangle 26"/>
            <p:cNvSpPr>
              <a:spLocks noChangeArrowheads="1"/>
            </p:cNvSpPr>
            <p:nvPr/>
          </p:nvSpPr>
          <p:spPr bwMode="auto">
            <a:xfrm>
              <a:off x="1786" y="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6406" name="Rectangle 27"/>
            <p:cNvSpPr>
              <a:spLocks noChangeArrowheads="1"/>
            </p:cNvSpPr>
            <p:nvPr/>
          </p:nvSpPr>
          <p:spPr bwMode="auto">
            <a:xfrm>
              <a:off x="1152" y="48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B</a:t>
              </a:r>
            </a:p>
          </p:txBody>
        </p:sp>
      </p:grp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4191000" y="2209800"/>
            <a:ext cx="1533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记作：</a:t>
            </a: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4787900" y="2763838"/>
            <a:ext cx="3563938" cy="528637"/>
          </a:xfrm>
          <a:prstGeom prst="rect">
            <a:avLst/>
          </a:prstGeom>
          <a:solidFill>
            <a:srgbClr val="00CCFF">
              <a:alpha val="34117"/>
            </a:srgbClr>
          </a:solidFill>
          <a:ln w="9525">
            <a:solidFill>
              <a:srgbClr val="FFCC00"/>
            </a:solidFill>
            <a:miter lim="800000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  线段</a:t>
            </a:r>
            <a:r>
              <a:rPr lang="en-US" altLang="zh-CN" sz="2800" b="1">
                <a:solidFill>
                  <a:srgbClr val="000000"/>
                </a:solidFill>
              </a:rPr>
              <a:t>AB</a:t>
            </a:r>
            <a:r>
              <a:rPr lang="zh-CN" altLang="en-US" sz="2800" b="1">
                <a:solidFill>
                  <a:srgbClr val="000000"/>
                </a:solidFill>
              </a:rPr>
              <a:t>或线段</a:t>
            </a:r>
            <a:r>
              <a:rPr lang="en-US" altLang="zh-CN" sz="2800" b="1">
                <a:solidFill>
                  <a:srgbClr val="000000"/>
                </a:solidFill>
              </a:rPr>
              <a:t>BA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4787900" y="4149725"/>
            <a:ext cx="3600450" cy="955675"/>
          </a:xfrm>
          <a:prstGeom prst="rect">
            <a:avLst/>
          </a:prstGeom>
          <a:solidFill>
            <a:srgbClr val="00CCFF">
              <a:alpha val="34117"/>
            </a:srgbClr>
          </a:solidFill>
          <a:ln w="9525">
            <a:solidFill>
              <a:srgbClr val="FFCC00"/>
            </a:solidFill>
            <a:miter lim="800000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  射线</a:t>
            </a:r>
            <a:r>
              <a:rPr lang="en-US" altLang="zh-CN" sz="2800" b="1">
                <a:solidFill>
                  <a:srgbClr val="000000"/>
                </a:solidFill>
              </a:rPr>
              <a:t>AB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3300"/>
                </a:solidFill>
              </a:rPr>
              <a:t>（端点字母</a:t>
            </a:r>
            <a:r>
              <a:rPr lang="en-US" altLang="zh-CN" sz="2800" b="1">
                <a:solidFill>
                  <a:srgbClr val="FF3300"/>
                </a:solidFill>
              </a:rPr>
              <a:t>A</a:t>
            </a:r>
            <a:r>
              <a:rPr lang="zh-CN" altLang="en-US" sz="2800" b="1">
                <a:solidFill>
                  <a:srgbClr val="FF3300"/>
                </a:solidFill>
              </a:rPr>
              <a:t>在前）</a:t>
            </a: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4859338" y="5715000"/>
            <a:ext cx="3600450" cy="528638"/>
          </a:xfrm>
          <a:prstGeom prst="rect">
            <a:avLst/>
          </a:prstGeom>
          <a:solidFill>
            <a:srgbClr val="00CCFF">
              <a:alpha val="34117"/>
            </a:srgbClr>
          </a:solidFill>
          <a:ln w="9525">
            <a:solidFill>
              <a:srgbClr val="FFCC00"/>
            </a:solidFill>
            <a:miter lim="800000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 直线</a:t>
            </a:r>
            <a:r>
              <a:rPr lang="en-US" altLang="zh-CN" sz="2800" b="1">
                <a:solidFill>
                  <a:srgbClr val="000000"/>
                </a:solidFill>
              </a:rPr>
              <a:t>AB</a:t>
            </a:r>
            <a:r>
              <a:rPr lang="zh-CN" altLang="en-US" sz="2800" b="1">
                <a:solidFill>
                  <a:srgbClr val="000000"/>
                </a:solidFill>
              </a:rPr>
              <a:t>或线直</a:t>
            </a:r>
            <a:r>
              <a:rPr lang="en-US" altLang="zh-CN" sz="2800" b="1">
                <a:solidFill>
                  <a:srgbClr val="000000"/>
                </a:solidFill>
              </a:rPr>
              <a:t>BA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0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5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7" grpId="0" animBg="1"/>
      <p:bldP spid="7178" grpId="0" animBg="1"/>
      <p:bldP spid="7183" grpId="0" autoUpdateAnimBg="0"/>
      <p:bldP spid="7196" grpId="0" autoUpdateAnimBg="0"/>
      <p:bldP spid="7197" grpId="0" animBg="1" autoUpdateAnimBg="0"/>
      <p:bldP spid="7198" grpId="0" animBg="1" autoUpdateAnimBg="0"/>
      <p:bldP spid="719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354763" y="220503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140325" y="250825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434263" y="19732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765175"/>
            <a:ext cx="91154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           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如图（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1—22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是直线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L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上的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个点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）图中共有几条线段？这些线段怎样表示？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）图中共有几条射线？以点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为端点的射线如何表示？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）直线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L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还可以怎样表示？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55576" y="3654524"/>
            <a:ext cx="799006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      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）图中共有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条线段，分别是线段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AB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或线段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BA)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、线段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AC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或线段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CA)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、线段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BC(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或线段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CB).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）由于每一个点都把直线分成了两题射线，所以图中共有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6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条射线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以点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为端点 的射线是射线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与射线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BC.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）直线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L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还可以表示为直线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AB(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或直线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BA)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、直线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AC(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或直线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CA)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、直线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BC(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或直线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CB).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77304" y="3573016"/>
            <a:ext cx="1079500" cy="51911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 解  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692150"/>
            <a:ext cx="1079500" cy="51911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例  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rot="-832456">
            <a:off x="4932363" y="2727325"/>
            <a:ext cx="3214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 rot="-832456">
            <a:off x="5399088" y="29368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 rot="-832456">
            <a:off x="6580188" y="26479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 rot="-832456">
            <a:off x="7732713" y="23637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/>
          <p:nvPr/>
        </p:nvGrpSpPr>
        <p:grpSpPr bwMode="auto">
          <a:xfrm>
            <a:off x="5364163" y="2368550"/>
            <a:ext cx="2409825" cy="652463"/>
            <a:chOff x="0" y="0"/>
            <a:chExt cx="1518" cy="411"/>
          </a:xfrm>
        </p:grpSpPr>
        <p:sp>
          <p:nvSpPr>
            <p:cNvPr id="17430" name="Line 14"/>
            <p:cNvSpPr>
              <a:spLocks noChangeShapeType="1"/>
            </p:cNvSpPr>
            <p:nvPr/>
          </p:nvSpPr>
          <p:spPr bwMode="auto">
            <a:xfrm rot="-832456">
              <a:off x="13" y="227"/>
              <a:ext cx="14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31" name="Oval 15"/>
            <p:cNvSpPr>
              <a:spLocks noChangeArrowheads="1"/>
            </p:cNvSpPr>
            <p:nvPr/>
          </p:nvSpPr>
          <p:spPr bwMode="auto">
            <a:xfrm rot="-832456">
              <a:off x="1470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32" name="Oval 16"/>
            <p:cNvSpPr>
              <a:spLocks noChangeArrowheads="1"/>
            </p:cNvSpPr>
            <p:nvPr/>
          </p:nvSpPr>
          <p:spPr bwMode="auto">
            <a:xfrm rot="-832456">
              <a:off x="0" y="363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7"/>
          <p:cNvGrpSpPr/>
          <p:nvPr/>
        </p:nvGrpSpPr>
        <p:grpSpPr bwMode="auto">
          <a:xfrm>
            <a:off x="6575425" y="2349500"/>
            <a:ext cx="1228725" cy="365125"/>
            <a:chOff x="0" y="0"/>
            <a:chExt cx="774" cy="230"/>
          </a:xfrm>
        </p:grpSpPr>
        <p:sp>
          <p:nvSpPr>
            <p:cNvPr id="17427" name="Line 18"/>
            <p:cNvSpPr>
              <a:spLocks noChangeShapeType="1"/>
            </p:cNvSpPr>
            <p:nvPr/>
          </p:nvSpPr>
          <p:spPr bwMode="auto">
            <a:xfrm rot="-832456">
              <a:off x="34" y="136"/>
              <a:ext cx="7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28" name="Oval 19"/>
            <p:cNvSpPr>
              <a:spLocks noChangeArrowheads="1"/>
            </p:cNvSpPr>
            <p:nvPr/>
          </p:nvSpPr>
          <p:spPr bwMode="auto">
            <a:xfrm rot="-832456">
              <a:off x="0" y="18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29" name="Oval 20"/>
            <p:cNvSpPr>
              <a:spLocks noChangeArrowheads="1"/>
            </p:cNvSpPr>
            <p:nvPr/>
          </p:nvSpPr>
          <p:spPr bwMode="auto">
            <a:xfrm rot="-832456">
              <a:off x="726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21"/>
          <p:cNvGrpSpPr/>
          <p:nvPr/>
        </p:nvGrpSpPr>
        <p:grpSpPr bwMode="auto">
          <a:xfrm>
            <a:off x="5394325" y="2636838"/>
            <a:ext cx="1268413" cy="365125"/>
            <a:chOff x="0" y="0"/>
            <a:chExt cx="799" cy="230"/>
          </a:xfrm>
        </p:grpSpPr>
        <p:sp>
          <p:nvSpPr>
            <p:cNvPr id="17424" name="Line 22"/>
            <p:cNvSpPr>
              <a:spLocks noChangeShapeType="1"/>
            </p:cNvSpPr>
            <p:nvPr/>
          </p:nvSpPr>
          <p:spPr bwMode="auto">
            <a:xfrm rot="-832456">
              <a:off x="15" y="138"/>
              <a:ext cx="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25" name="Oval 23"/>
            <p:cNvSpPr>
              <a:spLocks noChangeArrowheads="1"/>
            </p:cNvSpPr>
            <p:nvPr/>
          </p:nvSpPr>
          <p:spPr bwMode="auto">
            <a:xfrm rot="-832456">
              <a:off x="0" y="18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26" name="Oval 24"/>
            <p:cNvSpPr>
              <a:spLocks noChangeArrowheads="1"/>
            </p:cNvSpPr>
            <p:nvPr/>
          </p:nvSpPr>
          <p:spPr bwMode="auto">
            <a:xfrm rot="-832456">
              <a:off x="744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6185E-6 L -1.38889E-6 -0.0610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9.24855E-7 L -4.72222E-6 -0.0894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6.35838E-7 L -2.77778E-6 0.0994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65292" y="1139031"/>
            <a:ext cx="58324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       在图</a:t>
            </a:r>
            <a:r>
              <a:rPr lang="en-US" altLang="zh-CN" sz="2800" b="1" dirty="0">
                <a:solidFill>
                  <a:srgbClr val="000000"/>
                </a:solidFill>
              </a:rPr>
              <a:t>1-24</a:t>
            </a:r>
            <a:r>
              <a:rPr lang="zh-CN" altLang="en-US" sz="2800" b="1" dirty="0">
                <a:solidFill>
                  <a:srgbClr val="000000"/>
                </a:solidFill>
              </a:rPr>
              <a:t>中，请你上相同数表示的点用线段分别连接起来，看看会得到一个什么样的图形。</a:t>
            </a:r>
            <a:endParaRPr lang="zh-CN" altLang="en-US" sz="800" b="1" dirty="0">
              <a:solidFill>
                <a:srgbClr val="FFFFCC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 rot="5400000">
            <a:off x="6134100" y="338138"/>
            <a:ext cx="2439987" cy="24399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>
            <a:off x="8301038" y="341313"/>
            <a:ext cx="257175" cy="2441575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8035925" y="738188"/>
            <a:ext cx="527050" cy="2044700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7769225" y="1066800"/>
            <a:ext cx="792163" cy="1716088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rot="71609" flipH="1">
            <a:off x="7543800" y="1397000"/>
            <a:ext cx="1006475" cy="1385888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7242175" y="1695450"/>
            <a:ext cx="1319213" cy="1055688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6911975" y="2025650"/>
            <a:ext cx="1649413" cy="725488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6134100" y="2570163"/>
            <a:ext cx="2413000" cy="212725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6648450" y="2289175"/>
            <a:ext cx="1912938" cy="446088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8559800" y="115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8559800" y="4095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8582025" y="692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8582025" y="91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8582025" y="11953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8582025" y="17716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582025" y="1484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8582025" y="20669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8582025" y="2354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8582025" y="842963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8582025" y="1130300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8582025" y="1419225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8582025" y="1706563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8582025" y="2282825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8582025" y="1993900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8582025" y="2570163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8582025" y="338138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8583613" y="627063"/>
            <a:ext cx="714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8462" name="Group 30"/>
          <p:cNvGrpSpPr/>
          <p:nvPr/>
        </p:nvGrpSpPr>
        <p:grpSpPr bwMode="auto">
          <a:xfrm>
            <a:off x="6010275" y="2757488"/>
            <a:ext cx="2500313" cy="388937"/>
            <a:chOff x="0" y="0"/>
            <a:chExt cx="1575" cy="245"/>
          </a:xfrm>
        </p:grpSpPr>
        <p:sp>
          <p:nvSpPr>
            <p:cNvPr id="18627" name="Rectangle 31"/>
            <p:cNvSpPr>
              <a:spLocks noChangeArrowheads="1"/>
            </p:cNvSpPr>
            <p:nvPr/>
          </p:nvSpPr>
          <p:spPr bwMode="auto">
            <a:xfrm rot="10800000" flipV="1">
              <a:off x="1197" y="1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8628" name="Rectangle 32"/>
            <p:cNvSpPr>
              <a:spLocks noChangeArrowheads="1"/>
            </p:cNvSpPr>
            <p:nvPr/>
          </p:nvSpPr>
          <p:spPr bwMode="auto">
            <a:xfrm rot="10800000" flipV="1">
              <a:off x="1379" y="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8629" name="Rectangle 33"/>
            <p:cNvSpPr>
              <a:spLocks noChangeArrowheads="1"/>
            </p:cNvSpPr>
            <p:nvPr/>
          </p:nvSpPr>
          <p:spPr bwMode="auto">
            <a:xfrm rot="10800000" flipV="1">
              <a:off x="1016" y="1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8630" name="Rectangle 34"/>
            <p:cNvSpPr>
              <a:spLocks noChangeArrowheads="1"/>
            </p:cNvSpPr>
            <p:nvPr/>
          </p:nvSpPr>
          <p:spPr bwMode="auto">
            <a:xfrm rot="10800000" flipV="1">
              <a:off x="876" y="1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8631" name="Rectangle 35"/>
            <p:cNvSpPr>
              <a:spLocks noChangeArrowheads="1"/>
            </p:cNvSpPr>
            <p:nvPr/>
          </p:nvSpPr>
          <p:spPr bwMode="auto">
            <a:xfrm rot="10800000" flipV="1">
              <a:off x="699" y="1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8632" name="Rectangle 36"/>
            <p:cNvSpPr>
              <a:spLocks noChangeArrowheads="1"/>
            </p:cNvSpPr>
            <p:nvPr/>
          </p:nvSpPr>
          <p:spPr bwMode="auto">
            <a:xfrm rot="10800000" flipV="1">
              <a:off x="336" y="1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18633" name="Rectangle 37"/>
            <p:cNvSpPr>
              <a:spLocks noChangeArrowheads="1"/>
            </p:cNvSpPr>
            <p:nvPr/>
          </p:nvSpPr>
          <p:spPr bwMode="auto">
            <a:xfrm rot="10800000" flipV="1">
              <a:off x="517" y="1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8634" name="Rectangle 38"/>
            <p:cNvSpPr>
              <a:spLocks noChangeArrowheads="1"/>
            </p:cNvSpPr>
            <p:nvPr/>
          </p:nvSpPr>
          <p:spPr bwMode="auto">
            <a:xfrm rot="10800000" flipV="1">
              <a:off x="150" y="1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18635" name="Rectangle 39"/>
            <p:cNvSpPr>
              <a:spLocks noChangeArrowheads="1"/>
            </p:cNvSpPr>
            <p:nvPr/>
          </p:nvSpPr>
          <p:spPr bwMode="auto">
            <a:xfrm rot="10800000" flipV="1">
              <a:off x="0" y="1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8636" name="Line 40"/>
            <p:cNvSpPr>
              <a:spLocks noChangeShapeType="1"/>
            </p:cNvSpPr>
            <p:nvPr/>
          </p:nvSpPr>
          <p:spPr bwMode="auto">
            <a:xfrm rot="16200000" flipH="1">
              <a:off x="372" y="40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637" name="Line 41"/>
            <p:cNvSpPr>
              <a:spLocks noChangeShapeType="1"/>
            </p:cNvSpPr>
            <p:nvPr/>
          </p:nvSpPr>
          <p:spPr bwMode="auto">
            <a:xfrm rot="16200000" flipH="1">
              <a:off x="553" y="40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638" name="Line 42"/>
            <p:cNvSpPr>
              <a:spLocks noChangeShapeType="1"/>
            </p:cNvSpPr>
            <p:nvPr/>
          </p:nvSpPr>
          <p:spPr bwMode="auto">
            <a:xfrm rot="16200000" flipH="1">
              <a:off x="735" y="40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639" name="Line 43"/>
            <p:cNvSpPr>
              <a:spLocks noChangeShapeType="1"/>
            </p:cNvSpPr>
            <p:nvPr/>
          </p:nvSpPr>
          <p:spPr bwMode="auto">
            <a:xfrm rot="16200000" flipH="1">
              <a:off x="916" y="40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640" name="Line 44"/>
            <p:cNvSpPr>
              <a:spLocks noChangeShapeType="1"/>
            </p:cNvSpPr>
            <p:nvPr/>
          </p:nvSpPr>
          <p:spPr bwMode="auto">
            <a:xfrm rot="16200000" flipH="1">
              <a:off x="1279" y="40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641" name="Line 45"/>
            <p:cNvSpPr>
              <a:spLocks noChangeShapeType="1"/>
            </p:cNvSpPr>
            <p:nvPr/>
          </p:nvSpPr>
          <p:spPr bwMode="auto">
            <a:xfrm rot="16200000" flipH="1">
              <a:off x="1097" y="40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642" name="Line 46"/>
            <p:cNvSpPr>
              <a:spLocks noChangeShapeType="1"/>
            </p:cNvSpPr>
            <p:nvPr/>
          </p:nvSpPr>
          <p:spPr bwMode="auto">
            <a:xfrm rot="16200000" flipH="1">
              <a:off x="1460" y="40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643" name="Line 47"/>
            <p:cNvSpPr>
              <a:spLocks noChangeShapeType="1"/>
            </p:cNvSpPr>
            <p:nvPr/>
          </p:nvSpPr>
          <p:spPr bwMode="auto">
            <a:xfrm rot="16200000" flipH="1">
              <a:off x="54" y="40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644" name="Line 48"/>
            <p:cNvSpPr>
              <a:spLocks noChangeShapeType="1"/>
            </p:cNvSpPr>
            <p:nvPr/>
          </p:nvSpPr>
          <p:spPr bwMode="auto">
            <a:xfrm rot="16200000" flipH="1">
              <a:off x="236" y="39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8463" name="Rectangle 49"/>
          <p:cNvSpPr>
            <a:spLocks noChangeArrowheads="1"/>
          </p:cNvSpPr>
          <p:nvPr/>
        </p:nvSpPr>
        <p:spPr bwMode="auto">
          <a:xfrm>
            <a:off x="6997700" y="3146425"/>
            <a:ext cx="871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</a:rPr>
              <a:t>图</a:t>
            </a:r>
            <a:r>
              <a:rPr lang="en-US" altLang="zh-CN" b="1">
                <a:solidFill>
                  <a:srgbClr val="000000"/>
                </a:solidFill>
              </a:rPr>
              <a:t>1-24</a:t>
            </a:r>
          </a:p>
        </p:txBody>
      </p:sp>
      <p:grpSp>
        <p:nvGrpSpPr>
          <p:cNvPr id="3" name="Group 50"/>
          <p:cNvGrpSpPr/>
          <p:nvPr/>
        </p:nvGrpSpPr>
        <p:grpSpPr bwMode="auto">
          <a:xfrm>
            <a:off x="395288" y="2717800"/>
            <a:ext cx="4024312" cy="4095750"/>
            <a:chOff x="0" y="0"/>
            <a:chExt cx="2535" cy="2580"/>
          </a:xfrm>
        </p:grpSpPr>
        <p:grpSp>
          <p:nvGrpSpPr>
            <p:cNvPr id="18501" name="Group 51"/>
            <p:cNvGrpSpPr/>
            <p:nvPr/>
          </p:nvGrpSpPr>
          <p:grpSpPr bwMode="auto">
            <a:xfrm>
              <a:off x="1225" y="1038"/>
              <a:ext cx="1310" cy="628"/>
              <a:chOff x="0" y="0"/>
              <a:chExt cx="1872" cy="1126"/>
            </a:xfrm>
          </p:grpSpPr>
          <p:sp>
            <p:nvSpPr>
              <p:cNvPr id="18610" name="AutoShape 52"/>
              <p:cNvSpPr>
                <a:spLocks noChangeArrowheads="1"/>
              </p:cNvSpPr>
              <p:nvPr/>
            </p:nvSpPr>
            <p:spPr bwMode="auto">
              <a:xfrm>
                <a:off x="10" y="43"/>
                <a:ext cx="1429" cy="866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11" name="Line 53"/>
              <p:cNvSpPr>
                <a:spLocks noChangeShapeType="1"/>
              </p:cNvSpPr>
              <p:nvPr/>
            </p:nvSpPr>
            <p:spPr bwMode="auto">
              <a:xfrm rot="-75524">
                <a:off x="744" y="27"/>
                <a:ext cx="1126" cy="7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12" name="Line 54"/>
              <p:cNvSpPr>
                <a:spLocks noChangeShapeType="1"/>
              </p:cNvSpPr>
              <p:nvPr/>
            </p:nvSpPr>
            <p:spPr bwMode="auto">
              <a:xfrm rot="-3777708">
                <a:off x="742" y="193"/>
                <a:ext cx="1126" cy="7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13" name="Line 55"/>
              <p:cNvSpPr>
                <a:spLocks noChangeShapeType="1"/>
              </p:cNvSpPr>
              <p:nvPr/>
            </p:nvSpPr>
            <p:spPr bwMode="auto">
              <a:xfrm flipH="1">
                <a:off x="1569" y="260"/>
                <a:ext cx="303" cy="303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14" name="Line 56"/>
              <p:cNvSpPr>
                <a:spLocks noChangeShapeType="1"/>
              </p:cNvSpPr>
              <p:nvPr/>
            </p:nvSpPr>
            <p:spPr bwMode="auto">
              <a:xfrm rot="181432" flipH="1">
                <a:off x="1689" y="300"/>
                <a:ext cx="86" cy="347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15" name="Line 57"/>
              <p:cNvSpPr>
                <a:spLocks noChangeShapeType="1"/>
              </p:cNvSpPr>
              <p:nvPr/>
            </p:nvSpPr>
            <p:spPr bwMode="auto">
              <a:xfrm>
                <a:off x="1655" y="346"/>
                <a:ext cx="130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16" name="Line 58"/>
              <p:cNvSpPr>
                <a:spLocks noChangeShapeType="1"/>
              </p:cNvSpPr>
              <p:nvPr/>
            </p:nvSpPr>
            <p:spPr bwMode="auto">
              <a:xfrm>
                <a:off x="1569" y="433"/>
                <a:ext cx="303" cy="30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17" name="Line 59"/>
              <p:cNvSpPr>
                <a:spLocks noChangeShapeType="1"/>
              </p:cNvSpPr>
              <p:nvPr/>
            </p:nvSpPr>
            <p:spPr bwMode="auto">
              <a:xfrm flipV="1">
                <a:off x="10" y="130"/>
                <a:ext cx="866" cy="346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18" name="Line 60"/>
              <p:cNvSpPr>
                <a:spLocks noChangeShapeType="1"/>
              </p:cNvSpPr>
              <p:nvPr/>
            </p:nvSpPr>
            <p:spPr bwMode="auto">
              <a:xfrm flipV="1">
                <a:off x="140" y="217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19" name="Line 61"/>
              <p:cNvSpPr>
                <a:spLocks noChangeShapeType="1"/>
              </p:cNvSpPr>
              <p:nvPr/>
            </p:nvSpPr>
            <p:spPr bwMode="auto">
              <a:xfrm rot="-83394">
                <a:off x="338" y="268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20" name="Line 62"/>
              <p:cNvSpPr>
                <a:spLocks noChangeShapeType="1"/>
              </p:cNvSpPr>
              <p:nvPr/>
            </p:nvSpPr>
            <p:spPr bwMode="auto">
              <a:xfrm>
                <a:off x="486" y="173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21" name="Line 63"/>
              <p:cNvSpPr>
                <a:spLocks noChangeShapeType="1"/>
              </p:cNvSpPr>
              <p:nvPr/>
            </p:nvSpPr>
            <p:spPr bwMode="auto">
              <a:xfrm>
                <a:off x="616" y="87"/>
                <a:ext cx="823" cy="389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22" name="Line 64"/>
              <p:cNvSpPr>
                <a:spLocks noChangeShapeType="1"/>
              </p:cNvSpPr>
              <p:nvPr/>
            </p:nvSpPr>
            <p:spPr bwMode="auto">
              <a:xfrm rot="10800000" flipV="1">
                <a:off x="563" y="466"/>
                <a:ext cx="866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23" name="Line 65"/>
              <p:cNvSpPr>
                <a:spLocks noChangeShapeType="1"/>
              </p:cNvSpPr>
              <p:nvPr/>
            </p:nvSpPr>
            <p:spPr bwMode="auto">
              <a:xfrm rot="10800000" flipV="1">
                <a:off x="433" y="553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24" name="Line 66"/>
              <p:cNvSpPr>
                <a:spLocks noChangeShapeType="1"/>
              </p:cNvSpPr>
              <p:nvPr/>
            </p:nvSpPr>
            <p:spPr bwMode="auto">
              <a:xfrm rot="10716606">
                <a:off x="321" y="632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25" name="Line 67"/>
              <p:cNvSpPr>
                <a:spLocks noChangeShapeType="1"/>
              </p:cNvSpPr>
              <p:nvPr/>
            </p:nvSpPr>
            <p:spPr bwMode="auto">
              <a:xfrm rot="10800000">
                <a:off x="173" y="553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26" name="Line 68"/>
              <p:cNvSpPr>
                <a:spLocks noChangeShapeType="1"/>
              </p:cNvSpPr>
              <p:nvPr/>
            </p:nvSpPr>
            <p:spPr bwMode="auto">
              <a:xfrm rot="10800000">
                <a:off x="0" y="466"/>
                <a:ext cx="823" cy="390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502" name="Group 69"/>
            <p:cNvGrpSpPr/>
            <p:nvPr/>
          </p:nvGrpSpPr>
          <p:grpSpPr bwMode="auto">
            <a:xfrm rot="-3078450">
              <a:off x="1022" y="522"/>
              <a:ext cx="1310" cy="628"/>
              <a:chOff x="0" y="0"/>
              <a:chExt cx="1872" cy="1126"/>
            </a:xfrm>
          </p:grpSpPr>
          <p:sp>
            <p:nvSpPr>
              <p:cNvPr id="18593" name="AutoShape 70"/>
              <p:cNvSpPr>
                <a:spLocks noChangeArrowheads="1"/>
              </p:cNvSpPr>
              <p:nvPr/>
            </p:nvSpPr>
            <p:spPr bwMode="auto">
              <a:xfrm>
                <a:off x="10" y="43"/>
                <a:ext cx="1429" cy="866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94" name="Line 71"/>
              <p:cNvSpPr>
                <a:spLocks noChangeShapeType="1"/>
              </p:cNvSpPr>
              <p:nvPr/>
            </p:nvSpPr>
            <p:spPr bwMode="auto">
              <a:xfrm rot="-75524">
                <a:off x="744" y="27"/>
                <a:ext cx="1126" cy="7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95" name="Line 72"/>
              <p:cNvSpPr>
                <a:spLocks noChangeShapeType="1"/>
              </p:cNvSpPr>
              <p:nvPr/>
            </p:nvSpPr>
            <p:spPr bwMode="auto">
              <a:xfrm rot="-3777708">
                <a:off x="742" y="193"/>
                <a:ext cx="1126" cy="7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96" name="Line 73"/>
              <p:cNvSpPr>
                <a:spLocks noChangeShapeType="1"/>
              </p:cNvSpPr>
              <p:nvPr/>
            </p:nvSpPr>
            <p:spPr bwMode="auto">
              <a:xfrm flipH="1">
                <a:off x="1569" y="260"/>
                <a:ext cx="303" cy="303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97" name="Line 74"/>
              <p:cNvSpPr>
                <a:spLocks noChangeShapeType="1"/>
              </p:cNvSpPr>
              <p:nvPr/>
            </p:nvSpPr>
            <p:spPr bwMode="auto">
              <a:xfrm rot="181432" flipH="1">
                <a:off x="1689" y="300"/>
                <a:ext cx="86" cy="347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98" name="Line 75"/>
              <p:cNvSpPr>
                <a:spLocks noChangeShapeType="1"/>
              </p:cNvSpPr>
              <p:nvPr/>
            </p:nvSpPr>
            <p:spPr bwMode="auto">
              <a:xfrm>
                <a:off x="1655" y="346"/>
                <a:ext cx="130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99" name="Line 76"/>
              <p:cNvSpPr>
                <a:spLocks noChangeShapeType="1"/>
              </p:cNvSpPr>
              <p:nvPr/>
            </p:nvSpPr>
            <p:spPr bwMode="auto">
              <a:xfrm>
                <a:off x="1569" y="433"/>
                <a:ext cx="303" cy="30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00" name="Line 77"/>
              <p:cNvSpPr>
                <a:spLocks noChangeShapeType="1"/>
              </p:cNvSpPr>
              <p:nvPr/>
            </p:nvSpPr>
            <p:spPr bwMode="auto">
              <a:xfrm flipV="1">
                <a:off x="10" y="130"/>
                <a:ext cx="866" cy="346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01" name="Line 78"/>
              <p:cNvSpPr>
                <a:spLocks noChangeShapeType="1"/>
              </p:cNvSpPr>
              <p:nvPr/>
            </p:nvSpPr>
            <p:spPr bwMode="auto">
              <a:xfrm flipV="1">
                <a:off x="140" y="217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02" name="Line 79"/>
              <p:cNvSpPr>
                <a:spLocks noChangeShapeType="1"/>
              </p:cNvSpPr>
              <p:nvPr/>
            </p:nvSpPr>
            <p:spPr bwMode="auto">
              <a:xfrm rot="-83394">
                <a:off x="338" y="268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03" name="Line 80"/>
              <p:cNvSpPr>
                <a:spLocks noChangeShapeType="1"/>
              </p:cNvSpPr>
              <p:nvPr/>
            </p:nvSpPr>
            <p:spPr bwMode="auto">
              <a:xfrm>
                <a:off x="486" y="173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04" name="Line 81"/>
              <p:cNvSpPr>
                <a:spLocks noChangeShapeType="1"/>
              </p:cNvSpPr>
              <p:nvPr/>
            </p:nvSpPr>
            <p:spPr bwMode="auto">
              <a:xfrm>
                <a:off x="616" y="87"/>
                <a:ext cx="823" cy="389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05" name="Line 82"/>
              <p:cNvSpPr>
                <a:spLocks noChangeShapeType="1"/>
              </p:cNvSpPr>
              <p:nvPr/>
            </p:nvSpPr>
            <p:spPr bwMode="auto">
              <a:xfrm rot="10800000" flipV="1">
                <a:off x="563" y="466"/>
                <a:ext cx="866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06" name="Line 83"/>
              <p:cNvSpPr>
                <a:spLocks noChangeShapeType="1"/>
              </p:cNvSpPr>
              <p:nvPr/>
            </p:nvSpPr>
            <p:spPr bwMode="auto">
              <a:xfrm rot="10800000" flipV="1">
                <a:off x="433" y="553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07" name="Line 84"/>
              <p:cNvSpPr>
                <a:spLocks noChangeShapeType="1"/>
              </p:cNvSpPr>
              <p:nvPr/>
            </p:nvSpPr>
            <p:spPr bwMode="auto">
              <a:xfrm rot="10716606">
                <a:off x="321" y="632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08" name="Line 85"/>
              <p:cNvSpPr>
                <a:spLocks noChangeShapeType="1"/>
              </p:cNvSpPr>
              <p:nvPr/>
            </p:nvSpPr>
            <p:spPr bwMode="auto">
              <a:xfrm rot="10800000">
                <a:off x="173" y="553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609" name="Line 86"/>
              <p:cNvSpPr>
                <a:spLocks noChangeShapeType="1"/>
              </p:cNvSpPr>
              <p:nvPr/>
            </p:nvSpPr>
            <p:spPr bwMode="auto">
              <a:xfrm rot="10800000">
                <a:off x="0" y="466"/>
                <a:ext cx="823" cy="390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503" name="Group 87"/>
            <p:cNvGrpSpPr/>
            <p:nvPr/>
          </p:nvGrpSpPr>
          <p:grpSpPr bwMode="auto">
            <a:xfrm rot="-9345032">
              <a:off x="0" y="680"/>
              <a:ext cx="1310" cy="628"/>
              <a:chOff x="0" y="0"/>
              <a:chExt cx="1872" cy="1126"/>
            </a:xfrm>
          </p:grpSpPr>
          <p:sp>
            <p:nvSpPr>
              <p:cNvPr id="18576" name="AutoShape 88"/>
              <p:cNvSpPr>
                <a:spLocks noChangeArrowheads="1"/>
              </p:cNvSpPr>
              <p:nvPr/>
            </p:nvSpPr>
            <p:spPr bwMode="auto">
              <a:xfrm>
                <a:off x="10" y="43"/>
                <a:ext cx="1429" cy="866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77" name="Line 89"/>
              <p:cNvSpPr>
                <a:spLocks noChangeShapeType="1"/>
              </p:cNvSpPr>
              <p:nvPr/>
            </p:nvSpPr>
            <p:spPr bwMode="auto">
              <a:xfrm rot="-75524">
                <a:off x="744" y="27"/>
                <a:ext cx="1126" cy="7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78" name="Line 90"/>
              <p:cNvSpPr>
                <a:spLocks noChangeShapeType="1"/>
              </p:cNvSpPr>
              <p:nvPr/>
            </p:nvSpPr>
            <p:spPr bwMode="auto">
              <a:xfrm rot="-3777708">
                <a:off x="742" y="193"/>
                <a:ext cx="1126" cy="7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79" name="Line 91"/>
              <p:cNvSpPr>
                <a:spLocks noChangeShapeType="1"/>
              </p:cNvSpPr>
              <p:nvPr/>
            </p:nvSpPr>
            <p:spPr bwMode="auto">
              <a:xfrm flipH="1">
                <a:off x="1569" y="260"/>
                <a:ext cx="303" cy="303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80" name="Line 92"/>
              <p:cNvSpPr>
                <a:spLocks noChangeShapeType="1"/>
              </p:cNvSpPr>
              <p:nvPr/>
            </p:nvSpPr>
            <p:spPr bwMode="auto">
              <a:xfrm rot="181432" flipH="1">
                <a:off x="1689" y="300"/>
                <a:ext cx="86" cy="347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81" name="Line 93"/>
              <p:cNvSpPr>
                <a:spLocks noChangeShapeType="1"/>
              </p:cNvSpPr>
              <p:nvPr/>
            </p:nvSpPr>
            <p:spPr bwMode="auto">
              <a:xfrm>
                <a:off x="1655" y="346"/>
                <a:ext cx="130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82" name="Line 94"/>
              <p:cNvSpPr>
                <a:spLocks noChangeShapeType="1"/>
              </p:cNvSpPr>
              <p:nvPr/>
            </p:nvSpPr>
            <p:spPr bwMode="auto">
              <a:xfrm>
                <a:off x="1569" y="433"/>
                <a:ext cx="303" cy="30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83" name="Line 95"/>
              <p:cNvSpPr>
                <a:spLocks noChangeShapeType="1"/>
              </p:cNvSpPr>
              <p:nvPr/>
            </p:nvSpPr>
            <p:spPr bwMode="auto">
              <a:xfrm flipV="1">
                <a:off x="10" y="130"/>
                <a:ext cx="866" cy="346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84" name="Line 96"/>
              <p:cNvSpPr>
                <a:spLocks noChangeShapeType="1"/>
              </p:cNvSpPr>
              <p:nvPr/>
            </p:nvSpPr>
            <p:spPr bwMode="auto">
              <a:xfrm flipV="1">
                <a:off x="140" y="217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85" name="Line 97"/>
              <p:cNvSpPr>
                <a:spLocks noChangeShapeType="1"/>
              </p:cNvSpPr>
              <p:nvPr/>
            </p:nvSpPr>
            <p:spPr bwMode="auto">
              <a:xfrm rot="-83394">
                <a:off x="338" y="268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86" name="Line 98"/>
              <p:cNvSpPr>
                <a:spLocks noChangeShapeType="1"/>
              </p:cNvSpPr>
              <p:nvPr/>
            </p:nvSpPr>
            <p:spPr bwMode="auto">
              <a:xfrm>
                <a:off x="486" y="173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87" name="Line 99"/>
              <p:cNvSpPr>
                <a:spLocks noChangeShapeType="1"/>
              </p:cNvSpPr>
              <p:nvPr/>
            </p:nvSpPr>
            <p:spPr bwMode="auto">
              <a:xfrm>
                <a:off x="616" y="87"/>
                <a:ext cx="823" cy="389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88" name="Line 100"/>
              <p:cNvSpPr>
                <a:spLocks noChangeShapeType="1"/>
              </p:cNvSpPr>
              <p:nvPr/>
            </p:nvSpPr>
            <p:spPr bwMode="auto">
              <a:xfrm rot="10800000" flipV="1">
                <a:off x="563" y="466"/>
                <a:ext cx="866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89" name="Line 101"/>
              <p:cNvSpPr>
                <a:spLocks noChangeShapeType="1"/>
              </p:cNvSpPr>
              <p:nvPr/>
            </p:nvSpPr>
            <p:spPr bwMode="auto">
              <a:xfrm rot="10800000" flipV="1">
                <a:off x="433" y="553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90" name="Line 102"/>
              <p:cNvSpPr>
                <a:spLocks noChangeShapeType="1"/>
              </p:cNvSpPr>
              <p:nvPr/>
            </p:nvSpPr>
            <p:spPr bwMode="auto">
              <a:xfrm rot="10716606">
                <a:off x="321" y="632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91" name="Line 103"/>
              <p:cNvSpPr>
                <a:spLocks noChangeShapeType="1"/>
              </p:cNvSpPr>
              <p:nvPr/>
            </p:nvSpPr>
            <p:spPr bwMode="auto">
              <a:xfrm rot="10800000">
                <a:off x="173" y="553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92" name="Line 104"/>
              <p:cNvSpPr>
                <a:spLocks noChangeShapeType="1"/>
              </p:cNvSpPr>
              <p:nvPr/>
            </p:nvSpPr>
            <p:spPr bwMode="auto">
              <a:xfrm rot="10800000">
                <a:off x="0" y="466"/>
                <a:ext cx="823" cy="390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504" name="Group 105"/>
            <p:cNvGrpSpPr/>
            <p:nvPr/>
          </p:nvGrpSpPr>
          <p:grpSpPr bwMode="auto">
            <a:xfrm rot="-6266435">
              <a:off x="477" y="341"/>
              <a:ext cx="1310" cy="628"/>
              <a:chOff x="0" y="0"/>
              <a:chExt cx="1872" cy="1126"/>
            </a:xfrm>
          </p:grpSpPr>
          <p:sp>
            <p:nvSpPr>
              <p:cNvPr id="18559" name="AutoShape 106"/>
              <p:cNvSpPr>
                <a:spLocks noChangeArrowheads="1"/>
              </p:cNvSpPr>
              <p:nvPr/>
            </p:nvSpPr>
            <p:spPr bwMode="auto">
              <a:xfrm>
                <a:off x="10" y="43"/>
                <a:ext cx="1429" cy="866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60" name="Line 107"/>
              <p:cNvSpPr>
                <a:spLocks noChangeShapeType="1"/>
              </p:cNvSpPr>
              <p:nvPr/>
            </p:nvSpPr>
            <p:spPr bwMode="auto">
              <a:xfrm rot="-75524">
                <a:off x="744" y="27"/>
                <a:ext cx="1126" cy="7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61" name="Line 108"/>
              <p:cNvSpPr>
                <a:spLocks noChangeShapeType="1"/>
              </p:cNvSpPr>
              <p:nvPr/>
            </p:nvSpPr>
            <p:spPr bwMode="auto">
              <a:xfrm rot="-3777708">
                <a:off x="742" y="193"/>
                <a:ext cx="1126" cy="7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62" name="Line 109"/>
              <p:cNvSpPr>
                <a:spLocks noChangeShapeType="1"/>
              </p:cNvSpPr>
              <p:nvPr/>
            </p:nvSpPr>
            <p:spPr bwMode="auto">
              <a:xfrm flipH="1">
                <a:off x="1569" y="260"/>
                <a:ext cx="303" cy="303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63" name="Line 110"/>
              <p:cNvSpPr>
                <a:spLocks noChangeShapeType="1"/>
              </p:cNvSpPr>
              <p:nvPr/>
            </p:nvSpPr>
            <p:spPr bwMode="auto">
              <a:xfrm rot="181432" flipH="1">
                <a:off x="1689" y="300"/>
                <a:ext cx="86" cy="347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64" name="Line 111"/>
              <p:cNvSpPr>
                <a:spLocks noChangeShapeType="1"/>
              </p:cNvSpPr>
              <p:nvPr/>
            </p:nvSpPr>
            <p:spPr bwMode="auto">
              <a:xfrm>
                <a:off x="1655" y="346"/>
                <a:ext cx="130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65" name="Line 112"/>
              <p:cNvSpPr>
                <a:spLocks noChangeShapeType="1"/>
              </p:cNvSpPr>
              <p:nvPr/>
            </p:nvSpPr>
            <p:spPr bwMode="auto">
              <a:xfrm>
                <a:off x="1569" y="433"/>
                <a:ext cx="303" cy="30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66" name="Line 113"/>
              <p:cNvSpPr>
                <a:spLocks noChangeShapeType="1"/>
              </p:cNvSpPr>
              <p:nvPr/>
            </p:nvSpPr>
            <p:spPr bwMode="auto">
              <a:xfrm flipV="1">
                <a:off x="10" y="130"/>
                <a:ext cx="866" cy="346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67" name="Line 114"/>
              <p:cNvSpPr>
                <a:spLocks noChangeShapeType="1"/>
              </p:cNvSpPr>
              <p:nvPr/>
            </p:nvSpPr>
            <p:spPr bwMode="auto">
              <a:xfrm flipV="1">
                <a:off x="140" y="217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68" name="Line 115"/>
              <p:cNvSpPr>
                <a:spLocks noChangeShapeType="1"/>
              </p:cNvSpPr>
              <p:nvPr/>
            </p:nvSpPr>
            <p:spPr bwMode="auto">
              <a:xfrm rot="-83394">
                <a:off x="338" y="268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69" name="Line 116"/>
              <p:cNvSpPr>
                <a:spLocks noChangeShapeType="1"/>
              </p:cNvSpPr>
              <p:nvPr/>
            </p:nvSpPr>
            <p:spPr bwMode="auto">
              <a:xfrm>
                <a:off x="486" y="173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70" name="Line 117"/>
              <p:cNvSpPr>
                <a:spLocks noChangeShapeType="1"/>
              </p:cNvSpPr>
              <p:nvPr/>
            </p:nvSpPr>
            <p:spPr bwMode="auto">
              <a:xfrm>
                <a:off x="616" y="87"/>
                <a:ext cx="823" cy="389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71" name="Line 118"/>
              <p:cNvSpPr>
                <a:spLocks noChangeShapeType="1"/>
              </p:cNvSpPr>
              <p:nvPr/>
            </p:nvSpPr>
            <p:spPr bwMode="auto">
              <a:xfrm rot="10800000" flipV="1">
                <a:off x="563" y="466"/>
                <a:ext cx="866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72" name="Line 119"/>
              <p:cNvSpPr>
                <a:spLocks noChangeShapeType="1"/>
              </p:cNvSpPr>
              <p:nvPr/>
            </p:nvSpPr>
            <p:spPr bwMode="auto">
              <a:xfrm rot="10800000" flipV="1">
                <a:off x="433" y="553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73" name="Line 120"/>
              <p:cNvSpPr>
                <a:spLocks noChangeShapeType="1"/>
              </p:cNvSpPr>
              <p:nvPr/>
            </p:nvSpPr>
            <p:spPr bwMode="auto">
              <a:xfrm rot="10716606">
                <a:off x="321" y="632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74" name="Line 121"/>
              <p:cNvSpPr>
                <a:spLocks noChangeShapeType="1"/>
              </p:cNvSpPr>
              <p:nvPr/>
            </p:nvSpPr>
            <p:spPr bwMode="auto">
              <a:xfrm rot="10800000">
                <a:off x="173" y="553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75" name="Line 122"/>
              <p:cNvSpPr>
                <a:spLocks noChangeShapeType="1"/>
              </p:cNvSpPr>
              <p:nvPr/>
            </p:nvSpPr>
            <p:spPr bwMode="auto">
              <a:xfrm rot="10800000">
                <a:off x="0" y="466"/>
                <a:ext cx="823" cy="390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505" name="Group 123"/>
            <p:cNvGrpSpPr/>
            <p:nvPr/>
          </p:nvGrpSpPr>
          <p:grpSpPr bwMode="auto">
            <a:xfrm rot="3134025">
              <a:off x="931" y="1526"/>
              <a:ext cx="1310" cy="628"/>
              <a:chOff x="0" y="0"/>
              <a:chExt cx="1872" cy="1126"/>
            </a:xfrm>
          </p:grpSpPr>
          <p:sp>
            <p:nvSpPr>
              <p:cNvPr id="18542" name="AutoShape 124"/>
              <p:cNvSpPr>
                <a:spLocks noChangeArrowheads="1"/>
              </p:cNvSpPr>
              <p:nvPr/>
            </p:nvSpPr>
            <p:spPr bwMode="auto">
              <a:xfrm>
                <a:off x="10" y="43"/>
                <a:ext cx="1429" cy="866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43" name="Line 125"/>
              <p:cNvSpPr>
                <a:spLocks noChangeShapeType="1"/>
              </p:cNvSpPr>
              <p:nvPr/>
            </p:nvSpPr>
            <p:spPr bwMode="auto">
              <a:xfrm rot="-75524">
                <a:off x="744" y="27"/>
                <a:ext cx="1126" cy="7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44" name="Line 126"/>
              <p:cNvSpPr>
                <a:spLocks noChangeShapeType="1"/>
              </p:cNvSpPr>
              <p:nvPr/>
            </p:nvSpPr>
            <p:spPr bwMode="auto">
              <a:xfrm rot="-3777708">
                <a:off x="742" y="193"/>
                <a:ext cx="1126" cy="7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45" name="Line 127"/>
              <p:cNvSpPr>
                <a:spLocks noChangeShapeType="1"/>
              </p:cNvSpPr>
              <p:nvPr/>
            </p:nvSpPr>
            <p:spPr bwMode="auto">
              <a:xfrm flipH="1">
                <a:off x="1569" y="260"/>
                <a:ext cx="303" cy="303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46" name="Line 128"/>
              <p:cNvSpPr>
                <a:spLocks noChangeShapeType="1"/>
              </p:cNvSpPr>
              <p:nvPr/>
            </p:nvSpPr>
            <p:spPr bwMode="auto">
              <a:xfrm rot="181432" flipH="1">
                <a:off x="1689" y="300"/>
                <a:ext cx="86" cy="347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47" name="Line 129"/>
              <p:cNvSpPr>
                <a:spLocks noChangeShapeType="1"/>
              </p:cNvSpPr>
              <p:nvPr/>
            </p:nvSpPr>
            <p:spPr bwMode="auto">
              <a:xfrm>
                <a:off x="1655" y="346"/>
                <a:ext cx="130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48" name="Line 130"/>
              <p:cNvSpPr>
                <a:spLocks noChangeShapeType="1"/>
              </p:cNvSpPr>
              <p:nvPr/>
            </p:nvSpPr>
            <p:spPr bwMode="auto">
              <a:xfrm>
                <a:off x="1569" y="433"/>
                <a:ext cx="303" cy="30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49" name="Line 131"/>
              <p:cNvSpPr>
                <a:spLocks noChangeShapeType="1"/>
              </p:cNvSpPr>
              <p:nvPr/>
            </p:nvSpPr>
            <p:spPr bwMode="auto">
              <a:xfrm flipV="1">
                <a:off x="10" y="130"/>
                <a:ext cx="866" cy="346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50" name="Line 132"/>
              <p:cNvSpPr>
                <a:spLocks noChangeShapeType="1"/>
              </p:cNvSpPr>
              <p:nvPr/>
            </p:nvSpPr>
            <p:spPr bwMode="auto">
              <a:xfrm flipV="1">
                <a:off x="140" y="217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51" name="Line 133"/>
              <p:cNvSpPr>
                <a:spLocks noChangeShapeType="1"/>
              </p:cNvSpPr>
              <p:nvPr/>
            </p:nvSpPr>
            <p:spPr bwMode="auto">
              <a:xfrm rot="-83394">
                <a:off x="338" y="268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52" name="Line 134"/>
              <p:cNvSpPr>
                <a:spLocks noChangeShapeType="1"/>
              </p:cNvSpPr>
              <p:nvPr/>
            </p:nvSpPr>
            <p:spPr bwMode="auto">
              <a:xfrm>
                <a:off x="486" y="173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53" name="Line 135"/>
              <p:cNvSpPr>
                <a:spLocks noChangeShapeType="1"/>
              </p:cNvSpPr>
              <p:nvPr/>
            </p:nvSpPr>
            <p:spPr bwMode="auto">
              <a:xfrm>
                <a:off x="616" y="87"/>
                <a:ext cx="823" cy="389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54" name="Line 136"/>
              <p:cNvSpPr>
                <a:spLocks noChangeShapeType="1"/>
              </p:cNvSpPr>
              <p:nvPr/>
            </p:nvSpPr>
            <p:spPr bwMode="auto">
              <a:xfrm rot="10800000" flipV="1">
                <a:off x="563" y="466"/>
                <a:ext cx="866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55" name="Line 137"/>
              <p:cNvSpPr>
                <a:spLocks noChangeShapeType="1"/>
              </p:cNvSpPr>
              <p:nvPr/>
            </p:nvSpPr>
            <p:spPr bwMode="auto">
              <a:xfrm rot="10800000" flipV="1">
                <a:off x="433" y="553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56" name="Line 138"/>
              <p:cNvSpPr>
                <a:spLocks noChangeShapeType="1"/>
              </p:cNvSpPr>
              <p:nvPr/>
            </p:nvSpPr>
            <p:spPr bwMode="auto">
              <a:xfrm rot="10716606">
                <a:off x="321" y="632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57" name="Line 139"/>
              <p:cNvSpPr>
                <a:spLocks noChangeShapeType="1"/>
              </p:cNvSpPr>
              <p:nvPr/>
            </p:nvSpPr>
            <p:spPr bwMode="auto">
              <a:xfrm rot="10800000">
                <a:off x="173" y="553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58" name="Line 140"/>
              <p:cNvSpPr>
                <a:spLocks noChangeShapeType="1"/>
              </p:cNvSpPr>
              <p:nvPr/>
            </p:nvSpPr>
            <p:spPr bwMode="auto">
              <a:xfrm rot="10800000">
                <a:off x="0" y="466"/>
                <a:ext cx="823" cy="390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506" name="Group 141"/>
            <p:cNvGrpSpPr/>
            <p:nvPr/>
          </p:nvGrpSpPr>
          <p:grpSpPr bwMode="auto">
            <a:xfrm rot="6315985">
              <a:off x="379" y="1611"/>
              <a:ext cx="1310" cy="628"/>
              <a:chOff x="0" y="0"/>
              <a:chExt cx="1872" cy="1126"/>
            </a:xfrm>
          </p:grpSpPr>
          <p:sp>
            <p:nvSpPr>
              <p:cNvPr id="18525" name="AutoShape 142"/>
              <p:cNvSpPr>
                <a:spLocks noChangeArrowheads="1"/>
              </p:cNvSpPr>
              <p:nvPr/>
            </p:nvSpPr>
            <p:spPr bwMode="auto">
              <a:xfrm>
                <a:off x="10" y="43"/>
                <a:ext cx="1429" cy="866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26" name="Line 143"/>
              <p:cNvSpPr>
                <a:spLocks noChangeShapeType="1"/>
              </p:cNvSpPr>
              <p:nvPr/>
            </p:nvSpPr>
            <p:spPr bwMode="auto">
              <a:xfrm rot="-75524">
                <a:off x="744" y="27"/>
                <a:ext cx="1126" cy="7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27" name="Line 144"/>
              <p:cNvSpPr>
                <a:spLocks noChangeShapeType="1"/>
              </p:cNvSpPr>
              <p:nvPr/>
            </p:nvSpPr>
            <p:spPr bwMode="auto">
              <a:xfrm rot="-3777708">
                <a:off x="742" y="193"/>
                <a:ext cx="1126" cy="7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28" name="Line 145"/>
              <p:cNvSpPr>
                <a:spLocks noChangeShapeType="1"/>
              </p:cNvSpPr>
              <p:nvPr/>
            </p:nvSpPr>
            <p:spPr bwMode="auto">
              <a:xfrm flipH="1">
                <a:off x="1569" y="260"/>
                <a:ext cx="303" cy="303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29" name="Line 146"/>
              <p:cNvSpPr>
                <a:spLocks noChangeShapeType="1"/>
              </p:cNvSpPr>
              <p:nvPr/>
            </p:nvSpPr>
            <p:spPr bwMode="auto">
              <a:xfrm rot="181432" flipH="1">
                <a:off x="1689" y="300"/>
                <a:ext cx="86" cy="347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30" name="Line 147"/>
              <p:cNvSpPr>
                <a:spLocks noChangeShapeType="1"/>
              </p:cNvSpPr>
              <p:nvPr/>
            </p:nvSpPr>
            <p:spPr bwMode="auto">
              <a:xfrm>
                <a:off x="1655" y="346"/>
                <a:ext cx="130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31" name="Line 148"/>
              <p:cNvSpPr>
                <a:spLocks noChangeShapeType="1"/>
              </p:cNvSpPr>
              <p:nvPr/>
            </p:nvSpPr>
            <p:spPr bwMode="auto">
              <a:xfrm>
                <a:off x="1569" y="433"/>
                <a:ext cx="303" cy="30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32" name="Line 149"/>
              <p:cNvSpPr>
                <a:spLocks noChangeShapeType="1"/>
              </p:cNvSpPr>
              <p:nvPr/>
            </p:nvSpPr>
            <p:spPr bwMode="auto">
              <a:xfrm flipV="1">
                <a:off x="10" y="130"/>
                <a:ext cx="866" cy="346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33" name="Line 150"/>
              <p:cNvSpPr>
                <a:spLocks noChangeShapeType="1"/>
              </p:cNvSpPr>
              <p:nvPr/>
            </p:nvSpPr>
            <p:spPr bwMode="auto">
              <a:xfrm flipV="1">
                <a:off x="140" y="217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34" name="Line 151"/>
              <p:cNvSpPr>
                <a:spLocks noChangeShapeType="1"/>
              </p:cNvSpPr>
              <p:nvPr/>
            </p:nvSpPr>
            <p:spPr bwMode="auto">
              <a:xfrm rot="-83394">
                <a:off x="338" y="268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35" name="Line 152"/>
              <p:cNvSpPr>
                <a:spLocks noChangeShapeType="1"/>
              </p:cNvSpPr>
              <p:nvPr/>
            </p:nvSpPr>
            <p:spPr bwMode="auto">
              <a:xfrm>
                <a:off x="486" y="173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36" name="Line 153"/>
              <p:cNvSpPr>
                <a:spLocks noChangeShapeType="1"/>
              </p:cNvSpPr>
              <p:nvPr/>
            </p:nvSpPr>
            <p:spPr bwMode="auto">
              <a:xfrm>
                <a:off x="616" y="87"/>
                <a:ext cx="823" cy="389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37" name="Line 154"/>
              <p:cNvSpPr>
                <a:spLocks noChangeShapeType="1"/>
              </p:cNvSpPr>
              <p:nvPr/>
            </p:nvSpPr>
            <p:spPr bwMode="auto">
              <a:xfrm rot="10800000" flipV="1">
                <a:off x="563" y="466"/>
                <a:ext cx="866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38" name="Line 155"/>
              <p:cNvSpPr>
                <a:spLocks noChangeShapeType="1"/>
              </p:cNvSpPr>
              <p:nvPr/>
            </p:nvSpPr>
            <p:spPr bwMode="auto">
              <a:xfrm rot="10800000" flipV="1">
                <a:off x="433" y="553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39" name="Line 156"/>
              <p:cNvSpPr>
                <a:spLocks noChangeShapeType="1"/>
              </p:cNvSpPr>
              <p:nvPr/>
            </p:nvSpPr>
            <p:spPr bwMode="auto">
              <a:xfrm rot="10716606">
                <a:off x="321" y="632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40" name="Line 157"/>
              <p:cNvSpPr>
                <a:spLocks noChangeShapeType="1"/>
              </p:cNvSpPr>
              <p:nvPr/>
            </p:nvSpPr>
            <p:spPr bwMode="auto">
              <a:xfrm rot="10800000">
                <a:off x="173" y="553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41" name="Line 158"/>
              <p:cNvSpPr>
                <a:spLocks noChangeShapeType="1"/>
              </p:cNvSpPr>
              <p:nvPr/>
            </p:nvSpPr>
            <p:spPr bwMode="auto">
              <a:xfrm rot="10800000">
                <a:off x="0" y="466"/>
                <a:ext cx="823" cy="390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8507" name="Group 159"/>
            <p:cNvGrpSpPr/>
            <p:nvPr/>
          </p:nvGrpSpPr>
          <p:grpSpPr bwMode="auto">
            <a:xfrm rot="9165709">
              <a:off x="0" y="1232"/>
              <a:ext cx="1310" cy="628"/>
              <a:chOff x="0" y="0"/>
              <a:chExt cx="1872" cy="1126"/>
            </a:xfrm>
          </p:grpSpPr>
          <p:sp>
            <p:nvSpPr>
              <p:cNvPr id="18508" name="AutoShape 160"/>
              <p:cNvSpPr>
                <a:spLocks noChangeArrowheads="1"/>
              </p:cNvSpPr>
              <p:nvPr/>
            </p:nvSpPr>
            <p:spPr bwMode="auto">
              <a:xfrm>
                <a:off x="10" y="43"/>
                <a:ext cx="1429" cy="866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09" name="Line 161"/>
              <p:cNvSpPr>
                <a:spLocks noChangeShapeType="1"/>
              </p:cNvSpPr>
              <p:nvPr/>
            </p:nvSpPr>
            <p:spPr bwMode="auto">
              <a:xfrm rot="-75524">
                <a:off x="744" y="27"/>
                <a:ext cx="1126" cy="7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10" name="Line 162"/>
              <p:cNvSpPr>
                <a:spLocks noChangeShapeType="1"/>
              </p:cNvSpPr>
              <p:nvPr/>
            </p:nvSpPr>
            <p:spPr bwMode="auto">
              <a:xfrm rot="-3777708">
                <a:off x="742" y="193"/>
                <a:ext cx="1126" cy="7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11" name="Line 163"/>
              <p:cNvSpPr>
                <a:spLocks noChangeShapeType="1"/>
              </p:cNvSpPr>
              <p:nvPr/>
            </p:nvSpPr>
            <p:spPr bwMode="auto">
              <a:xfrm flipH="1">
                <a:off x="1569" y="260"/>
                <a:ext cx="303" cy="303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12" name="Line 164"/>
              <p:cNvSpPr>
                <a:spLocks noChangeShapeType="1"/>
              </p:cNvSpPr>
              <p:nvPr/>
            </p:nvSpPr>
            <p:spPr bwMode="auto">
              <a:xfrm rot="181432" flipH="1">
                <a:off x="1689" y="300"/>
                <a:ext cx="86" cy="347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13" name="Line 165"/>
              <p:cNvSpPr>
                <a:spLocks noChangeShapeType="1"/>
              </p:cNvSpPr>
              <p:nvPr/>
            </p:nvSpPr>
            <p:spPr bwMode="auto">
              <a:xfrm>
                <a:off x="1655" y="346"/>
                <a:ext cx="130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14" name="Line 166"/>
              <p:cNvSpPr>
                <a:spLocks noChangeShapeType="1"/>
              </p:cNvSpPr>
              <p:nvPr/>
            </p:nvSpPr>
            <p:spPr bwMode="auto">
              <a:xfrm>
                <a:off x="1569" y="433"/>
                <a:ext cx="303" cy="30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15" name="Line 167"/>
              <p:cNvSpPr>
                <a:spLocks noChangeShapeType="1"/>
              </p:cNvSpPr>
              <p:nvPr/>
            </p:nvSpPr>
            <p:spPr bwMode="auto">
              <a:xfrm flipV="1">
                <a:off x="10" y="130"/>
                <a:ext cx="866" cy="346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16" name="Line 168"/>
              <p:cNvSpPr>
                <a:spLocks noChangeShapeType="1"/>
              </p:cNvSpPr>
              <p:nvPr/>
            </p:nvSpPr>
            <p:spPr bwMode="auto">
              <a:xfrm flipV="1">
                <a:off x="140" y="217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17" name="Line 169"/>
              <p:cNvSpPr>
                <a:spLocks noChangeShapeType="1"/>
              </p:cNvSpPr>
              <p:nvPr/>
            </p:nvSpPr>
            <p:spPr bwMode="auto">
              <a:xfrm rot="-83394">
                <a:off x="338" y="268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18" name="Line 170"/>
              <p:cNvSpPr>
                <a:spLocks noChangeShapeType="1"/>
              </p:cNvSpPr>
              <p:nvPr/>
            </p:nvSpPr>
            <p:spPr bwMode="auto">
              <a:xfrm>
                <a:off x="486" y="173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19" name="Line 171"/>
              <p:cNvSpPr>
                <a:spLocks noChangeShapeType="1"/>
              </p:cNvSpPr>
              <p:nvPr/>
            </p:nvSpPr>
            <p:spPr bwMode="auto">
              <a:xfrm>
                <a:off x="616" y="87"/>
                <a:ext cx="823" cy="389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20" name="Line 172"/>
              <p:cNvSpPr>
                <a:spLocks noChangeShapeType="1"/>
              </p:cNvSpPr>
              <p:nvPr/>
            </p:nvSpPr>
            <p:spPr bwMode="auto">
              <a:xfrm rot="10800000" flipV="1">
                <a:off x="563" y="466"/>
                <a:ext cx="866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21" name="Line 173"/>
              <p:cNvSpPr>
                <a:spLocks noChangeShapeType="1"/>
              </p:cNvSpPr>
              <p:nvPr/>
            </p:nvSpPr>
            <p:spPr bwMode="auto">
              <a:xfrm rot="10800000" flipV="1">
                <a:off x="433" y="553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22" name="Line 174"/>
              <p:cNvSpPr>
                <a:spLocks noChangeShapeType="1"/>
              </p:cNvSpPr>
              <p:nvPr/>
            </p:nvSpPr>
            <p:spPr bwMode="auto">
              <a:xfrm rot="10716606">
                <a:off x="321" y="632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23" name="Line 175"/>
              <p:cNvSpPr>
                <a:spLocks noChangeShapeType="1"/>
              </p:cNvSpPr>
              <p:nvPr/>
            </p:nvSpPr>
            <p:spPr bwMode="auto">
              <a:xfrm rot="10800000">
                <a:off x="173" y="553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524" name="Line 176"/>
              <p:cNvSpPr>
                <a:spLocks noChangeShapeType="1"/>
              </p:cNvSpPr>
              <p:nvPr/>
            </p:nvSpPr>
            <p:spPr bwMode="auto">
              <a:xfrm rot="10800000">
                <a:off x="0" y="466"/>
                <a:ext cx="823" cy="390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1" name="Group 177"/>
          <p:cNvGrpSpPr/>
          <p:nvPr/>
        </p:nvGrpSpPr>
        <p:grpSpPr bwMode="auto">
          <a:xfrm>
            <a:off x="5646738" y="3789363"/>
            <a:ext cx="2454275" cy="2455862"/>
            <a:chOff x="0" y="0"/>
            <a:chExt cx="1546" cy="1547"/>
          </a:xfrm>
        </p:grpSpPr>
        <p:sp>
          <p:nvSpPr>
            <p:cNvPr id="18468" name="Rectangle 178"/>
            <p:cNvSpPr>
              <a:spLocks noChangeArrowheads="1"/>
            </p:cNvSpPr>
            <p:nvPr/>
          </p:nvSpPr>
          <p:spPr bwMode="auto">
            <a:xfrm>
              <a:off x="9" y="10"/>
              <a:ext cx="1537" cy="153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69" name="Line 179"/>
            <p:cNvSpPr>
              <a:spLocks noChangeShapeType="1"/>
            </p:cNvSpPr>
            <p:nvPr/>
          </p:nvSpPr>
          <p:spPr bwMode="auto">
            <a:xfrm rot="16200000" flipH="1">
              <a:off x="692" y="-685"/>
              <a:ext cx="162" cy="1538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70" name="Line 180"/>
            <p:cNvSpPr>
              <a:spLocks noChangeShapeType="1"/>
            </p:cNvSpPr>
            <p:nvPr/>
          </p:nvSpPr>
          <p:spPr bwMode="auto">
            <a:xfrm rot="16200000" flipH="1">
              <a:off x="732" y="-478"/>
              <a:ext cx="332" cy="1288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71" name="Line 181"/>
            <p:cNvSpPr>
              <a:spLocks noChangeShapeType="1"/>
            </p:cNvSpPr>
            <p:nvPr/>
          </p:nvSpPr>
          <p:spPr bwMode="auto">
            <a:xfrm rot="16200000" flipH="1">
              <a:off x="751" y="-291"/>
              <a:ext cx="499" cy="1081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72" name="Line 182"/>
            <p:cNvSpPr>
              <a:spLocks noChangeShapeType="1"/>
            </p:cNvSpPr>
            <p:nvPr/>
          </p:nvSpPr>
          <p:spPr bwMode="auto">
            <a:xfrm rot="16271609" flipH="1">
              <a:off x="788" y="-112"/>
              <a:ext cx="634" cy="873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73" name="Line 183"/>
            <p:cNvSpPr>
              <a:spLocks noChangeShapeType="1"/>
            </p:cNvSpPr>
            <p:nvPr/>
          </p:nvSpPr>
          <p:spPr bwMode="auto">
            <a:xfrm rot="16200000" flipH="1">
              <a:off x="793" y="83"/>
              <a:ext cx="831" cy="665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74" name="Line 184"/>
            <p:cNvSpPr>
              <a:spLocks noChangeShapeType="1"/>
            </p:cNvSpPr>
            <p:nvPr/>
          </p:nvSpPr>
          <p:spPr bwMode="auto">
            <a:xfrm rot="16200000" flipH="1">
              <a:off x="793" y="291"/>
              <a:ext cx="1039" cy="457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75" name="Line 185"/>
            <p:cNvSpPr>
              <a:spLocks noChangeShapeType="1"/>
            </p:cNvSpPr>
            <p:nvPr/>
          </p:nvSpPr>
          <p:spPr bwMode="auto">
            <a:xfrm rot="16200000" flipV="1">
              <a:off x="715" y="710"/>
              <a:ext cx="1520" cy="134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76" name="Line 186"/>
            <p:cNvSpPr>
              <a:spLocks noChangeShapeType="1"/>
            </p:cNvSpPr>
            <p:nvPr/>
          </p:nvSpPr>
          <p:spPr bwMode="auto">
            <a:xfrm rot="16200000" flipV="1">
              <a:off x="788" y="462"/>
              <a:ext cx="1205" cy="281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77" name="Line 187"/>
            <p:cNvSpPr>
              <a:spLocks noChangeShapeType="1"/>
            </p:cNvSpPr>
            <p:nvPr/>
          </p:nvSpPr>
          <p:spPr bwMode="auto">
            <a:xfrm rot="10804216" flipH="1">
              <a:off x="3" y="9"/>
              <a:ext cx="162" cy="1537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78" name="Line 188"/>
            <p:cNvSpPr>
              <a:spLocks noChangeShapeType="1"/>
            </p:cNvSpPr>
            <p:nvPr/>
          </p:nvSpPr>
          <p:spPr bwMode="auto">
            <a:xfrm rot="10804216" flipH="1">
              <a:off x="0" y="9"/>
              <a:ext cx="332" cy="1288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79" name="Line 189"/>
            <p:cNvSpPr>
              <a:spLocks noChangeShapeType="1"/>
            </p:cNvSpPr>
            <p:nvPr/>
          </p:nvSpPr>
          <p:spPr bwMode="auto">
            <a:xfrm rot="10804216" flipH="1">
              <a:off x="0" y="9"/>
              <a:ext cx="499" cy="1080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80" name="Line 190"/>
            <p:cNvSpPr>
              <a:spLocks noChangeShapeType="1"/>
            </p:cNvSpPr>
            <p:nvPr/>
          </p:nvSpPr>
          <p:spPr bwMode="auto">
            <a:xfrm rot="10875825" flipH="1">
              <a:off x="8" y="9"/>
              <a:ext cx="634" cy="872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81" name="Line 191"/>
            <p:cNvSpPr>
              <a:spLocks noChangeShapeType="1"/>
            </p:cNvSpPr>
            <p:nvPr/>
          </p:nvSpPr>
          <p:spPr bwMode="auto">
            <a:xfrm rot="10804216" flipH="1">
              <a:off x="0" y="9"/>
              <a:ext cx="831" cy="665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82" name="Line 192"/>
            <p:cNvSpPr>
              <a:spLocks noChangeShapeType="1"/>
            </p:cNvSpPr>
            <p:nvPr/>
          </p:nvSpPr>
          <p:spPr bwMode="auto">
            <a:xfrm rot="10804216" flipH="1">
              <a:off x="0" y="9"/>
              <a:ext cx="1039" cy="457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83" name="Line 193"/>
            <p:cNvSpPr>
              <a:spLocks noChangeShapeType="1"/>
            </p:cNvSpPr>
            <p:nvPr/>
          </p:nvSpPr>
          <p:spPr bwMode="auto">
            <a:xfrm rot="10804216" flipV="1">
              <a:off x="17" y="10"/>
              <a:ext cx="1520" cy="133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84" name="Line 194"/>
            <p:cNvSpPr>
              <a:spLocks noChangeShapeType="1"/>
            </p:cNvSpPr>
            <p:nvPr/>
          </p:nvSpPr>
          <p:spPr bwMode="auto">
            <a:xfrm rot="10804216" flipV="1">
              <a:off x="0" y="17"/>
              <a:ext cx="1205" cy="282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85" name="Line 195"/>
            <p:cNvSpPr>
              <a:spLocks noChangeShapeType="1"/>
            </p:cNvSpPr>
            <p:nvPr/>
          </p:nvSpPr>
          <p:spPr bwMode="auto">
            <a:xfrm rot="5400000" flipH="1">
              <a:off x="692" y="685"/>
              <a:ext cx="162" cy="1538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86" name="Line 196"/>
            <p:cNvSpPr>
              <a:spLocks noChangeShapeType="1"/>
            </p:cNvSpPr>
            <p:nvPr/>
          </p:nvSpPr>
          <p:spPr bwMode="auto">
            <a:xfrm rot="5400000" flipH="1">
              <a:off x="482" y="729"/>
              <a:ext cx="332" cy="1288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87" name="Line 197"/>
            <p:cNvSpPr>
              <a:spLocks noChangeShapeType="1"/>
            </p:cNvSpPr>
            <p:nvPr/>
          </p:nvSpPr>
          <p:spPr bwMode="auto">
            <a:xfrm rot="5400000" flipH="1">
              <a:off x="295" y="748"/>
              <a:ext cx="498" cy="1081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88" name="Line 198"/>
            <p:cNvSpPr>
              <a:spLocks noChangeShapeType="1"/>
            </p:cNvSpPr>
            <p:nvPr/>
          </p:nvSpPr>
          <p:spPr bwMode="auto">
            <a:xfrm rot="5471609" flipH="1">
              <a:off x="122" y="776"/>
              <a:ext cx="635" cy="873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89" name="Line 199"/>
            <p:cNvSpPr>
              <a:spLocks noChangeShapeType="1"/>
            </p:cNvSpPr>
            <p:nvPr/>
          </p:nvSpPr>
          <p:spPr bwMode="auto">
            <a:xfrm rot="5400000" flipH="1">
              <a:off x="-80" y="790"/>
              <a:ext cx="831" cy="665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90" name="Line 200"/>
            <p:cNvSpPr>
              <a:spLocks noChangeShapeType="1"/>
            </p:cNvSpPr>
            <p:nvPr/>
          </p:nvSpPr>
          <p:spPr bwMode="auto">
            <a:xfrm rot="5400000" flipH="1">
              <a:off x="-288" y="790"/>
              <a:ext cx="1039" cy="457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91" name="Line 201"/>
            <p:cNvSpPr>
              <a:spLocks noChangeShapeType="1"/>
            </p:cNvSpPr>
            <p:nvPr/>
          </p:nvSpPr>
          <p:spPr bwMode="auto">
            <a:xfrm rot="5400000" flipV="1">
              <a:off x="-689" y="695"/>
              <a:ext cx="1520" cy="134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92" name="Line 202"/>
            <p:cNvSpPr>
              <a:spLocks noChangeShapeType="1"/>
            </p:cNvSpPr>
            <p:nvPr/>
          </p:nvSpPr>
          <p:spPr bwMode="auto">
            <a:xfrm rot="5400000" flipV="1">
              <a:off x="-450" y="795"/>
              <a:ext cx="1205" cy="281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93" name="Line 203"/>
            <p:cNvSpPr>
              <a:spLocks noChangeShapeType="1"/>
            </p:cNvSpPr>
            <p:nvPr/>
          </p:nvSpPr>
          <p:spPr bwMode="auto">
            <a:xfrm flipH="1">
              <a:off x="1380" y="10"/>
              <a:ext cx="162" cy="1537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94" name="Line 204"/>
            <p:cNvSpPr>
              <a:spLocks noChangeShapeType="1"/>
            </p:cNvSpPr>
            <p:nvPr/>
          </p:nvSpPr>
          <p:spPr bwMode="auto">
            <a:xfrm flipH="1">
              <a:off x="1214" y="259"/>
              <a:ext cx="332" cy="1288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95" name="Line 205"/>
            <p:cNvSpPr>
              <a:spLocks noChangeShapeType="1"/>
            </p:cNvSpPr>
            <p:nvPr/>
          </p:nvSpPr>
          <p:spPr bwMode="auto">
            <a:xfrm flipH="1">
              <a:off x="1047" y="467"/>
              <a:ext cx="499" cy="1080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96" name="Line 206"/>
            <p:cNvSpPr>
              <a:spLocks noChangeShapeType="1"/>
            </p:cNvSpPr>
            <p:nvPr/>
          </p:nvSpPr>
          <p:spPr bwMode="auto">
            <a:xfrm rot="71609" flipH="1">
              <a:off x="903" y="674"/>
              <a:ext cx="634" cy="873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97" name="Line 207"/>
            <p:cNvSpPr>
              <a:spLocks noChangeShapeType="1"/>
            </p:cNvSpPr>
            <p:nvPr/>
          </p:nvSpPr>
          <p:spPr bwMode="auto">
            <a:xfrm flipH="1">
              <a:off x="715" y="882"/>
              <a:ext cx="831" cy="665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98" name="Line 208"/>
            <p:cNvSpPr>
              <a:spLocks noChangeShapeType="1"/>
            </p:cNvSpPr>
            <p:nvPr/>
          </p:nvSpPr>
          <p:spPr bwMode="auto">
            <a:xfrm flipH="1">
              <a:off x="507" y="1090"/>
              <a:ext cx="1039" cy="457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99" name="Line 209"/>
            <p:cNvSpPr>
              <a:spLocks noChangeShapeType="1"/>
            </p:cNvSpPr>
            <p:nvPr/>
          </p:nvSpPr>
          <p:spPr bwMode="auto">
            <a:xfrm flipV="1">
              <a:off x="9" y="1414"/>
              <a:ext cx="1520" cy="133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500" name="Line 210"/>
            <p:cNvSpPr>
              <a:spLocks noChangeShapeType="1"/>
            </p:cNvSpPr>
            <p:nvPr/>
          </p:nvSpPr>
          <p:spPr bwMode="auto">
            <a:xfrm flipV="1">
              <a:off x="341" y="1256"/>
              <a:ext cx="1205" cy="281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427" name="WordArt 211"/>
          <p:cNvSpPr>
            <a:spLocks noChangeArrowheads="1" noChangeShapeType="1"/>
          </p:cNvSpPr>
          <p:nvPr/>
        </p:nvSpPr>
        <p:spPr bwMode="auto">
          <a:xfrm>
            <a:off x="-34925" y="260350"/>
            <a:ext cx="1870075" cy="7000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60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智慧园</a:t>
            </a:r>
          </a:p>
        </p:txBody>
      </p:sp>
      <p:sp>
        <p:nvSpPr>
          <p:cNvPr id="9428" name="Rectangle 212"/>
          <p:cNvSpPr>
            <a:spLocks noChangeArrowheads="1"/>
          </p:cNvSpPr>
          <p:nvPr/>
        </p:nvSpPr>
        <p:spPr bwMode="auto">
          <a:xfrm>
            <a:off x="2098675" y="388938"/>
            <a:ext cx="19685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以直“诱”曲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0825" y="1268413"/>
            <a:ext cx="6599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rgbClr val="000000"/>
                </a:solidFill>
              </a:rPr>
              <a:t>说出直线、射线、线段的区别和联系。</a:t>
            </a:r>
          </a:p>
        </p:txBody>
      </p:sp>
      <p:graphicFrame>
        <p:nvGraphicFramePr>
          <p:cNvPr id="19512" name="Group 56"/>
          <p:cNvGraphicFramePr>
            <a:graphicFrameLocks noGrp="1"/>
          </p:cNvGraphicFramePr>
          <p:nvPr/>
        </p:nvGraphicFramePr>
        <p:xfrm>
          <a:off x="684213" y="2060575"/>
          <a:ext cx="7696200" cy="2649220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类型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图形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直线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隶书" panose="02010509060101010101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射线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线段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隶书" panose="02010509060101010101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2051050" y="2205038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Tahoma" panose="020B0604030504040204" pitchFamily="34" charset="0"/>
              </a:rPr>
              <a:t>端点数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3505200" y="2205038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Tahoma" panose="020B0604030504040204" pitchFamily="34" charset="0"/>
              </a:rPr>
              <a:t>延伸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5486400" y="2205038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Tahoma" panose="020B0604030504040204" pitchFamily="34" charset="0"/>
              </a:rPr>
              <a:t>度量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2133600" y="3579813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r>
              <a:rPr lang="zh-CN" altLang="en-US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个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3352800" y="3375025"/>
            <a:ext cx="2057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向一个方向无限延伸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5576888" y="3500438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不可度量</a:t>
            </a: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2209800" y="2852738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无端点</a:t>
            </a: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3276600" y="2708275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向两个方向无限延伸</a:t>
            </a: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5410200" y="2852738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不可度量</a:t>
            </a: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2057400" y="4148138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  <a:r>
              <a:rPr lang="zh-CN" altLang="en-US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个</a:t>
            </a: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3124200" y="4149725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不向任何方向延伸</a:t>
            </a: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5410200" y="414972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Tahoma" panose="020B0604030504040204" pitchFamily="34" charset="0"/>
              </a:rPr>
              <a:t>可度量</a:t>
            </a:r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>
            <a:off x="7086600" y="312261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7162800" y="380841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7162800" y="441801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90" name="Oval 50"/>
          <p:cNvSpPr>
            <a:spLocks noChangeArrowheads="1"/>
          </p:cNvSpPr>
          <p:nvPr/>
        </p:nvSpPr>
        <p:spPr bwMode="auto">
          <a:xfrm>
            <a:off x="7162800" y="4360863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91" name="Oval 51"/>
          <p:cNvSpPr>
            <a:spLocks noChangeArrowheads="1"/>
          </p:cNvSpPr>
          <p:nvPr/>
        </p:nvSpPr>
        <p:spPr bwMode="auto">
          <a:xfrm>
            <a:off x="7086600" y="3784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92" name="Oval 52"/>
          <p:cNvSpPr>
            <a:spLocks noChangeArrowheads="1"/>
          </p:cNvSpPr>
          <p:nvPr/>
        </p:nvSpPr>
        <p:spPr bwMode="auto">
          <a:xfrm>
            <a:off x="8001000" y="4360863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19509" name="Picture 53" descr="图片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404813"/>
            <a:ext cx="187166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827584" y="5085184"/>
            <a:ext cx="7993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射线、线段都是直线的一部分。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8" grpId="0" autoUpdateAnimBg="0"/>
      <p:bldP spid="10279" grpId="0" autoUpdateAnimBg="0"/>
      <p:bldP spid="10280" grpId="0" autoUpdateAnimBg="0"/>
      <p:bldP spid="10281" grpId="0" autoUpdateAnimBg="0"/>
      <p:bldP spid="10282" grpId="0" autoUpdateAnimBg="0"/>
      <p:bldP spid="10283" grpId="0" autoUpdateAnimBg="0"/>
      <p:bldP spid="10284" grpId="0" autoUpdateAnimBg="0"/>
      <p:bldP spid="10285" grpId="0" autoUpdateAnimBg="0"/>
      <p:bldP spid="10286" grpId="0" autoUpdateAnimBg="0"/>
      <p:bldP spid="10287" grpId="0" animBg="1"/>
      <p:bldP spid="10288" grpId="0" animBg="1"/>
      <p:bldP spid="10289" grpId="0" animBg="1"/>
      <p:bldP spid="10290" grpId="0" animBg="1"/>
      <p:bldP spid="10291" grpId="0" animBg="1"/>
      <p:bldP spid="10292" grpId="0" animBg="1"/>
      <p:bldP spid="102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81844" y="764704"/>
            <a:ext cx="7380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</a:rPr>
              <a:t>射线</a:t>
            </a:r>
            <a:r>
              <a:rPr lang="en-US" altLang="zh-CN" sz="2800" b="1" dirty="0">
                <a:solidFill>
                  <a:srgbClr val="000000"/>
                </a:solidFill>
              </a:rPr>
              <a:t>OA</a:t>
            </a:r>
            <a:r>
              <a:rPr lang="zh-CN" altLang="en-US" sz="2800" b="1" dirty="0">
                <a:solidFill>
                  <a:srgbClr val="000000"/>
                </a:solidFill>
              </a:rPr>
              <a:t>与射线</a:t>
            </a:r>
            <a:r>
              <a:rPr lang="en-US" altLang="zh-CN" sz="2800" b="1" dirty="0">
                <a:solidFill>
                  <a:srgbClr val="000000"/>
                </a:solidFill>
              </a:rPr>
              <a:t>AO</a:t>
            </a:r>
            <a:r>
              <a:rPr lang="zh-CN" altLang="en-US" sz="2800" b="1" dirty="0">
                <a:solidFill>
                  <a:srgbClr val="000000"/>
                </a:solidFill>
              </a:rPr>
              <a:t>相同吗？区别在哪里？</a:t>
            </a: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 rot="-832456">
            <a:off x="2555875" y="24177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 rot="-832456">
            <a:off x="3848100" y="24177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619250" y="2490788"/>
            <a:ext cx="3384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625850" y="191452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382838" y="1914525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686300" y="4433888"/>
            <a:ext cx="1296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 rot="-832456">
            <a:off x="4645025" y="43608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 rot="-832456">
            <a:off x="5937250" y="43608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5715000" y="385762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4471988" y="385762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755576" y="3357563"/>
            <a:ext cx="694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</a:rPr>
              <a:t>3.</a:t>
            </a:r>
            <a:r>
              <a:rPr lang="zh-CN" altLang="en-US" sz="2800" b="1" dirty="0">
                <a:solidFill>
                  <a:srgbClr val="000000"/>
                </a:solidFill>
              </a:rPr>
              <a:t>用直尺画图：延长线段</a:t>
            </a:r>
            <a:r>
              <a:rPr lang="en-US" altLang="zh-CN" sz="2800" b="1" dirty="0">
                <a:solidFill>
                  <a:srgbClr val="000000"/>
                </a:solidFill>
              </a:rPr>
              <a:t>AB</a:t>
            </a:r>
            <a:r>
              <a:rPr lang="zh-CN" altLang="en-US" sz="2800" b="1" dirty="0">
                <a:solidFill>
                  <a:srgbClr val="000000"/>
                </a:solidFill>
              </a:rPr>
              <a:t>，得到射线</a:t>
            </a:r>
            <a:r>
              <a:rPr lang="en-US" altLang="zh-CN" sz="2800" b="1" dirty="0">
                <a:solidFill>
                  <a:srgbClr val="000000"/>
                </a:solidFill>
              </a:rPr>
              <a:t>AB.</a:t>
            </a:r>
          </a:p>
        </p:txBody>
      </p:sp>
      <p:grpSp>
        <p:nvGrpSpPr>
          <p:cNvPr id="2" name="Group 14"/>
          <p:cNvGrpSpPr/>
          <p:nvPr/>
        </p:nvGrpSpPr>
        <p:grpSpPr bwMode="auto">
          <a:xfrm>
            <a:off x="2555875" y="2420938"/>
            <a:ext cx="2447925" cy="76200"/>
            <a:chOff x="0" y="0"/>
            <a:chExt cx="1542" cy="48"/>
          </a:xfrm>
        </p:grpSpPr>
        <p:sp>
          <p:nvSpPr>
            <p:cNvPr id="20501" name="Oval 15"/>
            <p:cNvSpPr>
              <a:spLocks noChangeArrowheads="1"/>
            </p:cNvSpPr>
            <p:nvPr/>
          </p:nvSpPr>
          <p:spPr bwMode="auto">
            <a:xfrm rot="-832456">
              <a:off x="0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02" name="Oval 16"/>
            <p:cNvSpPr>
              <a:spLocks noChangeArrowheads="1"/>
            </p:cNvSpPr>
            <p:nvPr/>
          </p:nvSpPr>
          <p:spPr bwMode="auto">
            <a:xfrm rot="-832456">
              <a:off x="814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03" name="Line 17"/>
            <p:cNvSpPr>
              <a:spLocks noChangeShapeType="1"/>
            </p:cNvSpPr>
            <p:nvPr/>
          </p:nvSpPr>
          <p:spPr bwMode="auto">
            <a:xfrm>
              <a:off x="0" y="46"/>
              <a:ext cx="154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8"/>
          <p:cNvGrpSpPr/>
          <p:nvPr/>
        </p:nvGrpSpPr>
        <p:grpSpPr bwMode="auto">
          <a:xfrm>
            <a:off x="1619250" y="2420938"/>
            <a:ext cx="2305050" cy="76200"/>
            <a:chOff x="0" y="0"/>
            <a:chExt cx="1452" cy="48"/>
          </a:xfrm>
        </p:grpSpPr>
        <p:sp>
          <p:nvSpPr>
            <p:cNvPr id="20498" name="Oval 19"/>
            <p:cNvSpPr>
              <a:spLocks noChangeArrowheads="1"/>
            </p:cNvSpPr>
            <p:nvPr/>
          </p:nvSpPr>
          <p:spPr bwMode="auto">
            <a:xfrm rot="-832456">
              <a:off x="590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499" name="Oval 20"/>
            <p:cNvSpPr>
              <a:spLocks noChangeArrowheads="1"/>
            </p:cNvSpPr>
            <p:nvPr/>
          </p:nvSpPr>
          <p:spPr bwMode="auto">
            <a:xfrm rot="-832456">
              <a:off x="1404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00" name="Line 21"/>
            <p:cNvSpPr>
              <a:spLocks noChangeShapeType="1"/>
            </p:cNvSpPr>
            <p:nvPr/>
          </p:nvSpPr>
          <p:spPr bwMode="auto">
            <a:xfrm>
              <a:off x="0" y="46"/>
              <a:ext cx="140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5940425" y="4437063"/>
            <a:ext cx="1296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5435600" y="2133600"/>
            <a:ext cx="2673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3300"/>
                </a:solidFill>
              </a:rPr>
              <a:t>端点与方向不同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5.55112E-17 L 1.94444E-6 -0.1209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55112E-17 L 5E-6 0.0994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6" grpId="0" animBg="1"/>
      <p:bldP spid="1128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6443663" y="1768475"/>
            <a:ext cx="2232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6804025" y="619125"/>
            <a:ext cx="1512888" cy="1728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6443663" y="957263"/>
            <a:ext cx="1728787" cy="814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83569" y="1988840"/>
            <a:ext cx="799212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</a:rPr>
              <a:t>4.</a:t>
            </a:r>
            <a:r>
              <a:rPr lang="zh-CN" altLang="en-US" sz="2800" b="1" dirty="0">
                <a:solidFill>
                  <a:srgbClr val="000000"/>
                </a:solidFill>
              </a:rPr>
              <a:t>如图，看图填空：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</a:rPr>
              <a:t>）图中以点</a:t>
            </a:r>
            <a:r>
              <a:rPr lang="en-US" altLang="zh-CN" sz="2800" b="1" dirty="0">
                <a:solidFill>
                  <a:srgbClr val="000000"/>
                </a:solidFill>
              </a:rPr>
              <a:t>O</a:t>
            </a:r>
            <a:r>
              <a:rPr lang="zh-CN" altLang="en-US" sz="2800" b="1" dirty="0">
                <a:solidFill>
                  <a:srgbClr val="000000"/>
                </a:solidFill>
              </a:rPr>
              <a:t>为端点的射线有</a:t>
            </a:r>
            <a:r>
              <a:rPr lang="en-US" altLang="zh-CN" sz="2800" b="1" dirty="0">
                <a:solidFill>
                  <a:srgbClr val="000000"/>
                </a:solidFill>
              </a:rPr>
              <a:t>____________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）图中以点</a:t>
            </a:r>
            <a:r>
              <a:rPr lang="en-US" altLang="zh-CN" sz="2800" b="1" dirty="0">
                <a:solidFill>
                  <a:srgbClr val="000000"/>
                </a:solidFill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</a:rPr>
              <a:t>为端点的线段有</a:t>
            </a:r>
            <a:r>
              <a:rPr lang="en-US" altLang="zh-CN" sz="2800" b="1" dirty="0">
                <a:solidFill>
                  <a:srgbClr val="000000"/>
                </a:solidFill>
              </a:rPr>
              <a:t>____________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</a:rPr>
              <a:t>）图中共有</a:t>
            </a:r>
            <a:r>
              <a:rPr lang="en-US" altLang="zh-CN" sz="2800" b="1" dirty="0">
                <a:solidFill>
                  <a:srgbClr val="000000"/>
                </a:solidFill>
              </a:rPr>
              <a:t>___</a:t>
            </a:r>
            <a:r>
              <a:rPr lang="zh-CN" altLang="en-US" sz="2800" b="1" dirty="0">
                <a:solidFill>
                  <a:srgbClr val="000000"/>
                </a:solidFill>
              </a:rPr>
              <a:t>条线段，它们分别是</a:t>
            </a:r>
            <a:r>
              <a:rPr lang="en-US" altLang="zh-CN" sz="2800" b="1" dirty="0">
                <a:solidFill>
                  <a:srgbClr val="000000"/>
                </a:solidFill>
              </a:rPr>
              <a:t>________________________.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740650" y="132397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 rot="-832456">
            <a:off x="7735888" y="16954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6443663" y="115888"/>
            <a:ext cx="1081087" cy="1655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156325" y="1323975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 rot="-832456">
            <a:off x="6440488" y="16986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6804025" y="2587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 rot="-832456">
            <a:off x="7016750" y="8350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7235825" y="82073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 rot="-832456">
            <a:off x="7375525" y="12684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" name="Group 15"/>
          <p:cNvGrpSpPr/>
          <p:nvPr/>
        </p:nvGrpSpPr>
        <p:grpSpPr bwMode="auto">
          <a:xfrm>
            <a:off x="6156325" y="117475"/>
            <a:ext cx="2519363" cy="1727200"/>
            <a:chOff x="0" y="0"/>
            <a:chExt cx="1587" cy="1088"/>
          </a:xfrm>
        </p:grpSpPr>
        <p:sp>
          <p:nvSpPr>
            <p:cNvPr id="21537" name="Line 16"/>
            <p:cNvSpPr>
              <a:spLocks noChangeShapeType="1"/>
            </p:cNvSpPr>
            <p:nvPr/>
          </p:nvSpPr>
          <p:spPr bwMode="auto">
            <a:xfrm>
              <a:off x="181" y="1041"/>
              <a:ext cx="140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38" name="Line 17"/>
            <p:cNvSpPr>
              <a:spLocks noChangeShapeType="1"/>
            </p:cNvSpPr>
            <p:nvPr/>
          </p:nvSpPr>
          <p:spPr bwMode="auto">
            <a:xfrm flipV="1">
              <a:off x="181" y="530"/>
              <a:ext cx="1089" cy="5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39" name="Rectangle 18"/>
            <p:cNvSpPr>
              <a:spLocks noChangeArrowheads="1"/>
            </p:cNvSpPr>
            <p:nvPr/>
          </p:nvSpPr>
          <p:spPr bwMode="auto">
            <a:xfrm>
              <a:off x="998" y="761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1540" name="Oval 19"/>
            <p:cNvSpPr>
              <a:spLocks noChangeArrowheads="1"/>
            </p:cNvSpPr>
            <p:nvPr/>
          </p:nvSpPr>
          <p:spPr bwMode="auto">
            <a:xfrm rot="-832456">
              <a:off x="995" y="995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41" name="Line 20"/>
            <p:cNvSpPr>
              <a:spLocks noChangeShapeType="1"/>
            </p:cNvSpPr>
            <p:nvPr/>
          </p:nvSpPr>
          <p:spPr bwMode="auto">
            <a:xfrm flipV="1">
              <a:off x="181" y="0"/>
              <a:ext cx="681" cy="10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42" name="Rectangle 21"/>
            <p:cNvSpPr>
              <a:spLocks noChangeArrowheads="1"/>
            </p:cNvSpPr>
            <p:nvPr/>
          </p:nvSpPr>
          <p:spPr bwMode="auto">
            <a:xfrm>
              <a:off x="0" y="761"/>
              <a:ext cx="2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21543" name="Oval 22"/>
            <p:cNvSpPr>
              <a:spLocks noChangeArrowheads="1"/>
            </p:cNvSpPr>
            <p:nvPr/>
          </p:nvSpPr>
          <p:spPr bwMode="auto">
            <a:xfrm rot="-832456">
              <a:off x="179" y="997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44" name="Rectangle 23"/>
            <p:cNvSpPr>
              <a:spLocks noChangeArrowheads="1"/>
            </p:cNvSpPr>
            <p:nvPr/>
          </p:nvSpPr>
          <p:spPr bwMode="auto">
            <a:xfrm>
              <a:off x="408" y="9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1545" name="Oval 24"/>
            <p:cNvSpPr>
              <a:spLocks noChangeArrowheads="1"/>
            </p:cNvSpPr>
            <p:nvPr/>
          </p:nvSpPr>
          <p:spPr bwMode="auto">
            <a:xfrm rot="-832456">
              <a:off x="542" y="453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46" name="Rectangle 25"/>
            <p:cNvSpPr>
              <a:spLocks noChangeArrowheads="1"/>
            </p:cNvSpPr>
            <p:nvPr/>
          </p:nvSpPr>
          <p:spPr bwMode="auto">
            <a:xfrm>
              <a:off x="680" y="444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1547" name="Oval 26"/>
            <p:cNvSpPr>
              <a:spLocks noChangeArrowheads="1"/>
            </p:cNvSpPr>
            <p:nvPr/>
          </p:nvSpPr>
          <p:spPr bwMode="auto">
            <a:xfrm rot="-832456">
              <a:off x="768" y="725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7"/>
          <p:cNvGrpSpPr/>
          <p:nvPr/>
        </p:nvGrpSpPr>
        <p:grpSpPr bwMode="auto">
          <a:xfrm>
            <a:off x="6146800" y="260350"/>
            <a:ext cx="2025650" cy="1584325"/>
            <a:chOff x="0" y="0"/>
            <a:chExt cx="1276" cy="998"/>
          </a:xfrm>
        </p:grpSpPr>
        <p:sp>
          <p:nvSpPr>
            <p:cNvPr id="21525" name="Line 28"/>
            <p:cNvSpPr>
              <a:spLocks noChangeShapeType="1"/>
            </p:cNvSpPr>
            <p:nvPr/>
          </p:nvSpPr>
          <p:spPr bwMode="auto">
            <a:xfrm>
              <a:off x="181" y="951"/>
              <a:ext cx="81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26" name="Line 29"/>
            <p:cNvSpPr>
              <a:spLocks noChangeShapeType="1"/>
            </p:cNvSpPr>
            <p:nvPr/>
          </p:nvSpPr>
          <p:spPr bwMode="auto">
            <a:xfrm>
              <a:off x="566" y="408"/>
              <a:ext cx="437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27" name="Line 30"/>
            <p:cNvSpPr>
              <a:spLocks noChangeShapeType="1"/>
            </p:cNvSpPr>
            <p:nvPr/>
          </p:nvSpPr>
          <p:spPr bwMode="auto">
            <a:xfrm flipV="1">
              <a:off x="181" y="675"/>
              <a:ext cx="590" cy="2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28" name="Rectangle 31"/>
            <p:cNvSpPr>
              <a:spLocks noChangeArrowheads="1"/>
            </p:cNvSpPr>
            <p:nvPr/>
          </p:nvSpPr>
          <p:spPr bwMode="auto">
            <a:xfrm>
              <a:off x="998" y="671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1529" name="Oval 32"/>
            <p:cNvSpPr>
              <a:spLocks noChangeArrowheads="1"/>
            </p:cNvSpPr>
            <p:nvPr/>
          </p:nvSpPr>
          <p:spPr bwMode="auto">
            <a:xfrm rot="-832456">
              <a:off x="995" y="905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30" name="Line 33"/>
            <p:cNvSpPr>
              <a:spLocks noChangeShapeType="1"/>
            </p:cNvSpPr>
            <p:nvPr/>
          </p:nvSpPr>
          <p:spPr bwMode="auto">
            <a:xfrm flipV="1">
              <a:off x="181" y="408"/>
              <a:ext cx="356" cy="5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31" name="Rectangle 34"/>
            <p:cNvSpPr>
              <a:spLocks noChangeArrowheads="1"/>
            </p:cNvSpPr>
            <p:nvPr/>
          </p:nvSpPr>
          <p:spPr bwMode="auto">
            <a:xfrm>
              <a:off x="0" y="671"/>
              <a:ext cx="2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21532" name="Oval 35"/>
            <p:cNvSpPr>
              <a:spLocks noChangeArrowheads="1"/>
            </p:cNvSpPr>
            <p:nvPr/>
          </p:nvSpPr>
          <p:spPr bwMode="auto">
            <a:xfrm rot="-832456">
              <a:off x="179" y="907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33" name="Rectangle 36"/>
            <p:cNvSpPr>
              <a:spLocks noChangeArrowheads="1"/>
            </p:cNvSpPr>
            <p:nvPr/>
          </p:nvSpPr>
          <p:spPr bwMode="auto">
            <a:xfrm>
              <a:off x="408" y="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1534" name="Oval 37"/>
            <p:cNvSpPr>
              <a:spLocks noChangeArrowheads="1"/>
            </p:cNvSpPr>
            <p:nvPr/>
          </p:nvSpPr>
          <p:spPr bwMode="auto">
            <a:xfrm rot="-832456">
              <a:off x="542" y="363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35" name="Rectangle 38"/>
            <p:cNvSpPr>
              <a:spLocks noChangeArrowheads="1"/>
            </p:cNvSpPr>
            <p:nvPr/>
          </p:nvSpPr>
          <p:spPr bwMode="auto">
            <a:xfrm>
              <a:off x="680" y="363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1536" name="Oval 39"/>
            <p:cNvSpPr>
              <a:spLocks noChangeArrowheads="1"/>
            </p:cNvSpPr>
            <p:nvPr/>
          </p:nvSpPr>
          <p:spPr bwMode="auto">
            <a:xfrm rot="-832456">
              <a:off x="768" y="6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40"/>
          <p:cNvGrpSpPr/>
          <p:nvPr/>
        </p:nvGrpSpPr>
        <p:grpSpPr bwMode="auto">
          <a:xfrm>
            <a:off x="7019925" y="835025"/>
            <a:ext cx="795338" cy="936625"/>
            <a:chOff x="0" y="0"/>
            <a:chExt cx="501" cy="590"/>
          </a:xfrm>
        </p:grpSpPr>
        <p:sp>
          <p:nvSpPr>
            <p:cNvPr id="21522" name="Line 41"/>
            <p:cNvSpPr>
              <a:spLocks noChangeShapeType="1"/>
            </p:cNvSpPr>
            <p:nvPr/>
          </p:nvSpPr>
          <p:spPr bwMode="auto">
            <a:xfrm>
              <a:off x="2" y="14"/>
              <a:ext cx="459" cy="5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23" name="Oval 42"/>
            <p:cNvSpPr>
              <a:spLocks noChangeArrowheads="1"/>
            </p:cNvSpPr>
            <p:nvPr/>
          </p:nvSpPr>
          <p:spPr bwMode="auto">
            <a:xfrm rot="-832456">
              <a:off x="453" y="54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24" name="Oval 43"/>
            <p:cNvSpPr>
              <a:spLocks noChangeArrowheads="1"/>
            </p:cNvSpPr>
            <p:nvPr/>
          </p:nvSpPr>
          <p:spPr bwMode="auto">
            <a:xfrm rot="-832456">
              <a:off x="0" y="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4624E-6 L -0.19305 -4.04624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</Words>
  <Application>Microsoft Office PowerPoint</Application>
  <PresentationFormat>全屏显示(4:3)</PresentationFormat>
  <Paragraphs>113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黑体</vt:lpstr>
      <vt:lpstr>华文新魏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Trebuchet MS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2017-08-16T00:30:00Z</dcterms:created>
  <dcterms:modified xsi:type="dcterms:W3CDTF">2023-01-17T01:46:43Z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810C531861954D5586C6275C8566D435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