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65" r:id="rId4"/>
    <p:sldId id="299" r:id="rId5"/>
    <p:sldId id="302" r:id="rId6"/>
    <p:sldId id="281" r:id="rId7"/>
    <p:sldId id="303" r:id="rId8"/>
    <p:sldId id="280" r:id="rId9"/>
    <p:sldId id="304" r:id="rId10"/>
    <p:sldId id="286" r:id="rId11"/>
    <p:sldId id="278" r:id="rId12"/>
    <p:sldId id="305" r:id="rId13"/>
    <p:sldId id="287" r:id="rId14"/>
    <p:sldId id="258" r:id="rId15"/>
    <p:sldId id="294" r:id="rId16"/>
    <p:sldId id="296" r:id="rId17"/>
    <p:sldId id="297" r:id="rId18"/>
    <p:sldId id="301" r:id="rId19"/>
    <p:sldId id="300" r:id="rId20"/>
    <p:sldId id="271" r:id="rId21"/>
    <p:sldId id="267" r:id="rId22"/>
    <p:sldId id="260" r:id="rId23"/>
    <p:sldId id="270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1pPr>
    <a:lvl2pPr marL="3429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2pPr>
    <a:lvl3pPr marL="6858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3pPr>
    <a:lvl4pPr marL="10287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4pPr>
    <a:lvl5pPr marL="1371600" indent="0" algn="l" defTabSz="6858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-1944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276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/>
          <a:lstStyle>
            <a:defPPr>
              <a:defRPr lang="zh-CN"/>
            </a:defPPr>
            <a:lvl1pPr marL="0" indent="0" algn="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7998796C-AB05-4149-93C6-C3FB0D647653}" type="datetime1">
              <a:rPr lang="zh-CN" altLang="en-US" sz="1200"/>
              <a:t>2023-01-17</a:t>
            </a:fld>
            <a:endParaRPr lang="zh-CN" altLang="en-US" sz="1200"/>
          </a:p>
        </p:txBody>
      </p:sp>
      <p:sp>
        <p:nvSpPr>
          <p:cNvPr id="276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76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76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276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2CDE7145-2360-40CC-AD69-D45BC27C4ECA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vert="horz" wrap="square" lIns="68579" tIns="34289" rIns="68579" bIns="34289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 anchor="ctr" anchorCtr="0"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 rtlCol="0" anchor="ctr" anchorCtr="0"/>
          <a:lstStyle>
            <a:defPPr>
              <a:defRPr lang="zh-CN"/>
            </a:defPPr>
            <a:lvl1pPr marL="0" indent="0" algn="l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fld id="{7F00463E-0A01-4341-8579-907462A1DAD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 rtlCol="0" anchor="ctr" anchorCtr="0"/>
          <a:lstStyle>
            <a:defPPr>
              <a:defRPr lang="zh-CN"/>
            </a:defPPr>
            <a:lvl1pPr marL="0" indent="0" algn="ctr" defTabSz="6858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 numCol="1" anchor="ctr" anchorCtr="0" compatLnSpc="1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9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429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FED63242-86DC-4262-B713-D68245078F65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5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5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5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lesson%208%20-&#26032;.pptx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: 圆角 4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endParaRPr lang="en-US" altLang="zh-CN" sz="2400" b="1" dirty="0"/>
          </a:p>
        </p:txBody>
      </p:sp>
      <p:sp>
        <p:nvSpPr>
          <p:cNvPr id="2051" name="矩形: 圆角 5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052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87900" y="342900"/>
            <a:ext cx="4400550" cy="46291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83568" y="1851670"/>
            <a:ext cx="4428492" cy="10849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en-US" altLang="zh-CN" sz="3300" b="1" dirty="0"/>
              <a:t>There are forty students in our class</a:t>
            </a:r>
          </a:p>
        </p:txBody>
      </p:sp>
      <p:sp>
        <p:nvSpPr>
          <p:cNvPr id="8" name="矩形 7"/>
          <p:cNvSpPr/>
          <p:nvPr/>
        </p:nvSpPr>
        <p:spPr>
          <a:xfrm>
            <a:off x="1061611" y="3813890"/>
            <a:ext cx="2474073" cy="373947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marL="257175" indent="-257175" algn="l">
              <a:lnSpc>
                <a:spcPct val="110000"/>
              </a:lnSpc>
            </a:pPr>
            <a:r>
              <a:rPr lang="en-US" altLang="zh-CN" sz="18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3159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Unit 2</a:t>
            </a:r>
            <a:endParaRPr lang="zh-CN" altLang="en-US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: 圆角 3"/>
          <p:cNvSpPr/>
          <p:nvPr/>
        </p:nvSpPr>
        <p:spPr>
          <a:xfrm>
            <a:off x="332186" y="396479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67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268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25741" y="1751411"/>
            <a:ext cx="2057400" cy="26205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69" name="TextBox 6"/>
          <p:cNvSpPr/>
          <p:nvPr/>
        </p:nvSpPr>
        <p:spPr>
          <a:xfrm>
            <a:off x="567930" y="1628775"/>
            <a:ext cx="6784181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What does “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only</a:t>
            </a:r>
            <a:r>
              <a:rPr lang="en-US" altLang="zh-CN" sz="2400">
                <a:latin typeface="Comic Sans MS" panose="030F0702030302020204" pitchFamily="66" charset="0"/>
              </a:rPr>
              <a:t>” mean(</a:t>
            </a:r>
            <a:r>
              <a:rPr lang="zh-CN" altLang="en-US" sz="2400">
                <a:latin typeface="Comic Sans MS" panose="030F0702030302020204" pitchFamily="66" charset="0"/>
              </a:rPr>
              <a:t>意思</a:t>
            </a:r>
            <a:r>
              <a:rPr lang="en-US" altLang="zh-CN" sz="2400">
                <a:latin typeface="Comic Sans MS" panose="030F0702030302020204" pitchFamily="66" charset="0"/>
              </a:rPr>
              <a:t>) in this sentence?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1270" name="TextBox 5"/>
          <p:cNvSpPr/>
          <p:nvPr/>
        </p:nvSpPr>
        <p:spPr>
          <a:xfrm>
            <a:off x="585789" y="2300288"/>
            <a:ext cx="2164556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A. </a:t>
            </a:r>
            <a:r>
              <a:rPr lang="zh-CN" altLang="en-US" sz="2400">
                <a:latin typeface="Comic Sans MS" panose="030F0702030302020204" pitchFamily="66" charset="0"/>
              </a:rPr>
              <a:t>只有，仅仅</a:t>
            </a:r>
            <a:r>
              <a:rPr lang="en-US" altLang="zh-CN" sz="2400">
                <a:latin typeface="Comic Sans MS" panose="030F0702030302020204" pitchFamily="66" charset="0"/>
              </a:rPr>
              <a:t> 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1271" name="TextBox 7"/>
          <p:cNvSpPr/>
          <p:nvPr/>
        </p:nvSpPr>
        <p:spPr>
          <a:xfrm>
            <a:off x="592933" y="3089672"/>
            <a:ext cx="1518047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B. </a:t>
            </a:r>
            <a:r>
              <a:rPr lang="zh-CN" altLang="en-US" sz="2400">
                <a:latin typeface="Comic Sans MS" panose="030F0702030302020204" pitchFamily="66" charset="0"/>
              </a:rPr>
              <a:t>唯一的</a:t>
            </a:r>
            <a:r>
              <a:rPr lang="en-US" altLang="zh-CN" sz="2400">
                <a:latin typeface="Comic Sans MS" panose="030F0702030302020204" pitchFamily="66" charset="0"/>
              </a:rPr>
              <a:t> 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1272" name="椭圆 8"/>
          <p:cNvSpPr/>
          <p:nvPr/>
        </p:nvSpPr>
        <p:spPr>
          <a:xfrm>
            <a:off x="592933" y="2326482"/>
            <a:ext cx="375047" cy="385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273" name="组合 9"/>
          <p:cNvGrpSpPr/>
          <p:nvPr/>
        </p:nvGrpSpPr>
        <p:grpSpPr>
          <a:xfrm>
            <a:off x="236936" y="2"/>
            <a:ext cx="3406378" cy="1518047"/>
            <a:chOff x="315238" y="0"/>
            <a:chExt cx="4542512" cy="2024847"/>
          </a:xfrm>
        </p:grpSpPr>
        <p:pic>
          <p:nvPicPr>
            <p:cNvPr id="11274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15238" y="0"/>
              <a:ext cx="4542512" cy="202484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1275" name="矩形 11"/>
            <p:cNvSpPr/>
            <p:nvPr/>
          </p:nvSpPr>
          <p:spPr>
            <a:xfrm>
              <a:off x="601731" y="744000"/>
              <a:ext cx="3501905" cy="862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en-US" altLang="zh-CN" sz="3600" b="1" kern="120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omic Sans MS" panose="030F0702030302020204" pitchFamily="66" charset="0"/>
                  <a:ea typeface="+mn-ea"/>
                  <a:cs typeface="+mn-cs"/>
                </a:rPr>
                <a:t>Question 4</a:t>
              </a:r>
              <a:endParaRPr lang="zh-CN" altLang="en-US" sz="36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: 圆角 3"/>
          <p:cNvSpPr/>
          <p:nvPr/>
        </p:nvSpPr>
        <p:spPr>
          <a:xfrm>
            <a:off x="332186" y="396479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1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292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25741" y="1751411"/>
            <a:ext cx="2057400" cy="26205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2293" name="TextBox 6"/>
          <p:cNvSpPr/>
          <p:nvPr/>
        </p:nvSpPr>
        <p:spPr>
          <a:xfrm>
            <a:off x="739380" y="1618060"/>
            <a:ext cx="5335190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Who is Peter’s new English teacher?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2294" name="TextBox 5"/>
          <p:cNvSpPr/>
          <p:nvPr/>
        </p:nvSpPr>
        <p:spPr>
          <a:xfrm>
            <a:off x="821532" y="2321719"/>
            <a:ext cx="1976438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A. Mr. Green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2295" name="TextBox 7"/>
          <p:cNvSpPr/>
          <p:nvPr/>
        </p:nvSpPr>
        <p:spPr>
          <a:xfrm>
            <a:off x="871539" y="3025379"/>
            <a:ext cx="2184797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B. Miss. Green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2296" name="椭圆 14"/>
          <p:cNvSpPr/>
          <p:nvPr/>
        </p:nvSpPr>
        <p:spPr>
          <a:xfrm>
            <a:off x="857252" y="3053954"/>
            <a:ext cx="375047" cy="385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2297" name="组合 18"/>
          <p:cNvGrpSpPr/>
          <p:nvPr/>
        </p:nvGrpSpPr>
        <p:grpSpPr>
          <a:xfrm>
            <a:off x="236936" y="2"/>
            <a:ext cx="3406378" cy="1518047"/>
            <a:chOff x="315238" y="0"/>
            <a:chExt cx="4542512" cy="2024847"/>
          </a:xfrm>
        </p:grpSpPr>
        <p:pic>
          <p:nvPicPr>
            <p:cNvPr id="12298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15238" y="0"/>
              <a:ext cx="4542512" cy="202484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2299" name="矩形 17"/>
            <p:cNvSpPr/>
            <p:nvPr/>
          </p:nvSpPr>
          <p:spPr>
            <a:xfrm>
              <a:off x="601731" y="744000"/>
              <a:ext cx="3501905" cy="862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en-US" altLang="zh-CN" sz="3600" b="1" kern="120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omic Sans MS" panose="030F0702030302020204" pitchFamily="66" charset="0"/>
                  <a:ea typeface="+mn-ea"/>
                  <a:cs typeface="+mn-cs"/>
                </a:rPr>
                <a:t>Question 5</a:t>
              </a:r>
              <a:endParaRPr lang="zh-CN" altLang="en-US" sz="36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5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7" name="文本框 12"/>
          <p:cNvSpPr/>
          <p:nvPr/>
        </p:nvSpPr>
        <p:spPr>
          <a:xfrm>
            <a:off x="3093244" y="884636"/>
            <a:ext cx="5794772" cy="376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/>
              <a:t>     </a:t>
            </a:r>
            <a:r>
              <a:rPr lang="en-US" altLang="zh-CN" sz="2400">
                <a:latin typeface="Comic Sans MS" panose="030F0702030302020204" pitchFamily="66" charset="0"/>
              </a:rPr>
              <a:t>Good morning, boys and girls!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I’m Peter. Let me introduce(</a:t>
            </a:r>
            <a:r>
              <a:rPr lang="zh-CN" altLang="en-US" sz="2400">
                <a:latin typeface="Comic Sans MS" panose="030F0702030302020204" pitchFamily="66" charset="0"/>
              </a:rPr>
              <a:t>介绍</a:t>
            </a:r>
            <a:r>
              <a:rPr lang="en-US" altLang="zh-CN" sz="240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something(</a:t>
            </a:r>
            <a:r>
              <a:rPr lang="zh-CN" altLang="en-US" sz="2400">
                <a:latin typeface="Comic Sans MS" panose="030F0702030302020204" pitchFamily="66" charset="0"/>
              </a:rPr>
              <a:t>一些事情</a:t>
            </a:r>
            <a:r>
              <a:rPr lang="en-US" altLang="zh-CN" sz="2400">
                <a:latin typeface="Comic Sans MS" panose="030F0702030302020204" pitchFamily="66" charset="0"/>
              </a:rPr>
              <a:t>) about my class.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Miss Green is our new English </a:t>
            </a:r>
          </a:p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 teacher.</a:t>
            </a:r>
            <a:r>
              <a:rPr lang="en-US" altLang="zh-CN" sz="2400">
                <a:latin typeface="Comic Sans MS" panose="030F0702030302020204" pitchFamily="66" charset="0"/>
              </a:rPr>
              <a:t> We welcome her to our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class. There are forty students in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our class. There are thirty boys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only ten girls. I love my teacher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I love my class, too.     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13318" name="Picture 2" descr="I:\四年级下lesson 8\BROTH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2" y="728664"/>
            <a:ext cx="2174081" cy="27086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39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340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1107" y="482204"/>
            <a:ext cx="5187554" cy="420409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41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77064" y="2528889"/>
            <a:ext cx="1437085" cy="203716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14342" name="组合 10"/>
          <p:cNvGrpSpPr/>
          <p:nvPr/>
        </p:nvGrpSpPr>
        <p:grpSpPr>
          <a:xfrm>
            <a:off x="364332" y="225030"/>
            <a:ext cx="3397857" cy="525959"/>
            <a:chOff x="485776" y="300037"/>
            <a:chExt cx="4530112" cy="701280"/>
          </a:xfrm>
        </p:grpSpPr>
        <p:sp>
          <p:nvSpPr>
            <p:cNvPr id="14344" name="圆角矩形 9"/>
            <p:cNvSpPr/>
            <p:nvPr/>
          </p:nvSpPr>
          <p:spPr>
            <a:xfrm>
              <a:off x="485776" y="300037"/>
              <a:ext cx="4414485" cy="7000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45" name="TextBox 8"/>
            <p:cNvSpPr/>
            <p:nvPr/>
          </p:nvSpPr>
          <p:spPr>
            <a:xfrm>
              <a:off x="600076" y="385762"/>
              <a:ext cx="4415812" cy="61555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Task 2: Listen and do.</a:t>
              </a:r>
              <a:endParaRPr lang="zh-CN" altLang="en-US" sz="240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3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364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19889" y="2515792"/>
            <a:ext cx="1437085" cy="20716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5" name="TextBox 9"/>
          <p:cNvSpPr/>
          <p:nvPr/>
        </p:nvSpPr>
        <p:spPr>
          <a:xfrm>
            <a:off x="557213" y="1114425"/>
            <a:ext cx="6005513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How(</a:t>
            </a:r>
            <a:r>
              <a:rPr lang="zh-CN" altLang="en-US" sz="2400" dirty="0">
                <a:latin typeface="Comic Sans MS" panose="030F0702030302020204" pitchFamily="66" charset="0"/>
              </a:rPr>
              <a:t>如何</a:t>
            </a:r>
            <a:r>
              <a:rPr lang="en-US" altLang="zh-CN" sz="2400" dirty="0">
                <a:latin typeface="Comic Sans MS" panose="030F0702030302020204" pitchFamily="66" charset="0"/>
              </a:rPr>
              <a:t>) do they welcome Miss Green?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5366" name="TextBox 10"/>
          <p:cNvSpPr/>
          <p:nvPr/>
        </p:nvSpPr>
        <p:spPr>
          <a:xfrm>
            <a:off x="557213" y="1791891"/>
            <a:ext cx="3273029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Welcome to our class.</a:t>
            </a:r>
            <a:endParaRPr lang="zh-CN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7" name="TextBox 12"/>
          <p:cNvSpPr/>
          <p:nvPr/>
        </p:nvSpPr>
        <p:spPr>
          <a:xfrm>
            <a:off x="542926" y="2643188"/>
            <a:ext cx="6730045" cy="4385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What’s Miss Green’s first(</a:t>
            </a:r>
            <a:r>
              <a:rPr lang="zh-CN" altLang="en-US">
                <a:latin typeface="Comic Sans MS" panose="030F0702030302020204" pitchFamily="66" charset="0"/>
              </a:rPr>
              <a:t>第一</a:t>
            </a:r>
            <a:r>
              <a:rPr lang="en-US" altLang="zh-CN" sz="2400">
                <a:latin typeface="Comic Sans MS" panose="030F0702030302020204" pitchFamily="66" charset="0"/>
              </a:rPr>
              <a:t>) question (</a:t>
            </a:r>
            <a:r>
              <a:rPr lang="zh-CN" altLang="en-US">
                <a:latin typeface="Comic Sans MS" panose="030F0702030302020204" pitchFamily="66" charset="0"/>
              </a:rPr>
              <a:t>问题</a:t>
            </a:r>
            <a:r>
              <a:rPr lang="en-US" altLang="zh-CN" sz="2400">
                <a:latin typeface="Comic Sans MS" panose="030F0702030302020204" pitchFamily="66" charset="0"/>
              </a:rPr>
              <a:t>)?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5368" name="TextBox 7"/>
          <p:cNvSpPr/>
          <p:nvPr/>
        </p:nvSpPr>
        <p:spPr>
          <a:xfrm>
            <a:off x="557212" y="3320654"/>
            <a:ext cx="6396038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solidFill>
                  <a:srgbClr val="002060"/>
                </a:solidFill>
                <a:latin typeface="Comic Sans MS" panose="030F0702030302020204" pitchFamily="66" charset="0"/>
              </a:rPr>
              <a:t>How many students are there in your class?</a:t>
            </a:r>
            <a:endParaRPr lang="zh-CN" alt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7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61110" y="314326"/>
            <a:ext cx="3214688" cy="44469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6389" name="圆角矩形标注 5"/>
          <p:cNvSpPr/>
          <p:nvPr/>
        </p:nvSpPr>
        <p:spPr>
          <a:xfrm>
            <a:off x="707233" y="953691"/>
            <a:ext cx="2336006" cy="910828"/>
          </a:xfrm>
          <a:prstGeom prst="wedgeRoundRectCallout">
            <a:avLst>
              <a:gd name="adj1" fmla="val 61838"/>
              <a:gd name="adj2" fmla="val -43597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0" name="TextBox 7"/>
          <p:cNvSpPr/>
          <p:nvPr/>
        </p:nvSpPr>
        <p:spPr>
          <a:xfrm>
            <a:off x="772716" y="1028700"/>
            <a:ext cx="2571750" cy="7608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 dirty="0">
                <a:latin typeface="Corbel" panose="020B0503020204020204" pitchFamily="34" charset="0"/>
                <a:ea typeface="hakuyoxingshu7000" pitchFamily="2" charset="-122"/>
              </a:rPr>
              <a:t>Good morning, boys and</a:t>
            </a:r>
          </a:p>
          <a:p>
            <a:pPr eaLnBrk="1" hangingPunct="1"/>
            <a:r>
              <a:rPr lang="en-US" altLang="zh-CN" sz="1500" b="1" dirty="0">
                <a:latin typeface="Corbel" panose="020B0503020204020204" pitchFamily="34" charset="0"/>
                <a:ea typeface="hakuyoxingshu7000" pitchFamily="2" charset="-122"/>
              </a:rPr>
              <a:t>girls. This is Miss Green,</a:t>
            </a:r>
            <a:endParaRPr lang="zh-CN" altLang="en-US" sz="1500" b="1" dirty="0">
              <a:latin typeface="Corbel" panose="020B0503020204020204" pitchFamily="34" charset="0"/>
              <a:ea typeface="hakuyoxingshu7000" pitchFamily="2" charset="-122"/>
            </a:endParaRPr>
          </a:p>
          <a:p>
            <a:pPr eaLnBrk="1" hangingPunct="1"/>
            <a:r>
              <a:rPr lang="en-US" altLang="zh-CN" sz="1500" b="1" dirty="0">
                <a:latin typeface="Corbel" panose="020B0503020204020204" pitchFamily="34" charset="0"/>
                <a:ea typeface="hakuyoxingshu7000" pitchFamily="2" charset="-122"/>
              </a:rPr>
              <a:t> our new English teacher.</a:t>
            </a:r>
          </a:p>
        </p:txBody>
      </p:sp>
      <p:sp>
        <p:nvSpPr>
          <p:cNvPr id="16391" name="圆角矩形标注 8"/>
          <p:cNvSpPr/>
          <p:nvPr/>
        </p:nvSpPr>
        <p:spPr>
          <a:xfrm>
            <a:off x="3554016" y="2118123"/>
            <a:ext cx="2007394" cy="282178"/>
          </a:xfrm>
          <a:prstGeom prst="wedgeRoundRectCallout">
            <a:avLst>
              <a:gd name="adj1" fmla="val -39537"/>
              <a:gd name="adj2" fmla="val -85370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2" name="TextBox 9"/>
          <p:cNvSpPr/>
          <p:nvPr/>
        </p:nvSpPr>
        <p:spPr>
          <a:xfrm>
            <a:off x="3629025" y="2096692"/>
            <a:ext cx="1927622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Good morning, class!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6393" name="圆角矩形标注 10"/>
          <p:cNvSpPr/>
          <p:nvPr/>
        </p:nvSpPr>
        <p:spPr>
          <a:xfrm>
            <a:off x="6372225" y="1389460"/>
            <a:ext cx="2286000" cy="560784"/>
          </a:xfrm>
          <a:prstGeom prst="wedgeRoundRectCallout">
            <a:avLst>
              <a:gd name="adj1" fmla="val -61097"/>
              <a:gd name="adj2" fmla="val -40069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4" name="TextBox 11"/>
          <p:cNvSpPr/>
          <p:nvPr/>
        </p:nvSpPr>
        <p:spPr>
          <a:xfrm>
            <a:off x="6363891" y="1426370"/>
            <a:ext cx="2396728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Good morning, Miss Green.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Welcome to our class!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6395" name="圆角矩形标注 12"/>
          <p:cNvSpPr/>
          <p:nvPr/>
        </p:nvSpPr>
        <p:spPr>
          <a:xfrm>
            <a:off x="1215630" y="2746772"/>
            <a:ext cx="2336006" cy="628650"/>
          </a:xfrm>
          <a:prstGeom prst="wedgeRoundRectCallout">
            <a:avLst>
              <a:gd name="adj1" fmla="val 62301"/>
              <a:gd name="adj2" fmla="val 55227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6" name="TextBox 13"/>
          <p:cNvSpPr/>
          <p:nvPr/>
        </p:nvSpPr>
        <p:spPr>
          <a:xfrm>
            <a:off x="1307306" y="2818211"/>
            <a:ext cx="2239566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How many  students are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there in your class? 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6397" name="圆角矩形标注 14"/>
          <p:cNvSpPr/>
          <p:nvPr/>
        </p:nvSpPr>
        <p:spPr>
          <a:xfrm>
            <a:off x="4414839" y="3086101"/>
            <a:ext cx="1435894" cy="267891"/>
          </a:xfrm>
          <a:prstGeom prst="wedgeRoundRectCallout">
            <a:avLst>
              <a:gd name="adj1" fmla="val 1338"/>
              <a:gd name="adj2" fmla="val 76963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8" name="TextBox 15"/>
          <p:cNvSpPr/>
          <p:nvPr/>
        </p:nvSpPr>
        <p:spPr>
          <a:xfrm>
            <a:off x="4414838" y="3073003"/>
            <a:ext cx="2239566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There are forty.</a:t>
            </a:r>
          </a:p>
        </p:txBody>
      </p:sp>
      <p:sp>
        <p:nvSpPr>
          <p:cNvPr id="16399" name="圆角矩形标注 19"/>
          <p:cNvSpPr/>
          <p:nvPr/>
        </p:nvSpPr>
        <p:spPr>
          <a:xfrm>
            <a:off x="6053138" y="4045744"/>
            <a:ext cx="1753791" cy="300038"/>
          </a:xfrm>
          <a:prstGeom prst="wedgeRoundRectCallout">
            <a:avLst>
              <a:gd name="adj1" fmla="val -58343"/>
              <a:gd name="adj2" fmla="val -40227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00" name="圆角矩形标注 18"/>
          <p:cNvSpPr/>
          <p:nvPr/>
        </p:nvSpPr>
        <p:spPr>
          <a:xfrm>
            <a:off x="6062664" y="3458767"/>
            <a:ext cx="1175147" cy="303609"/>
          </a:xfrm>
          <a:prstGeom prst="wedgeRoundRectCallout">
            <a:avLst>
              <a:gd name="adj1" fmla="val -61556"/>
              <a:gd name="adj2" fmla="val 7500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01" name="文本框 2"/>
          <p:cNvSpPr/>
          <p:nvPr/>
        </p:nvSpPr>
        <p:spPr>
          <a:xfrm>
            <a:off x="6100763" y="3461148"/>
            <a:ext cx="1133475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Thirty boys.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6402" name="文本框 6"/>
          <p:cNvSpPr/>
          <p:nvPr/>
        </p:nvSpPr>
        <p:spPr>
          <a:xfrm>
            <a:off x="6106716" y="4045744"/>
            <a:ext cx="1645444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And only ten girls.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pic>
        <p:nvPicPr>
          <p:cNvPr id="16403" name="Lesson8Justtalk课文录音_128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14085" y="613172"/>
            <a:ext cx="457200" cy="45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9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9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16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3"/>
                </p:tgtEl>
              </p:cMediaNode>
            </p:audio>
          </p:childTnLst>
        </p:cTn>
      </p:par>
    </p:tnLst>
    <p:bldLst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1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412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61110" y="314326"/>
            <a:ext cx="3214688" cy="44469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3" name="圆角矩形标注 5"/>
          <p:cNvSpPr/>
          <p:nvPr/>
        </p:nvSpPr>
        <p:spPr>
          <a:xfrm>
            <a:off x="707233" y="953691"/>
            <a:ext cx="2336006" cy="910828"/>
          </a:xfrm>
          <a:prstGeom prst="wedgeRoundRectCallout">
            <a:avLst>
              <a:gd name="adj1" fmla="val 61838"/>
              <a:gd name="adj2" fmla="val -43597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4" name="TextBox 7"/>
          <p:cNvSpPr/>
          <p:nvPr/>
        </p:nvSpPr>
        <p:spPr>
          <a:xfrm>
            <a:off x="772716" y="1028700"/>
            <a:ext cx="2571750" cy="7608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  <a:ea typeface="hakuyoxingshu7000" pitchFamily="2" charset="-122"/>
              </a:rPr>
              <a:t>Good morning, boys and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  <a:ea typeface="hakuyoxingshu7000" pitchFamily="2" charset="-122"/>
              </a:rPr>
              <a:t>girls. This is Miss Green,</a:t>
            </a:r>
            <a:endParaRPr lang="zh-CN" altLang="en-US" sz="1500" b="1">
              <a:latin typeface="Corbel" panose="020B0503020204020204" pitchFamily="34" charset="0"/>
              <a:ea typeface="hakuyoxingshu7000" pitchFamily="2" charset="-122"/>
            </a:endParaRP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  <a:ea typeface="hakuyoxingshu7000" pitchFamily="2" charset="-122"/>
              </a:rPr>
              <a:t> our new English teacher.</a:t>
            </a:r>
          </a:p>
        </p:txBody>
      </p:sp>
      <p:sp>
        <p:nvSpPr>
          <p:cNvPr id="17415" name="圆角矩形标注 8"/>
          <p:cNvSpPr/>
          <p:nvPr/>
        </p:nvSpPr>
        <p:spPr>
          <a:xfrm>
            <a:off x="3554016" y="2118123"/>
            <a:ext cx="2007394" cy="282178"/>
          </a:xfrm>
          <a:prstGeom prst="wedgeRoundRectCallout">
            <a:avLst>
              <a:gd name="adj1" fmla="val -39537"/>
              <a:gd name="adj2" fmla="val -85370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6" name="TextBox 9"/>
          <p:cNvSpPr/>
          <p:nvPr/>
        </p:nvSpPr>
        <p:spPr>
          <a:xfrm>
            <a:off x="3629025" y="2096692"/>
            <a:ext cx="1927622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Good morning, class!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7417" name="圆角矩形标注 10"/>
          <p:cNvSpPr/>
          <p:nvPr/>
        </p:nvSpPr>
        <p:spPr>
          <a:xfrm>
            <a:off x="6372225" y="1389460"/>
            <a:ext cx="2286000" cy="560784"/>
          </a:xfrm>
          <a:prstGeom prst="wedgeRoundRectCallout">
            <a:avLst>
              <a:gd name="adj1" fmla="val -61097"/>
              <a:gd name="adj2" fmla="val -40069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8" name="TextBox 11"/>
          <p:cNvSpPr/>
          <p:nvPr/>
        </p:nvSpPr>
        <p:spPr>
          <a:xfrm>
            <a:off x="6363891" y="1426370"/>
            <a:ext cx="2396728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Good morning, Miss Green.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Welcome to our class!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7419" name="圆角矩形标注 12"/>
          <p:cNvSpPr/>
          <p:nvPr/>
        </p:nvSpPr>
        <p:spPr>
          <a:xfrm>
            <a:off x="1215630" y="2746772"/>
            <a:ext cx="2336006" cy="628650"/>
          </a:xfrm>
          <a:prstGeom prst="wedgeRoundRectCallout">
            <a:avLst>
              <a:gd name="adj1" fmla="val 62301"/>
              <a:gd name="adj2" fmla="val 55227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20" name="TextBox 13"/>
          <p:cNvSpPr/>
          <p:nvPr/>
        </p:nvSpPr>
        <p:spPr>
          <a:xfrm>
            <a:off x="1307306" y="2818211"/>
            <a:ext cx="2239566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How many  students are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there in your class? 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7421" name="圆角矩形标注 14"/>
          <p:cNvSpPr/>
          <p:nvPr/>
        </p:nvSpPr>
        <p:spPr>
          <a:xfrm>
            <a:off x="4414839" y="3086101"/>
            <a:ext cx="1435894" cy="267891"/>
          </a:xfrm>
          <a:prstGeom prst="wedgeRoundRectCallout">
            <a:avLst>
              <a:gd name="adj1" fmla="val 1338"/>
              <a:gd name="adj2" fmla="val 76963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22" name="TextBox 15"/>
          <p:cNvSpPr/>
          <p:nvPr/>
        </p:nvSpPr>
        <p:spPr>
          <a:xfrm>
            <a:off x="4414838" y="3073003"/>
            <a:ext cx="2239566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There are forty.</a:t>
            </a:r>
          </a:p>
        </p:txBody>
      </p:sp>
      <p:sp>
        <p:nvSpPr>
          <p:cNvPr id="17423" name="圆角矩形标注 19"/>
          <p:cNvSpPr/>
          <p:nvPr/>
        </p:nvSpPr>
        <p:spPr>
          <a:xfrm>
            <a:off x="6053138" y="4045744"/>
            <a:ext cx="1753791" cy="300038"/>
          </a:xfrm>
          <a:prstGeom prst="wedgeRoundRectCallout">
            <a:avLst>
              <a:gd name="adj1" fmla="val -58343"/>
              <a:gd name="adj2" fmla="val -40227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24" name="圆角矩形标注 18"/>
          <p:cNvSpPr/>
          <p:nvPr/>
        </p:nvSpPr>
        <p:spPr>
          <a:xfrm>
            <a:off x="6062664" y="3458767"/>
            <a:ext cx="1175147" cy="303609"/>
          </a:xfrm>
          <a:prstGeom prst="wedgeRoundRectCallout">
            <a:avLst>
              <a:gd name="adj1" fmla="val -61556"/>
              <a:gd name="adj2" fmla="val 7500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25" name="文本框 2"/>
          <p:cNvSpPr/>
          <p:nvPr/>
        </p:nvSpPr>
        <p:spPr>
          <a:xfrm>
            <a:off x="6100763" y="3461148"/>
            <a:ext cx="1133475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Thirty boys.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7426" name="文本框 6"/>
          <p:cNvSpPr/>
          <p:nvPr/>
        </p:nvSpPr>
        <p:spPr>
          <a:xfrm>
            <a:off x="6106716" y="4045744"/>
            <a:ext cx="1645444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And only ten girls.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7427" name="矩形 21"/>
          <p:cNvSpPr/>
          <p:nvPr/>
        </p:nvSpPr>
        <p:spPr>
          <a:xfrm rot="21406400">
            <a:off x="510202" y="3322083"/>
            <a:ext cx="3831818" cy="1331134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4100" b="1" kern="12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Act the dialogue!</a:t>
            </a:r>
          </a:p>
          <a:p>
            <a:pPr algn="ctr" eaLnBrk="1" fontAlgn="auto" hangingPunct="1">
              <a:defRPr/>
            </a:pPr>
            <a:r>
              <a:rPr lang="zh-CN" altLang="en-US" sz="4100" b="1" kern="12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表演对话！</a:t>
            </a:r>
          </a:p>
        </p:txBody>
      </p:sp>
      <p:sp>
        <p:nvSpPr>
          <p:cNvPr id="17428" name="圆角矩形 23"/>
          <p:cNvSpPr/>
          <p:nvPr/>
        </p:nvSpPr>
        <p:spPr>
          <a:xfrm>
            <a:off x="364332" y="225030"/>
            <a:ext cx="3311129" cy="5250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29" name="TextBox 24"/>
          <p:cNvSpPr/>
          <p:nvPr/>
        </p:nvSpPr>
        <p:spPr>
          <a:xfrm>
            <a:off x="450058" y="289322"/>
            <a:ext cx="3208735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Task 3: Read and act.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17430" name="Feeling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4704160"/>
            <a:ext cx="457200" cy="45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8436" name="图片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61110" y="314326"/>
            <a:ext cx="3214688" cy="44469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8437" name="圆角矩形标注 5"/>
          <p:cNvSpPr/>
          <p:nvPr/>
        </p:nvSpPr>
        <p:spPr>
          <a:xfrm>
            <a:off x="707233" y="953691"/>
            <a:ext cx="2336006" cy="910828"/>
          </a:xfrm>
          <a:prstGeom prst="wedgeRoundRectCallout">
            <a:avLst>
              <a:gd name="adj1" fmla="val 61838"/>
              <a:gd name="adj2" fmla="val -43597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8" name="TextBox 7"/>
          <p:cNvSpPr/>
          <p:nvPr/>
        </p:nvSpPr>
        <p:spPr>
          <a:xfrm>
            <a:off x="772716" y="1028700"/>
            <a:ext cx="2571750" cy="7608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  <a:ea typeface="hakuyoxingshu7000" pitchFamily="2" charset="-122"/>
              </a:rPr>
              <a:t>Good morning, boys and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  <a:ea typeface="hakuyoxingshu7000" pitchFamily="2" charset="-122"/>
              </a:rPr>
              <a:t>girls. This is Miss Green,</a:t>
            </a:r>
            <a:endParaRPr lang="zh-CN" altLang="en-US" sz="1500" b="1">
              <a:latin typeface="Corbel" panose="020B0503020204020204" pitchFamily="34" charset="0"/>
              <a:ea typeface="hakuyoxingshu7000" pitchFamily="2" charset="-122"/>
            </a:endParaRP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  <a:ea typeface="hakuyoxingshu7000" pitchFamily="2" charset="-122"/>
              </a:rPr>
              <a:t> our new English teacher.</a:t>
            </a:r>
          </a:p>
        </p:txBody>
      </p:sp>
      <p:sp>
        <p:nvSpPr>
          <p:cNvPr id="18439" name="圆角矩形标注 8"/>
          <p:cNvSpPr/>
          <p:nvPr/>
        </p:nvSpPr>
        <p:spPr>
          <a:xfrm>
            <a:off x="3554016" y="2118123"/>
            <a:ext cx="2007394" cy="282178"/>
          </a:xfrm>
          <a:prstGeom prst="wedgeRoundRectCallout">
            <a:avLst>
              <a:gd name="adj1" fmla="val -39537"/>
              <a:gd name="adj2" fmla="val -85370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0" name="TextBox 9"/>
          <p:cNvSpPr/>
          <p:nvPr/>
        </p:nvSpPr>
        <p:spPr>
          <a:xfrm>
            <a:off x="3629025" y="2096692"/>
            <a:ext cx="1927622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Good morning, class!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8441" name="圆角矩形标注 10"/>
          <p:cNvSpPr/>
          <p:nvPr/>
        </p:nvSpPr>
        <p:spPr>
          <a:xfrm>
            <a:off x="6372225" y="1389460"/>
            <a:ext cx="2286000" cy="560784"/>
          </a:xfrm>
          <a:prstGeom prst="wedgeRoundRectCallout">
            <a:avLst>
              <a:gd name="adj1" fmla="val -61097"/>
              <a:gd name="adj2" fmla="val -40069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2" name="TextBox 11"/>
          <p:cNvSpPr/>
          <p:nvPr/>
        </p:nvSpPr>
        <p:spPr>
          <a:xfrm>
            <a:off x="6363891" y="1426370"/>
            <a:ext cx="2396728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Good morning, Miss Green.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Welcome to our class!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8443" name="圆角矩形标注 12"/>
          <p:cNvSpPr/>
          <p:nvPr/>
        </p:nvSpPr>
        <p:spPr>
          <a:xfrm>
            <a:off x="1215630" y="2746772"/>
            <a:ext cx="2336006" cy="628650"/>
          </a:xfrm>
          <a:prstGeom prst="wedgeRoundRectCallout">
            <a:avLst>
              <a:gd name="adj1" fmla="val 62301"/>
              <a:gd name="adj2" fmla="val 55227"/>
              <a:gd name="adj3" fmla="val 16667"/>
            </a:avLst>
          </a:prstGeom>
          <a:solidFill>
            <a:srgbClr val="FBE5D6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4" name="TextBox 13"/>
          <p:cNvSpPr/>
          <p:nvPr/>
        </p:nvSpPr>
        <p:spPr>
          <a:xfrm>
            <a:off x="1307306" y="2818211"/>
            <a:ext cx="2239566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How many  students are</a:t>
            </a:r>
          </a:p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there in your class? 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8445" name="圆角矩形标注 14"/>
          <p:cNvSpPr/>
          <p:nvPr/>
        </p:nvSpPr>
        <p:spPr>
          <a:xfrm>
            <a:off x="4414839" y="3086101"/>
            <a:ext cx="1435894" cy="267891"/>
          </a:xfrm>
          <a:prstGeom prst="wedgeRoundRectCallout">
            <a:avLst>
              <a:gd name="adj1" fmla="val 1338"/>
              <a:gd name="adj2" fmla="val 76963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6" name="TextBox 15"/>
          <p:cNvSpPr/>
          <p:nvPr/>
        </p:nvSpPr>
        <p:spPr>
          <a:xfrm>
            <a:off x="4414838" y="3073003"/>
            <a:ext cx="2239566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There are forty.</a:t>
            </a:r>
          </a:p>
        </p:txBody>
      </p:sp>
      <p:sp>
        <p:nvSpPr>
          <p:cNvPr id="18447" name="圆角矩形标注 19"/>
          <p:cNvSpPr/>
          <p:nvPr/>
        </p:nvSpPr>
        <p:spPr>
          <a:xfrm>
            <a:off x="6053138" y="4045744"/>
            <a:ext cx="1753791" cy="300038"/>
          </a:xfrm>
          <a:prstGeom prst="wedgeRoundRectCallout">
            <a:avLst>
              <a:gd name="adj1" fmla="val -58343"/>
              <a:gd name="adj2" fmla="val -40227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8" name="圆角矩形标注 18"/>
          <p:cNvSpPr/>
          <p:nvPr/>
        </p:nvSpPr>
        <p:spPr>
          <a:xfrm>
            <a:off x="6062664" y="3458767"/>
            <a:ext cx="1175147" cy="303609"/>
          </a:xfrm>
          <a:prstGeom prst="wedgeRoundRectCallout">
            <a:avLst>
              <a:gd name="adj1" fmla="val -61556"/>
              <a:gd name="adj2" fmla="val 7500"/>
              <a:gd name="adj3" fmla="val 16667"/>
            </a:avLst>
          </a:prstGeom>
          <a:solidFill>
            <a:srgbClr val="DEEBF7"/>
          </a:solidFill>
          <a:ln w="12700">
            <a:solidFill>
              <a:schemeClr val="tx1"/>
            </a:solidFill>
            <a:miter lim="800000"/>
          </a:ln>
        </p:spPr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9" name="文本框 2"/>
          <p:cNvSpPr/>
          <p:nvPr/>
        </p:nvSpPr>
        <p:spPr>
          <a:xfrm>
            <a:off x="6100763" y="3461148"/>
            <a:ext cx="1133475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Thirty boys.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  <p:sp>
        <p:nvSpPr>
          <p:cNvPr id="18450" name="文本框 6"/>
          <p:cNvSpPr/>
          <p:nvPr/>
        </p:nvSpPr>
        <p:spPr>
          <a:xfrm>
            <a:off x="6106716" y="4045744"/>
            <a:ext cx="1645444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 b="1">
                <a:latin typeface="Corbel" panose="020B0503020204020204" pitchFamily="34" charset="0"/>
              </a:rPr>
              <a:t>And only ten girls.</a:t>
            </a:r>
            <a:endParaRPr lang="zh-CN" altLang="en-US" sz="1500" b="1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9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460" name="图片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4" y="969169"/>
            <a:ext cx="1454944" cy="34813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61" name="TextBox 16"/>
          <p:cNvSpPr/>
          <p:nvPr/>
        </p:nvSpPr>
        <p:spPr>
          <a:xfrm>
            <a:off x="2012158" y="1346598"/>
            <a:ext cx="6594872" cy="302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solidFill>
                  <a:srgbClr val="002060"/>
                </a:solidFill>
                <a:latin typeface="Comic Sans MS" panose="030F0702030302020204" pitchFamily="66" charset="0"/>
              </a:rPr>
              <a:t>   There are ______________ in Peter’s</a:t>
            </a:r>
          </a:p>
          <a:p>
            <a:pPr eaLnBrk="1" hangingPunct="1"/>
            <a:endParaRPr lang="en-US" altLang="zh-CN" sz="240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>
                <a:solidFill>
                  <a:srgbClr val="002060"/>
                </a:solidFill>
                <a:latin typeface="Comic Sans MS" panose="030F0702030302020204" pitchFamily="66" charset="0"/>
              </a:rPr>
              <a:t>class. There are _________ and _______.</a:t>
            </a:r>
          </a:p>
          <a:p>
            <a:pPr eaLnBrk="1" hangingPunct="1"/>
            <a:endParaRPr lang="en-US" altLang="zh-CN" sz="240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>
                <a:solidFill>
                  <a:srgbClr val="002060"/>
                </a:solidFill>
                <a:latin typeface="Comic Sans MS" panose="030F0702030302020204" pitchFamily="66" charset="0"/>
              </a:rPr>
              <a:t>Miss Green is ______________________. </a:t>
            </a:r>
          </a:p>
          <a:p>
            <a:pPr eaLnBrk="1" hangingPunct="1"/>
            <a:endParaRPr lang="en-US" altLang="zh-CN" sz="240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>
                <a:solidFill>
                  <a:srgbClr val="002060"/>
                </a:solidFill>
                <a:latin typeface="Comic Sans MS" panose="030F0702030302020204" pitchFamily="66" charset="0"/>
              </a:rPr>
              <a:t>Peter …</a:t>
            </a:r>
          </a:p>
          <a:p>
            <a:pPr eaLnBrk="1" hangingPunct="1"/>
            <a:endParaRPr lang="zh-CN" altLang="en-US" sz="24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2" name="TextBox 17"/>
          <p:cNvSpPr/>
          <p:nvPr/>
        </p:nvSpPr>
        <p:spPr>
          <a:xfrm>
            <a:off x="4000501" y="2797970"/>
            <a:ext cx="5432822" cy="4393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their(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他们的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) new English teacher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3" name="文本框 1"/>
          <p:cNvSpPr/>
          <p:nvPr/>
        </p:nvSpPr>
        <p:spPr>
          <a:xfrm>
            <a:off x="4491039" y="2102645"/>
            <a:ext cx="1813322" cy="4393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thirty boys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4" name="文本框 8"/>
          <p:cNvSpPr/>
          <p:nvPr/>
        </p:nvSpPr>
        <p:spPr>
          <a:xfrm>
            <a:off x="4100514" y="1346599"/>
            <a:ext cx="2264569" cy="4393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forty students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5" name="文本框 9"/>
          <p:cNvSpPr/>
          <p:nvPr/>
        </p:nvSpPr>
        <p:spPr>
          <a:xfrm>
            <a:off x="6902054" y="2084785"/>
            <a:ext cx="1338263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ten girls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94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3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0484" name="图片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380" y="1150145"/>
            <a:ext cx="1454944" cy="348257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485" name="矩形 10"/>
          <p:cNvSpPr/>
          <p:nvPr/>
        </p:nvSpPr>
        <p:spPr>
          <a:xfrm>
            <a:off x="2892765" y="853883"/>
            <a:ext cx="3960460" cy="53091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3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How many student</a:t>
            </a:r>
            <a:r>
              <a:rPr lang="en-US" altLang="zh-CN" sz="3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lang="en-US" altLang="zh-CN" sz="3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lang="zh-CN" altLang="en-US" sz="30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86" name="矩形 11"/>
          <p:cNvSpPr/>
          <p:nvPr/>
        </p:nvSpPr>
        <p:spPr>
          <a:xfrm>
            <a:off x="2914195" y="2144020"/>
            <a:ext cx="3210254" cy="53091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How many boy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lang="zh-CN" altLang="en-US" sz="3000" b="1" kern="1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87" name="矩形 13"/>
          <p:cNvSpPr/>
          <p:nvPr/>
        </p:nvSpPr>
        <p:spPr>
          <a:xfrm>
            <a:off x="2958112" y="3423444"/>
            <a:ext cx="3170579" cy="53091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How many girl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lang="zh-CN" altLang="en-US" sz="3000" b="1" kern="1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88" name="矩形 7"/>
          <p:cNvSpPr/>
          <p:nvPr/>
        </p:nvSpPr>
        <p:spPr>
          <a:xfrm>
            <a:off x="2714471" y="1396803"/>
            <a:ext cx="5252881" cy="53091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3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There are forty student</a:t>
            </a:r>
            <a:r>
              <a:rPr lang="en-US" altLang="zh-CN" sz="3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lang="en-US" altLang="zh-CN" sz="3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lang="zh-CN" altLang="en-US" sz="30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89" name="矩形 8"/>
          <p:cNvSpPr/>
          <p:nvPr/>
        </p:nvSpPr>
        <p:spPr>
          <a:xfrm>
            <a:off x="2844565" y="2689822"/>
            <a:ext cx="4449776" cy="53091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There are thirty boy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lang="zh-CN" altLang="en-US" sz="3000" b="1" kern="1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90" name="矩形 9"/>
          <p:cNvSpPr/>
          <p:nvPr/>
        </p:nvSpPr>
        <p:spPr>
          <a:xfrm>
            <a:off x="2896528" y="4007846"/>
            <a:ext cx="3917179" cy="53091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There are ten girl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lang="zh-CN" altLang="en-US" sz="3000" b="1" kern="1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0491" name="组合 16"/>
          <p:cNvGrpSpPr/>
          <p:nvPr/>
        </p:nvGrpSpPr>
        <p:grpSpPr>
          <a:xfrm>
            <a:off x="385763" y="310755"/>
            <a:ext cx="3027974" cy="525065"/>
            <a:chOff x="514351" y="414337"/>
            <a:chExt cx="4037504" cy="700088"/>
          </a:xfrm>
        </p:grpSpPr>
        <p:sp>
          <p:nvSpPr>
            <p:cNvPr id="20492" name="圆角矩形 17"/>
            <p:cNvSpPr/>
            <p:nvPr/>
          </p:nvSpPr>
          <p:spPr>
            <a:xfrm>
              <a:off x="514351" y="414337"/>
              <a:ext cx="3943552" cy="7000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93" name="TextBox 18"/>
            <p:cNvSpPr/>
            <p:nvPr/>
          </p:nvSpPr>
          <p:spPr>
            <a:xfrm>
              <a:off x="571502" y="471488"/>
              <a:ext cx="3980353" cy="61555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Task 4: Let’s chant.</a:t>
              </a:r>
              <a:endParaRPr lang="zh-CN" altLang="en-US" sz="240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5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6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711" y="607218"/>
            <a:ext cx="3014663" cy="23455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7" name="矩形 15"/>
          <p:cNvSpPr/>
          <p:nvPr/>
        </p:nvSpPr>
        <p:spPr>
          <a:xfrm>
            <a:off x="360353" y="0"/>
            <a:ext cx="3032320" cy="715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4200" kern="1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  <a:t>Let’s chant!</a:t>
            </a:r>
            <a:endParaRPr lang="zh-CN" altLang="en-US" sz="4200" kern="120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78" name="文本框 16"/>
          <p:cNvSpPr/>
          <p:nvPr/>
        </p:nvSpPr>
        <p:spPr>
          <a:xfrm>
            <a:off x="627460" y="991792"/>
            <a:ext cx="8516540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 dirty="0">
                <a:solidFill>
                  <a:srgbClr val="000066"/>
                </a:solidFill>
                <a:latin typeface="Comic Sans MS" panose="030F0702030302020204" pitchFamily="66" charset="0"/>
              </a:rPr>
              <a:t>How many students are there in Kate’s class?</a:t>
            </a:r>
          </a:p>
        </p:txBody>
      </p:sp>
      <p:pic>
        <p:nvPicPr>
          <p:cNvPr id="3079" name="Picture 3" descr="I:\四年级下lesson 8\Kat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0000">
            <a:off x="5957887" y="613174"/>
            <a:ext cx="1663304" cy="118705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80" name="TextBox 8"/>
          <p:cNvSpPr/>
          <p:nvPr/>
        </p:nvSpPr>
        <p:spPr>
          <a:xfrm>
            <a:off x="631031" y="1459708"/>
            <a:ext cx="4134784" cy="7617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 dirty="0">
                <a:solidFill>
                  <a:srgbClr val="000066"/>
                </a:solidFill>
                <a:latin typeface="Comic Sans MS" panose="030F0702030302020204" pitchFamily="66" charset="0"/>
              </a:rPr>
              <a:t>There are twenty-nine.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3081" name="TextBox 9"/>
          <p:cNvSpPr/>
          <p:nvPr/>
        </p:nvSpPr>
        <p:spPr>
          <a:xfrm>
            <a:off x="650081" y="2343151"/>
            <a:ext cx="7745016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 dirty="0">
                <a:solidFill>
                  <a:srgbClr val="000066"/>
                </a:solidFill>
                <a:latin typeface="Comic Sans MS" panose="030F0702030302020204" pitchFamily="66" charset="0"/>
              </a:rPr>
              <a:t>How many students are there in your class? </a:t>
            </a:r>
          </a:p>
        </p:txBody>
      </p:sp>
      <p:sp>
        <p:nvSpPr>
          <p:cNvPr id="3082" name="TextBox 10"/>
          <p:cNvSpPr/>
          <p:nvPr/>
        </p:nvSpPr>
        <p:spPr>
          <a:xfrm>
            <a:off x="653654" y="2807495"/>
            <a:ext cx="5004197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 dirty="0">
                <a:solidFill>
                  <a:srgbClr val="000066"/>
                </a:solidFill>
                <a:latin typeface="Comic Sans MS" panose="030F0702030302020204" pitchFamily="66" charset="0"/>
              </a:rPr>
              <a:t>There are forty-six.</a:t>
            </a:r>
          </a:p>
        </p:txBody>
      </p:sp>
      <p:pic>
        <p:nvPicPr>
          <p:cNvPr id="3083" name="Picture 2" descr="I:\四年级下lesson 8\BROTHER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68642" y="3038476"/>
            <a:ext cx="1243013" cy="15478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84" name="文本框 16"/>
          <p:cNvSpPr/>
          <p:nvPr/>
        </p:nvSpPr>
        <p:spPr>
          <a:xfrm>
            <a:off x="627460" y="3517106"/>
            <a:ext cx="8516540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 dirty="0">
                <a:solidFill>
                  <a:srgbClr val="000066"/>
                </a:solidFill>
                <a:latin typeface="Comic Sans MS" panose="030F0702030302020204" pitchFamily="66" charset="0"/>
              </a:rPr>
              <a:t>How many students are there in Peter’s class?</a:t>
            </a:r>
          </a:p>
        </p:txBody>
      </p:sp>
      <p:sp>
        <p:nvSpPr>
          <p:cNvPr id="3085" name="TextBox 18"/>
          <p:cNvSpPr/>
          <p:nvPr/>
        </p:nvSpPr>
        <p:spPr>
          <a:xfrm>
            <a:off x="639367" y="4014789"/>
            <a:ext cx="5004197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 dirty="0">
                <a:solidFill>
                  <a:srgbClr val="000066"/>
                </a:solidFill>
                <a:latin typeface="Comic Sans MS" panose="030F0702030302020204" pitchFamily="66" charset="0"/>
              </a:rPr>
              <a:t>Can you guess?</a:t>
            </a:r>
          </a:p>
        </p:txBody>
      </p:sp>
      <p:pic>
        <p:nvPicPr>
          <p:cNvPr id="308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934326" y="9239251"/>
            <a:ext cx="238125" cy="180975"/>
          </a:xfrm>
          <a:prstGeom prst="cub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/>
      <p:bldP spid="3081" grpId="0"/>
      <p:bldP spid="3082" grpId="0"/>
      <p:bldP spid="3084" grpId="0"/>
      <p:bldP spid="30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: 圆角 3"/>
          <p:cNvSpPr/>
          <p:nvPr/>
        </p:nvSpPr>
        <p:spPr>
          <a:xfrm>
            <a:off x="246461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1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53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2" y="572692"/>
            <a:ext cx="3088481" cy="445174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2533" name="TextBox 10"/>
          <p:cNvSpPr/>
          <p:nvPr/>
        </p:nvSpPr>
        <p:spPr>
          <a:xfrm>
            <a:off x="2089549" y="1017986"/>
            <a:ext cx="6722269" cy="5310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000" b="1">
                <a:solidFill>
                  <a:srgbClr val="002060"/>
                </a:solidFill>
                <a:latin typeface="Comic Sans MS" panose="030F0702030302020204" pitchFamily="66" charset="0"/>
              </a:rPr>
              <a:t>Make up a new dialogue in groups.</a:t>
            </a:r>
            <a:endParaRPr lang="zh-CN" altLang="en-US" sz="3000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4" name="TextBox 11"/>
          <p:cNvSpPr/>
          <p:nvPr/>
        </p:nvSpPr>
        <p:spPr>
          <a:xfrm>
            <a:off x="3007518" y="1560910"/>
            <a:ext cx="4463654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400" b="1">
                <a:solidFill>
                  <a:srgbClr val="002060"/>
                </a:solidFill>
                <a:latin typeface="Comic Sans MS" panose="030F0702030302020204" pitchFamily="66" charset="0"/>
              </a:rPr>
              <a:t>（小组内创编一个新的对话。）</a:t>
            </a:r>
          </a:p>
        </p:txBody>
      </p:sp>
      <p:sp>
        <p:nvSpPr>
          <p:cNvPr id="22535" name="TextBox 13"/>
          <p:cNvSpPr/>
          <p:nvPr/>
        </p:nvSpPr>
        <p:spPr>
          <a:xfrm>
            <a:off x="4007644" y="2421732"/>
            <a:ext cx="2387204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>
                <a:solidFill>
                  <a:srgbClr val="0070C0"/>
                </a:solidFill>
                <a:latin typeface="Comic Sans MS" panose="030F0702030302020204" pitchFamily="66" charset="0"/>
              </a:rPr>
              <a:t>How many …?</a:t>
            </a:r>
          </a:p>
          <a:p>
            <a:pPr eaLnBrk="1" hangingPunct="1"/>
            <a:r>
              <a:rPr lang="en-US" altLang="zh-CN" sz="2700" b="1">
                <a:solidFill>
                  <a:srgbClr val="0070C0"/>
                </a:solidFill>
                <a:latin typeface="Comic Sans MS" panose="030F0702030302020204" pitchFamily="66" charset="0"/>
              </a:rPr>
              <a:t>There are …</a:t>
            </a:r>
            <a:endParaRPr lang="zh-CN" altLang="en-US" sz="27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6" name="圆角矩形 14"/>
          <p:cNvSpPr/>
          <p:nvPr/>
        </p:nvSpPr>
        <p:spPr>
          <a:xfrm>
            <a:off x="364332" y="225030"/>
            <a:ext cx="2614613" cy="5250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7" name="TextBox 15"/>
          <p:cNvSpPr/>
          <p:nvPr/>
        </p:nvSpPr>
        <p:spPr>
          <a:xfrm>
            <a:off x="450057" y="289322"/>
            <a:ext cx="2521744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Task 5: Activity.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22538" name="number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71235" y="4040981"/>
            <a:ext cx="457200" cy="45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150" fill="hold"/>
                                        <p:tgtEl>
                                          <p:spTgt spid="225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8"/>
                </p:tgtEl>
              </p:cMediaNode>
            </p:audio>
          </p:childTnLst>
        </p:cTn>
      </p:par>
    </p:tnLst>
    <p:bldLst>
      <p:bldP spid="225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5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3556" name="图片 5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364" y="2330054"/>
            <a:ext cx="2231231" cy="281344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3557" name="文本框 1"/>
          <p:cNvSpPr txBox="1"/>
          <p:nvPr/>
        </p:nvSpPr>
        <p:spPr>
          <a:xfrm>
            <a:off x="417911" y="685801"/>
            <a:ext cx="8283178" cy="3762375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dirty="0">
                <a:solidFill>
                  <a:srgbClr val="2F5597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There are _______ seasons(</a:t>
            </a:r>
            <a:r>
              <a:rPr lang="zh-CN" altLang="en-US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季节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) in a year. 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_______months(</a:t>
            </a:r>
            <a:r>
              <a:rPr lang="zh-CN" altLang="en-US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月份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) in a year. 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_____ months in a season.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______ days in a week(</a:t>
            </a:r>
            <a:r>
              <a:rPr lang="zh-CN" altLang="en-US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星期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). 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_________ hours(</a:t>
            </a:r>
            <a:r>
              <a:rPr lang="zh-CN" altLang="en-US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小时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) in a day.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_______ minutes(</a:t>
            </a:r>
            <a:r>
              <a:rPr lang="zh-CN" altLang="en-US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分钟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) in an hour.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_______ days in June(</a:t>
            </a:r>
            <a:r>
              <a:rPr lang="zh-CN" altLang="en-US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六月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).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_______ days in July(</a:t>
            </a:r>
            <a:r>
              <a:rPr lang="zh-CN" altLang="en-US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七月</a:t>
            </a:r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).</a:t>
            </a:r>
          </a:p>
          <a:p>
            <a:pPr eaLnBrk="1" hangingPunct="1"/>
            <a:r>
              <a:rPr lang="en-US" altLang="zh-CN" sz="2400" dirty="0">
                <a:solidFill>
                  <a:srgbClr val="2F5597"/>
                </a:solidFill>
                <a:latin typeface="Comic Sans MS" panose="030F0702030302020204" pitchFamily="66" charset="0"/>
              </a:rPr>
              <a:t>    There are three _______ and _______ days in         2018.</a:t>
            </a:r>
            <a:endParaRPr lang="zh-CN" altLang="en-US" sz="2400" dirty="0">
              <a:solidFill>
                <a:srgbClr val="2F5597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8" name="TextBox 7"/>
          <p:cNvSpPr/>
          <p:nvPr/>
        </p:nvSpPr>
        <p:spPr>
          <a:xfrm>
            <a:off x="6279357" y="921544"/>
            <a:ext cx="138562" cy="34624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23559" name="矩形 8"/>
          <p:cNvSpPr/>
          <p:nvPr/>
        </p:nvSpPr>
        <p:spPr>
          <a:xfrm>
            <a:off x="2518064" y="564579"/>
            <a:ext cx="957474" cy="623248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36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four</a:t>
            </a:r>
            <a:endParaRPr lang="zh-CN" altLang="en-US" sz="36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0" name="矩形 9"/>
          <p:cNvSpPr/>
          <p:nvPr/>
        </p:nvSpPr>
        <p:spPr>
          <a:xfrm>
            <a:off x="2296040" y="968203"/>
            <a:ext cx="1351524" cy="577081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33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twelve</a:t>
            </a:r>
            <a:endParaRPr lang="zh-CN" altLang="en-US" sz="33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1" name="矩形 10"/>
          <p:cNvSpPr/>
          <p:nvPr/>
        </p:nvSpPr>
        <p:spPr>
          <a:xfrm>
            <a:off x="2242997" y="1318248"/>
            <a:ext cx="1107563" cy="577081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33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three</a:t>
            </a:r>
            <a:endParaRPr lang="zh-CN" altLang="en-US" sz="33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2" name="矩形 11"/>
          <p:cNvSpPr/>
          <p:nvPr/>
        </p:nvSpPr>
        <p:spPr>
          <a:xfrm>
            <a:off x="2325425" y="1704004"/>
            <a:ext cx="1178448" cy="577081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33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seven</a:t>
            </a:r>
            <a:endParaRPr lang="zh-CN" altLang="en-US" sz="33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3" name="矩形 12"/>
          <p:cNvSpPr/>
          <p:nvPr/>
        </p:nvSpPr>
        <p:spPr>
          <a:xfrm>
            <a:off x="2289890" y="2121922"/>
            <a:ext cx="1913889" cy="484748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2700" b="1" kern="1200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twenty-four</a:t>
            </a:r>
            <a:endParaRPr lang="zh-CN" altLang="en-US" sz="2700" b="1" kern="1200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4" name="矩形 13"/>
          <p:cNvSpPr/>
          <p:nvPr/>
        </p:nvSpPr>
        <p:spPr>
          <a:xfrm>
            <a:off x="2501430" y="2432665"/>
            <a:ext cx="976469" cy="577081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33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sixty</a:t>
            </a:r>
            <a:endParaRPr lang="zh-CN" altLang="en-US" sz="33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5" name="矩形 14"/>
          <p:cNvSpPr/>
          <p:nvPr/>
        </p:nvSpPr>
        <p:spPr>
          <a:xfrm>
            <a:off x="2418474" y="2797001"/>
            <a:ext cx="1142380" cy="577081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33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thirty</a:t>
            </a:r>
            <a:endParaRPr lang="zh-CN" altLang="en-US" sz="33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6" name="矩形 15"/>
          <p:cNvSpPr/>
          <p:nvPr/>
        </p:nvSpPr>
        <p:spPr>
          <a:xfrm>
            <a:off x="2231532" y="3243484"/>
            <a:ext cx="1637708" cy="484748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27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thirty-one</a:t>
            </a:r>
            <a:endParaRPr lang="zh-CN" altLang="en-US" sz="27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7" name="矩形 16"/>
          <p:cNvSpPr/>
          <p:nvPr/>
        </p:nvSpPr>
        <p:spPr>
          <a:xfrm>
            <a:off x="3173583" y="3532808"/>
            <a:ext cx="1532390" cy="53091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30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hundred</a:t>
            </a:r>
            <a:endParaRPr lang="zh-CN" altLang="en-US" sz="30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8" name="矩形 17"/>
          <p:cNvSpPr/>
          <p:nvPr/>
        </p:nvSpPr>
        <p:spPr>
          <a:xfrm>
            <a:off x="5228275" y="3604245"/>
            <a:ext cx="1487811" cy="484748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defRPr/>
            </a:pPr>
            <a:r>
              <a:rPr lang="en-US" altLang="zh-CN" sz="2700" b="1" kern="120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sixty-five</a:t>
            </a:r>
            <a:endParaRPr lang="zh-CN" altLang="en-US" sz="2700" b="1" kern="1200" spc="38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69" name="圆角矩形 19"/>
          <p:cNvSpPr/>
          <p:nvPr/>
        </p:nvSpPr>
        <p:spPr>
          <a:xfrm>
            <a:off x="514351" y="128588"/>
            <a:ext cx="5432822" cy="525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70" name="TextBox 18"/>
          <p:cNvSpPr/>
          <p:nvPr/>
        </p:nvSpPr>
        <p:spPr>
          <a:xfrm>
            <a:off x="578645" y="160735"/>
            <a:ext cx="5426869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Task 6: Numbers in life.(</a:t>
            </a:r>
            <a:r>
              <a:rPr lang="zh-CN" altLang="en-US" sz="2100" dirty="0">
                <a:latin typeface="Comic Sans MS" panose="030F0702030302020204" pitchFamily="66" charset="0"/>
              </a:rPr>
              <a:t>生活中的数字</a:t>
            </a:r>
            <a:r>
              <a:rPr lang="en-US" altLang="zh-CN" sz="2400" dirty="0">
                <a:latin typeface="Comic Sans MS" panose="030F0702030302020204" pitchFamily="66" charset="0"/>
              </a:rPr>
              <a:t>)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9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4580" name="Picture 2" descr="C:\Users\Administrator\Desktop\1d995765d17a727fc743ed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6757" y="878681"/>
            <a:ext cx="1931194" cy="78224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1" name="Picture 3" descr="C:\Users\Administrator\Desktop\134785396_14466882098661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1030" y="1046561"/>
            <a:ext cx="1925240" cy="11858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2" name="Picture 4" descr="C:\Users\Administrator\Desktop\87218D3FC5F2599A862CB13661D761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43388" y="642939"/>
            <a:ext cx="1700213" cy="127396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3" name="Picture 5" descr="C:\Users\Administrator\Desktop\318750-14013109423370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861" y="1027511"/>
            <a:ext cx="1735931" cy="150375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4" name="Picture 6" descr="C:\Users\Administrator\Desktop\92C58PICBI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04385" y="2295526"/>
            <a:ext cx="1970484" cy="9941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5" name="Picture 7" descr="C:\Users\Administrator\Desktop\201406021134086777_x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7097" y="2897983"/>
            <a:ext cx="1371600" cy="11846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6" name="Picture 8" descr="C:\Users\Administrator\Desktop\3-121122130JLS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975498" y="2839641"/>
            <a:ext cx="1596628" cy="106322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7" name="Picture 9" descr="C:\Users\Administrator\Desktop\20121001130536_5mWFZ.jpe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475310" y="2963467"/>
            <a:ext cx="1789509" cy="126920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8" name="Picture 10" descr="C:\Users\Administrator\Desktop\2a58e701320441bdaad90e268a1f1707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57251" y="2258616"/>
            <a:ext cx="1682354" cy="147399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4589" name="矩形 16"/>
          <p:cNvSpPr/>
          <p:nvPr/>
        </p:nvSpPr>
        <p:spPr>
          <a:xfrm>
            <a:off x="3274923" y="2129061"/>
            <a:ext cx="2251258" cy="700192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4100" b="1" kern="120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Numbers </a:t>
            </a:r>
            <a:endParaRPr lang="zh-CN" altLang="en-US" sz="4100" b="1" kern="120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3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5" name="矩形 10"/>
          <p:cNvSpPr/>
          <p:nvPr/>
        </p:nvSpPr>
        <p:spPr>
          <a:xfrm>
            <a:off x="763617" y="528638"/>
            <a:ext cx="2694777" cy="700192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4100" b="1" kern="1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Homework:</a:t>
            </a:r>
            <a:endParaRPr lang="zh-CN" altLang="en-US" sz="41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609" name="TextBox 8"/>
          <p:cNvSpPr/>
          <p:nvPr/>
        </p:nvSpPr>
        <p:spPr>
          <a:xfrm>
            <a:off x="678527" y="1275607"/>
            <a:ext cx="7715250" cy="29777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Must do:</a:t>
            </a:r>
          </a:p>
          <a:p>
            <a:pPr eaLnBrk="1" hangingPunct="1"/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Remember these words and sentences.</a:t>
            </a:r>
          </a:p>
          <a:p>
            <a:pPr eaLnBrk="1" hangingPunct="1"/>
            <a:endParaRPr lang="en-US" altLang="zh-CN" sz="27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to do:</a:t>
            </a:r>
          </a:p>
          <a:p>
            <a:pPr eaLnBrk="1" hangingPunct="1"/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1.Write down a short passage about your class.</a:t>
            </a:r>
          </a:p>
          <a:p>
            <a:pPr eaLnBrk="1" hangingPunct="1"/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2.</a:t>
            </a:r>
            <a:r>
              <a:rPr lang="zh-CN" alt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找到生活中其他关于数字的话题，试着用英文去表达。</a:t>
            </a:r>
            <a:endParaRPr lang="en-US" altLang="zh-CN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9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1" name="文本框 12"/>
          <p:cNvSpPr/>
          <p:nvPr/>
        </p:nvSpPr>
        <p:spPr>
          <a:xfrm>
            <a:off x="3093244" y="884636"/>
            <a:ext cx="5794772" cy="376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 dirty="0"/>
              <a:t>     </a:t>
            </a:r>
            <a:r>
              <a:rPr lang="en-US" altLang="zh-CN" sz="2400" dirty="0">
                <a:latin typeface="Comic Sans MS" panose="030F0702030302020204" pitchFamily="66" charset="0"/>
              </a:rPr>
              <a:t>Good morning, boys and girls!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I’m Peter. Let me introduce(</a:t>
            </a:r>
            <a:r>
              <a:rPr lang="zh-CN" altLang="en-US" sz="2400" dirty="0">
                <a:latin typeface="Comic Sans MS" panose="030F0702030302020204" pitchFamily="66" charset="0"/>
              </a:rPr>
              <a:t>介绍</a:t>
            </a:r>
            <a:r>
              <a:rPr lang="en-US" altLang="zh-CN" sz="2400" dirty="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something(</a:t>
            </a:r>
            <a:r>
              <a:rPr lang="zh-CN" altLang="en-US" sz="2400" dirty="0">
                <a:latin typeface="Comic Sans MS" panose="030F0702030302020204" pitchFamily="66" charset="0"/>
              </a:rPr>
              <a:t>一些事情</a:t>
            </a:r>
            <a:r>
              <a:rPr lang="en-US" altLang="zh-CN" sz="2400" dirty="0">
                <a:latin typeface="Comic Sans MS" panose="030F0702030302020204" pitchFamily="66" charset="0"/>
              </a:rPr>
              <a:t>) about my class.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Miss Green is our new English 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teacher. We welcome her to our 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class. There are forty students in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our class. There are thirty boys 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and only ten girls. I love my teacher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and I love my class, too.      </a:t>
            </a:r>
          </a:p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 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102" name="圆角矩形 6"/>
          <p:cNvSpPr/>
          <p:nvPr/>
        </p:nvSpPr>
        <p:spPr>
          <a:xfrm>
            <a:off x="375048" y="160736"/>
            <a:ext cx="3814763" cy="5250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3" name="TextBox 7"/>
          <p:cNvSpPr/>
          <p:nvPr/>
        </p:nvSpPr>
        <p:spPr>
          <a:xfrm>
            <a:off x="342901" y="203597"/>
            <a:ext cx="3871913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Task 1: Read this passage.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4104" name="Picture 2" descr="I:\四年级下lesson 8\BROTH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2" y="728664"/>
            <a:ext cx="2174081" cy="27086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: 圆角 3"/>
          <p:cNvSpPr/>
          <p:nvPr/>
        </p:nvSpPr>
        <p:spPr>
          <a:xfrm>
            <a:off x="332186" y="396479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3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124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99138" y="1957390"/>
            <a:ext cx="2057400" cy="26205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125" name="TextBox 6"/>
          <p:cNvSpPr/>
          <p:nvPr/>
        </p:nvSpPr>
        <p:spPr>
          <a:xfrm>
            <a:off x="632222" y="1650206"/>
            <a:ext cx="6761559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 dirty="0">
                <a:latin typeface="Comic Sans MS" panose="030F0702030302020204" pitchFamily="66" charset="0"/>
              </a:rPr>
              <a:t>How many students are there in Peter’s class?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126" name="TextBox 5"/>
          <p:cNvSpPr/>
          <p:nvPr/>
        </p:nvSpPr>
        <p:spPr>
          <a:xfrm>
            <a:off x="650083" y="2546747"/>
            <a:ext cx="2518172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There are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forty</a:t>
            </a:r>
            <a:r>
              <a:rPr lang="en-US" altLang="zh-CN" sz="2400">
                <a:latin typeface="Comic Sans MS" panose="030F0702030302020204" pitchFamily="66" charset="0"/>
              </a:rPr>
              <a:t>.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grpSp>
        <p:nvGrpSpPr>
          <p:cNvPr id="5127" name="组合 8"/>
          <p:cNvGrpSpPr/>
          <p:nvPr/>
        </p:nvGrpSpPr>
        <p:grpSpPr>
          <a:xfrm>
            <a:off x="236936" y="2"/>
            <a:ext cx="3406378" cy="1518047"/>
            <a:chOff x="315238" y="0"/>
            <a:chExt cx="4542512" cy="2024847"/>
          </a:xfrm>
        </p:grpSpPr>
        <p:pic>
          <p:nvPicPr>
            <p:cNvPr id="5128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15238" y="0"/>
              <a:ext cx="4542512" cy="202484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5129" name="矩形 10"/>
            <p:cNvSpPr/>
            <p:nvPr/>
          </p:nvSpPr>
          <p:spPr>
            <a:xfrm>
              <a:off x="601731" y="744000"/>
              <a:ext cx="3501905" cy="862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en-US" altLang="zh-CN" sz="3600" b="1" kern="12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omic Sans MS" panose="030F0702030302020204" pitchFamily="66" charset="0"/>
                  <a:ea typeface="+mn-ea"/>
                  <a:cs typeface="+mn-cs"/>
                </a:rPr>
                <a:t>Question 1</a:t>
              </a:r>
              <a:endParaRPr lang="zh-CN" altLang="en-US" sz="3600" b="1" kern="1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7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9" name="文本框 12"/>
          <p:cNvSpPr/>
          <p:nvPr/>
        </p:nvSpPr>
        <p:spPr>
          <a:xfrm>
            <a:off x="3093244" y="884636"/>
            <a:ext cx="5794772" cy="376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/>
              <a:t>     </a:t>
            </a:r>
            <a:r>
              <a:rPr lang="en-US" altLang="zh-CN" sz="2400">
                <a:latin typeface="Comic Sans MS" panose="030F0702030302020204" pitchFamily="66" charset="0"/>
              </a:rPr>
              <a:t>Good morning, boys and girls!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I’m Peter. Let me introduce(</a:t>
            </a:r>
            <a:r>
              <a:rPr lang="zh-CN" altLang="en-US" sz="2400">
                <a:latin typeface="Comic Sans MS" panose="030F0702030302020204" pitchFamily="66" charset="0"/>
              </a:rPr>
              <a:t>介绍</a:t>
            </a:r>
            <a:r>
              <a:rPr lang="en-US" altLang="zh-CN" sz="240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something(</a:t>
            </a:r>
            <a:r>
              <a:rPr lang="zh-CN" altLang="en-US" sz="2400">
                <a:latin typeface="Comic Sans MS" panose="030F0702030302020204" pitchFamily="66" charset="0"/>
              </a:rPr>
              <a:t>一些事情</a:t>
            </a:r>
            <a:r>
              <a:rPr lang="en-US" altLang="zh-CN" sz="2400">
                <a:latin typeface="Comic Sans MS" panose="030F0702030302020204" pitchFamily="66" charset="0"/>
              </a:rPr>
              <a:t>) about my class.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Miss Green is our new English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teacher. We welcome her to our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class.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There are forty students in</a:t>
            </a:r>
          </a:p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 our class. </a:t>
            </a:r>
            <a:r>
              <a:rPr lang="en-US" altLang="zh-CN" sz="2400">
                <a:latin typeface="Comic Sans MS" panose="030F0702030302020204" pitchFamily="66" charset="0"/>
              </a:rPr>
              <a:t>There are thirty boys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only ten girls. I love my teacher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I love my class, too.     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6150" name="Picture 2" descr="I:\四年级下lesson 8\BROTH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2" y="728664"/>
            <a:ext cx="2174081" cy="27086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: 圆角 3"/>
          <p:cNvSpPr/>
          <p:nvPr/>
        </p:nvSpPr>
        <p:spPr>
          <a:xfrm>
            <a:off x="332186" y="396479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1400">
                <a:solidFill>
                  <a:srgbClr val="FFFFFF"/>
                </a:solidFill>
              </a:rPr>
              <a:t>here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1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172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25741" y="1751411"/>
            <a:ext cx="2057400" cy="26205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7173" name="TextBox 6"/>
          <p:cNvSpPr/>
          <p:nvPr/>
        </p:nvSpPr>
        <p:spPr>
          <a:xfrm>
            <a:off x="3738564" y="1789510"/>
            <a:ext cx="794147" cy="4393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boy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4" name="TextBox 5"/>
          <p:cNvSpPr/>
          <p:nvPr/>
        </p:nvSpPr>
        <p:spPr>
          <a:xfrm>
            <a:off x="2184797" y="2850356"/>
            <a:ext cx="2608659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There are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thirty</a:t>
            </a:r>
            <a:r>
              <a:rPr lang="en-US" altLang="zh-CN" sz="2400">
                <a:latin typeface="Comic Sans MS" panose="030F0702030302020204" pitchFamily="66" charset="0"/>
              </a:rPr>
              <a:t>.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grpSp>
        <p:nvGrpSpPr>
          <p:cNvPr id="7175" name="组合 8"/>
          <p:cNvGrpSpPr/>
          <p:nvPr/>
        </p:nvGrpSpPr>
        <p:grpSpPr>
          <a:xfrm>
            <a:off x="236936" y="2"/>
            <a:ext cx="3406378" cy="1518047"/>
            <a:chOff x="315238" y="0"/>
            <a:chExt cx="4542512" cy="2024847"/>
          </a:xfrm>
        </p:grpSpPr>
        <p:pic>
          <p:nvPicPr>
            <p:cNvPr id="7179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15238" y="0"/>
              <a:ext cx="4542512" cy="202484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7180" name="矩形 10"/>
            <p:cNvSpPr/>
            <p:nvPr/>
          </p:nvSpPr>
          <p:spPr>
            <a:xfrm>
              <a:off x="601731" y="744000"/>
              <a:ext cx="3501905" cy="862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en-US" altLang="zh-CN" sz="3600" b="1" kern="120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omic Sans MS" panose="030F0702030302020204" pitchFamily="66" charset="0"/>
                  <a:ea typeface="+mn-ea"/>
                  <a:cs typeface="+mn-cs"/>
                </a:rPr>
                <a:t>Question 2</a:t>
              </a:r>
              <a:endParaRPr lang="zh-CN" altLang="en-US" sz="36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7176" name="图片 1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29013" y="1125142"/>
            <a:ext cx="1057275" cy="17668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7177" name="矩形 12"/>
          <p:cNvSpPr/>
          <p:nvPr/>
        </p:nvSpPr>
        <p:spPr>
          <a:xfrm flipH="1">
            <a:off x="4213736" y="1705374"/>
            <a:ext cx="311850" cy="530915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algn="ctr" eaLnBrk="1" fontAlgn="auto" hangingPunct="1">
              <a:defRPr/>
            </a:pPr>
            <a:r>
              <a:rPr lang="en-US" altLang="zh-CN" sz="24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altLang="zh-CN" sz="3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            </a:t>
            </a:r>
            <a:endParaRPr lang="zh-CN" altLang="en-US" sz="3000" b="1" kern="1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178" name="TextBox 6"/>
          <p:cNvSpPr/>
          <p:nvPr/>
        </p:nvSpPr>
        <p:spPr>
          <a:xfrm>
            <a:off x="2120504" y="1797844"/>
            <a:ext cx="2737247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How many           ?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5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7" name="文本框 12"/>
          <p:cNvSpPr/>
          <p:nvPr/>
        </p:nvSpPr>
        <p:spPr>
          <a:xfrm>
            <a:off x="3093244" y="884636"/>
            <a:ext cx="5794772" cy="376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/>
              <a:t>     </a:t>
            </a:r>
            <a:r>
              <a:rPr lang="en-US" altLang="zh-CN" sz="2400">
                <a:latin typeface="Comic Sans MS" panose="030F0702030302020204" pitchFamily="66" charset="0"/>
              </a:rPr>
              <a:t>Good morning, boys and girls!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I’m Peter. Let me introduce(</a:t>
            </a:r>
            <a:r>
              <a:rPr lang="zh-CN" altLang="en-US" sz="2400">
                <a:latin typeface="Comic Sans MS" panose="030F0702030302020204" pitchFamily="66" charset="0"/>
              </a:rPr>
              <a:t>介绍</a:t>
            </a:r>
            <a:r>
              <a:rPr lang="en-US" altLang="zh-CN" sz="240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something(</a:t>
            </a:r>
            <a:r>
              <a:rPr lang="zh-CN" altLang="en-US" sz="2400">
                <a:latin typeface="Comic Sans MS" panose="030F0702030302020204" pitchFamily="66" charset="0"/>
              </a:rPr>
              <a:t>一些事情</a:t>
            </a:r>
            <a:r>
              <a:rPr lang="en-US" altLang="zh-CN" sz="2400">
                <a:latin typeface="Comic Sans MS" panose="030F0702030302020204" pitchFamily="66" charset="0"/>
              </a:rPr>
              <a:t>) about my class.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Miss Green is our new English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teacher. We welcome her to our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class. There are forty students in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our class.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There are thirty boys</a:t>
            </a:r>
            <a:r>
              <a:rPr lang="en-US" altLang="zh-CN" sz="2400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only ten girls. I love my teacher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I love my class, too.     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8198" name="Picture 2" descr="I:\四年级下lesson 8\BROTH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2" y="728664"/>
            <a:ext cx="2174081" cy="27086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: 圆角 3"/>
          <p:cNvSpPr/>
          <p:nvPr/>
        </p:nvSpPr>
        <p:spPr>
          <a:xfrm>
            <a:off x="332186" y="396479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19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25741" y="1751411"/>
            <a:ext cx="2057400" cy="26205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9221" name="TextBox 6"/>
          <p:cNvSpPr/>
          <p:nvPr/>
        </p:nvSpPr>
        <p:spPr>
          <a:xfrm>
            <a:off x="2072878" y="1787129"/>
            <a:ext cx="2631170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How many          ?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9222" name="TextBox 5"/>
          <p:cNvSpPr/>
          <p:nvPr/>
        </p:nvSpPr>
        <p:spPr>
          <a:xfrm>
            <a:off x="2008586" y="2776538"/>
            <a:ext cx="2974181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There are only ten.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grpSp>
        <p:nvGrpSpPr>
          <p:cNvPr id="9223" name="组合 8"/>
          <p:cNvGrpSpPr/>
          <p:nvPr/>
        </p:nvGrpSpPr>
        <p:grpSpPr>
          <a:xfrm>
            <a:off x="236936" y="2"/>
            <a:ext cx="3406378" cy="1518047"/>
            <a:chOff x="315238" y="0"/>
            <a:chExt cx="4542512" cy="2024847"/>
          </a:xfrm>
        </p:grpSpPr>
        <p:pic>
          <p:nvPicPr>
            <p:cNvPr id="9227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15238" y="0"/>
              <a:ext cx="4542512" cy="202484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9228" name="矩形 10"/>
            <p:cNvSpPr/>
            <p:nvPr/>
          </p:nvSpPr>
          <p:spPr>
            <a:xfrm>
              <a:off x="601731" y="744000"/>
              <a:ext cx="3501905" cy="862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defRPr/>
              </a:pPr>
              <a:r>
                <a:rPr lang="en-US" altLang="zh-CN" sz="3600" b="1" kern="120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omic Sans MS" panose="030F0702030302020204" pitchFamily="66" charset="0"/>
                  <a:ea typeface="+mn-ea"/>
                  <a:cs typeface="+mn-cs"/>
                </a:rPr>
                <a:t>Question 3</a:t>
              </a:r>
              <a:endParaRPr lang="zh-CN" altLang="en-US" sz="36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9224" name="图片 1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08128" y="1278733"/>
            <a:ext cx="762000" cy="147280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9225" name="TextBox 5"/>
          <p:cNvSpPr/>
          <p:nvPr/>
        </p:nvSpPr>
        <p:spPr>
          <a:xfrm>
            <a:off x="4139803" y="1787129"/>
            <a:ext cx="289322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6" name="TextBox 5"/>
          <p:cNvSpPr/>
          <p:nvPr/>
        </p:nvSpPr>
        <p:spPr>
          <a:xfrm>
            <a:off x="3661172" y="1781175"/>
            <a:ext cx="770334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girl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/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: 圆角 3"/>
          <p:cNvSpPr/>
          <p:nvPr/>
        </p:nvSpPr>
        <p:spPr>
          <a:xfrm>
            <a:off x="300039" y="342900"/>
            <a:ext cx="8465344" cy="4457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3" name="矩形: 圆角 4"/>
          <p:cNvSpPr/>
          <p:nvPr/>
        </p:nvSpPr>
        <p:spPr>
          <a:xfrm>
            <a:off x="458392" y="528638"/>
            <a:ext cx="8148638" cy="408622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5" name="文本框 12"/>
          <p:cNvSpPr/>
          <p:nvPr/>
        </p:nvSpPr>
        <p:spPr>
          <a:xfrm>
            <a:off x="3093244" y="884636"/>
            <a:ext cx="5794772" cy="376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79" tIns="34289" rIns="68579" bIns="34289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/>
              <a:t>     </a:t>
            </a:r>
            <a:r>
              <a:rPr lang="en-US" altLang="zh-CN" sz="2400">
                <a:latin typeface="Comic Sans MS" panose="030F0702030302020204" pitchFamily="66" charset="0"/>
              </a:rPr>
              <a:t>Good morning , boys and girls!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I’m Peter. Let me introduce(</a:t>
            </a:r>
            <a:r>
              <a:rPr lang="zh-CN" altLang="en-US" sz="2400">
                <a:latin typeface="Comic Sans MS" panose="030F0702030302020204" pitchFamily="66" charset="0"/>
              </a:rPr>
              <a:t>介绍</a:t>
            </a:r>
            <a:r>
              <a:rPr lang="en-US" altLang="zh-CN" sz="240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something(</a:t>
            </a:r>
            <a:r>
              <a:rPr lang="zh-CN" altLang="en-US" sz="2400">
                <a:latin typeface="Comic Sans MS" panose="030F0702030302020204" pitchFamily="66" charset="0"/>
              </a:rPr>
              <a:t>一些事情</a:t>
            </a:r>
            <a:r>
              <a:rPr lang="en-US" altLang="zh-CN" sz="2400">
                <a:latin typeface="Comic Sans MS" panose="030F0702030302020204" pitchFamily="66" charset="0"/>
              </a:rPr>
              <a:t>) about my class.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Miss Green is our new English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teacher. We welcome her to our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class. There are forty students in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our class.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There are </a:t>
            </a:r>
            <a:r>
              <a:rPr lang="en-US" altLang="zh-CN" sz="2400">
                <a:latin typeface="Comic Sans MS" panose="030F0702030302020204" pitchFamily="66" charset="0"/>
              </a:rPr>
              <a:t>thirty boys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only ten girls.</a:t>
            </a:r>
            <a:r>
              <a:rPr lang="en-US" altLang="zh-CN" sz="2400">
                <a:latin typeface="Comic Sans MS" panose="030F0702030302020204" pitchFamily="66" charset="0"/>
              </a:rPr>
              <a:t> I love my teacher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and I love my class, too.      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 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10246" name="Picture 2" descr="I:\四年级下lesson 8\BROTH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2" y="728664"/>
            <a:ext cx="2174081" cy="27086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全屏显示(16:9)</PresentationFormat>
  <Paragraphs>175</Paragraphs>
  <Slides>23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hakuyoxingshu7000</vt:lpstr>
      <vt:lpstr>宋体</vt:lpstr>
      <vt:lpstr>微软雅黑</vt:lpstr>
      <vt:lpstr>Arial</vt:lpstr>
      <vt:lpstr>Calibri</vt:lpstr>
      <vt:lpstr>Calibri Light</vt:lpstr>
      <vt:lpstr>Comic Sans MS</vt:lpstr>
      <vt:lpstr>Corbel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2021-02-09T13:55:00Z</cp:lastPrinted>
  <dcterms:created xsi:type="dcterms:W3CDTF">2021-02-09T13:55:00Z</dcterms:created>
  <dcterms:modified xsi:type="dcterms:W3CDTF">2023-01-17T01:46:48Z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85963554CC4A4B4991FA3C4D61510DCD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