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9" r:id="rId2"/>
    <p:sldId id="290" r:id="rId3"/>
    <p:sldId id="272" r:id="rId4"/>
    <p:sldId id="271" r:id="rId5"/>
    <p:sldId id="282" r:id="rId6"/>
    <p:sldId id="270" r:id="rId7"/>
    <p:sldId id="274" r:id="rId8"/>
    <p:sldId id="269" r:id="rId9"/>
    <p:sldId id="286" r:id="rId10"/>
    <p:sldId id="285" r:id="rId11"/>
    <p:sldId id="284" r:id="rId12"/>
    <p:sldId id="291" r:id="rId13"/>
    <p:sldId id="292" r:id="rId14"/>
    <p:sldId id="276" r:id="rId1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0099FF"/>
    <a:srgbClr val="FF0000"/>
    <a:srgbClr val="FF66CC"/>
    <a:srgbClr val="339966"/>
    <a:srgbClr val="9900FF"/>
    <a:srgbClr val="FFCCFF"/>
    <a:srgbClr val="A2E6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9" autoAdjust="0"/>
    <p:restoredTop sz="94689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75EB59C-537C-410F-A878-DF55BC1DC778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8F8829BF-E279-462B-ABD2-9065D3CF3F2E}" type="slidenum">
              <a:rPr lang="en-US" altLang="zh-CN" smtClean="0">
                <a:latin typeface="Arial" panose="020B0604020202020204" pitchFamily="34" charset="0"/>
              </a:rPr>
              <a:t>1</a:t>
            </a:fld>
            <a:endParaRPr lang="en-US" altLang="zh-CN" smtClean="0">
              <a:latin typeface="Arial" panose="020B0604020202020204" pitchFamily="34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EB3D0BBF-A3FC-45B5-81B0-839E75BBDD7B}" type="slidenum">
              <a:rPr lang="en-US" altLang="zh-CN" smtClean="0">
                <a:latin typeface="Arial" panose="020B0604020202020204" pitchFamily="34" charset="0"/>
              </a:rPr>
              <a:t>11</a:t>
            </a:fld>
            <a:endParaRPr lang="en-US" altLang="zh-CN" smtClean="0">
              <a:latin typeface="Arial" panose="020B0604020202020204" pitchFamily="34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8205967E-742D-4652-B06A-5D1D7E514325}" type="slidenum">
              <a:rPr lang="en-US" altLang="zh-CN" smtClean="0">
                <a:latin typeface="Arial" panose="020B0604020202020204" pitchFamily="34" charset="0"/>
              </a:rPr>
              <a:t>14</a:t>
            </a:fld>
            <a:endParaRPr lang="en-US" altLang="zh-CN" smtClean="0">
              <a:latin typeface="Arial" panose="020B0604020202020204" pitchFamily="34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5253F624-AC26-41A1-847C-2019F764CEA6}" type="slidenum">
              <a:rPr lang="en-US" altLang="zh-CN" smtClean="0">
                <a:latin typeface="Arial" panose="020B0604020202020204" pitchFamily="34" charset="0"/>
              </a:rPr>
              <a:t>3</a:t>
            </a:fld>
            <a:endParaRPr lang="en-US" altLang="zh-CN" smtClean="0">
              <a:latin typeface="Arial" panose="020B0604020202020204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AD42A35-F90F-41D3-9D07-25B6BA4E9F88}" type="slidenum">
              <a:rPr lang="en-US" altLang="zh-CN" smtClean="0">
                <a:latin typeface="Arial" panose="020B0604020202020204" pitchFamily="34" charset="0"/>
              </a:rPr>
              <a:t>4</a:t>
            </a:fld>
            <a:endParaRPr lang="en-US" altLang="zh-CN" smtClean="0">
              <a:latin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56866B4-9792-433A-93AA-7491ACCC15FD}" type="slidenum">
              <a:rPr lang="en-US" altLang="zh-CN" smtClean="0">
                <a:latin typeface="Arial" panose="020B0604020202020204" pitchFamily="34" charset="0"/>
              </a:rPr>
              <a:t>5</a:t>
            </a:fld>
            <a:endParaRPr lang="en-US" altLang="zh-CN" smtClean="0">
              <a:latin typeface="Arial" panose="020B0604020202020204" pitchFamily="34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10B37A2-B625-4CD1-8C9C-6E2C888DE5D1}" type="slidenum">
              <a:rPr lang="en-US" altLang="zh-CN" smtClean="0">
                <a:latin typeface="Arial" panose="020B0604020202020204" pitchFamily="34" charset="0"/>
              </a:rPr>
              <a:t>6</a:t>
            </a:fld>
            <a:endParaRPr lang="en-US" altLang="zh-CN" smtClean="0">
              <a:latin typeface="Arial" panose="020B0604020202020204" pitchFamily="34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3ECB13FF-C145-40B2-AB6A-97DDA49159F9}" type="slidenum">
              <a:rPr lang="en-US" altLang="zh-CN" smtClean="0">
                <a:latin typeface="Arial" panose="020B0604020202020204" pitchFamily="34" charset="0"/>
              </a:rPr>
              <a:t>7</a:t>
            </a:fld>
            <a:endParaRPr lang="en-US" altLang="zh-CN" smtClean="0">
              <a:latin typeface="Arial" panose="020B0604020202020204" pitchFamily="34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8C33A8D3-ED60-4731-8715-70B13B3F08D6}" type="slidenum">
              <a:rPr lang="en-US" altLang="zh-CN" smtClean="0">
                <a:latin typeface="Arial" panose="020B0604020202020204" pitchFamily="34" charset="0"/>
              </a:rPr>
              <a:t>8</a:t>
            </a:fld>
            <a:endParaRPr lang="en-US" altLang="zh-CN" smtClean="0">
              <a:latin typeface="Arial" panose="020B0604020202020204" pitchFamily="34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9A708B81-4EE0-4756-A97C-997ABC5B977B}" type="slidenum">
              <a:rPr lang="en-US" altLang="zh-CN" smtClean="0">
                <a:latin typeface="Arial" panose="020B0604020202020204" pitchFamily="34" charset="0"/>
              </a:rPr>
              <a:t>9</a:t>
            </a:fld>
            <a:endParaRPr lang="en-US" altLang="zh-CN" smtClean="0">
              <a:latin typeface="Arial" panose="020B0604020202020204" pitchFamily="34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8C6E5A84-DA78-42D4-A3E2-C8F4122DE9C9}" type="slidenum">
              <a:rPr lang="en-US" altLang="zh-CN" smtClean="0">
                <a:latin typeface="Arial" panose="020B0604020202020204" pitchFamily="34" charset="0"/>
              </a:rPr>
              <a:t>10</a:t>
            </a:fld>
            <a:endParaRPr lang="en-US" altLang="zh-CN" smtClean="0">
              <a:latin typeface="Arial" panose="020B0604020202020204" pitchFamily="3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t>1/17/2023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F0C94032-CD4C-4C25-B0C2-CEC720522D92}" type="slidenum">
              <a:rPr kumimoji="0" lang="en-US" smtClean="0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F0C94032-CD4C-4C25-B0C2-CEC720522D9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t>1/17/2023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矩形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 eaLnBrk="1" latinLnBrk="0" hangingPunct="1"/>
            <a:fld id="{F0C94032-CD4C-4C25-B0C2-CEC720522D92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t>1/17/2023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eaLnBrk="1" latinLnBrk="0" hangingPunct="1"/>
            <a:fld id="{F0C94032-CD4C-4C25-B0C2-CEC720522D92}" type="slidenum">
              <a:rPr kumimoji="0" lang="en-US" smtClean="0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日期占位符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14" name="页脚占位符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8" name="日期占位符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2" name="页脚占位符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12" name="灯片编号占位符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4" name="页脚占位符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文本占位符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5" name="文本占位符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eaLnBrk="1" latinLnBrk="0" hangingPunct="1"/>
            <a:fld id="{F0C94032-CD4C-4C25-B0C2-CEC720522D92}" type="slidenum">
              <a:rPr kumimoji="0" lang="en-US" smtClean="0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F0C94032-CD4C-4C25-B0C2-CEC720522D92}" type="slidenum">
              <a:rPr kumimoji="0" lang="en-US" smtClean="0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eaLnBrk="1" latinLnBrk="0" hangingPunct="1"/>
            <a:fld id="{F0C94032-CD4C-4C25-B0C2-CEC720522D92}" type="slidenum">
              <a:rPr kumimoji="0" lang="en-US" smtClean="0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8" name="矩形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1" name="矩形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日期占位符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13" name="灯片编号占位符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t>‹#›</a:t>
            </a:fld>
            <a:endParaRPr kumimoji="0" lang="en-US" sz="2800" dirty="0"/>
          </a:p>
        </p:txBody>
      </p:sp>
      <p:sp>
        <p:nvSpPr>
          <p:cNvPr id="14" name="页脚占位符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t>1/17/2023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矩形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 panose="05000000000000000000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 panose="05020102010507070707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 panose="05000000000000000000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 panose="05000000000000000000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 panose="05000000000000000000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7.png"/><Relationship Id="rId18" Type="http://schemas.openxmlformats.org/officeDocument/2006/relationships/image" Target="../media/image4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17" Type="http://schemas.openxmlformats.org/officeDocument/2006/relationships/image" Target="../media/image41.png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5" Type="http://schemas.openxmlformats.org/officeDocument/2006/relationships/image" Target="../media/image39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Relationship Id="rId14" Type="http://schemas.openxmlformats.org/officeDocument/2006/relationships/image" Target="../media/image3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0" y="908051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zh-CN" altLang="en-US" sz="4000" b="1" dirty="0">
                <a:solidFill>
                  <a:srgbClr val="0033CC"/>
                </a:solidFill>
                <a:latin typeface="隶书" panose="02010509060101010101" pitchFamily="49" charset="-122"/>
                <a:ea typeface="隶书" panose="02010509060101010101" pitchFamily="49" charset="-122"/>
                <a:sym typeface="Wingdings" panose="05000000000000000000" pitchFamily="2" charset="2"/>
              </a:rPr>
              <a:t>第</a:t>
            </a:r>
            <a:r>
              <a:rPr lang="en-US" altLang="zh-CN" sz="4000" b="1" dirty="0">
                <a:solidFill>
                  <a:srgbClr val="0033CC"/>
                </a:solidFill>
                <a:latin typeface="隶书" panose="02010509060101010101" pitchFamily="49" charset="-122"/>
                <a:ea typeface="隶书" panose="02010509060101010101" pitchFamily="49" charset="-122"/>
                <a:sym typeface="Wingdings" panose="05000000000000000000" pitchFamily="2" charset="2"/>
              </a:rPr>
              <a:t>7</a:t>
            </a:r>
            <a:r>
              <a:rPr lang="zh-CN" altLang="en-US" sz="4000" b="1" dirty="0">
                <a:solidFill>
                  <a:srgbClr val="0033CC"/>
                </a:solidFill>
                <a:latin typeface="隶书" panose="02010509060101010101" pitchFamily="49" charset="-122"/>
                <a:ea typeface="隶书" panose="02010509060101010101" pitchFamily="49" charset="-122"/>
                <a:sym typeface="Wingdings" panose="05000000000000000000" pitchFamily="2" charset="2"/>
              </a:rPr>
              <a:t>章：空间图形的初步认识</a:t>
            </a:r>
          </a:p>
        </p:txBody>
      </p:sp>
      <p:sp>
        <p:nvSpPr>
          <p:cNvPr id="2" name="矩形 1"/>
          <p:cNvSpPr/>
          <p:nvPr/>
        </p:nvSpPr>
        <p:spPr>
          <a:xfrm>
            <a:off x="699110" y="2492896"/>
            <a:ext cx="780213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5400" b="1" kern="10" dirty="0">
                <a:ln w="9525">
                  <a:solidFill>
                    <a:schemeClr val="bg2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圆柱和圆锥的侧面展开图</a:t>
            </a:r>
          </a:p>
        </p:txBody>
      </p:sp>
      <p:sp>
        <p:nvSpPr>
          <p:cNvPr id="5" name="矩形 4"/>
          <p:cNvSpPr/>
          <p:nvPr/>
        </p:nvSpPr>
        <p:spPr>
          <a:xfrm>
            <a:off x="2694049" y="4941168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20713"/>
            <a:ext cx="1439863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 Box 52"/>
          <p:cNvSpPr txBox="1">
            <a:spLocks noChangeArrowheads="1"/>
          </p:cNvSpPr>
          <p:nvPr/>
        </p:nvSpPr>
        <p:spPr bwMode="auto">
          <a:xfrm>
            <a:off x="3325813" y="20605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zh-CN" altLang="zh-CN" sz="2800" b="1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11268" name="Text Box 54"/>
          <p:cNvSpPr txBox="1">
            <a:spLocks noChangeArrowheads="1"/>
          </p:cNvSpPr>
          <p:nvPr/>
        </p:nvSpPr>
        <p:spPr bwMode="auto">
          <a:xfrm>
            <a:off x="968375" y="615950"/>
            <a:ext cx="8283575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    </a:t>
            </a:r>
            <a:r>
              <a:rPr lang="zh-CN" altLang="en-US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有一圆形油罐底面圆的周长为</a:t>
            </a:r>
            <a:r>
              <a:rPr lang="en-US" altLang="zh-CN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24m</a:t>
            </a:r>
            <a:r>
              <a:rPr lang="zh-CN" altLang="en-US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，高为</a:t>
            </a:r>
            <a:r>
              <a:rPr lang="en-US" altLang="zh-CN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6m</a:t>
            </a:r>
            <a:r>
              <a:rPr lang="zh-CN" altLang="en-US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，一只老鼠从距底面</a:t>
            </a:r>
            <a:r>
              <a:rPr lang="en-US" altLang="zh-CN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1m</a:t>
            </a:r>
            <a:r>
              <a:rPr lang="zh-CN" altLang="en-US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的</a:t>
            </a:r>
            <a:r>
              <a:rPr lang="en-US" altLang="zh-CN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zh-CN" altLang="en-US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处爬行到对角</a:t>
            </a:r>
            <a:r>
              <a:rPr lang="en-US" altLang="zh-CN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B</a:t>
            </a:r>
            <a:r>
              <a:rPr lang="zh-CN" altLang="en-US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处吃食物，它爬行的最短路线长为多少？</a:t>
            </a:r>
          </a:p>
        </p:txBody>
      </p:sp>
      <p:grpSp>
        <p:nvGrpSpPr>
          <p:cNvPr id="11269" name="Group 80"/>
          <p:cNvGrpSpPr/>
          <p:nvPr/>
        </p:nvGrpSpPr>
        <p:grpSpPr bwMode="auto">
          <a:xfrm>
            <a:off x="265113" y="2116138"/>
            <a:ext cx="1400175" cy="1600200"/>
            <a:chOff x="167" y="1333"/>
            <a:chExt cx="882" cy="1008"/>
          </a:xfrm>
        </p:grpSpPr>
        <p:sp>
          <p:nvSpPr>
            <p:cNvPr id="11287" name="Freeform 55"/>
            <p:cNvSpPr/>
            <p:nvPr/>
          </p:nvSpPr>
          <p:spPr bwMode="auto">
            <a:xfrm>
              <a:off x="259" y="2053"/>
              <a:ext cx="30" cy="31"/>
            </a:xfrm>
            <a:custGeom>
              <a:avLst/>
              <a:gdLst>
                <a:gd name="T0" fmla="*/ 0 w 153"/>
                <a:gd name="T1" fmla="*/ 0 h 155"/>
                <a:gd name="T2" fmla="*/ 0 w 153"/>
                <a:gd name="T3" fmla="*/ 0 h 155"/>
                <a:gd name="T4" fmla="*/ 0 w 153"/>
                <a:gd name="T5" fmla="*/ 0 h 155"/>
                <a:gd name="T6" fmla="*/ 0 w 153"/>
                <a:gd name="T7" fmla="*/ 0 h 155"/>
                <a:gd name="T8" fmla="*/ 0 w 153"/>
                <a:gd name="T9" fmla="*/ 0 h 155"/>
                <a:gd name="T10" fmla="*/ 0 w 153"/>
                <a:gd name="T11" fmla="*/ 0 h 155"/>
                <a:gd name="T12" fmla="*/ 0 w 153"/>
                <a:gd name="T13" fmla="*/ 0 h 155"/>
                <a:gd name="T14" fmla="*/ 0 w 153"/>
                <a:gd name="T15" fmla="*/ 0 h 155"/>
                <a:gd name="T16" fmla="*/ 0 w 153"/>
                <a:gd name="T17" fmla="*/ 0 h 155"/>
                <a:gd name="T18" fmla="*/ 0 w 153"/>
                <a:gd name="T19" fmla="*/ 0 h 155"/>
                <a:gd name="T20" fmla="*/ 0 w 153"/>
                <a:gd name="T21" fmla="*/ 0 h 155"/>
                <a:gd name="T22" fmla="*/ 0 w 153"/>
                <a:gd name="T23" fmla="*/ 0 h 155"/>
                <a:gd name="T24" fmla="*/ 0 w 153"/>
                <a:gd name="T25" fmla="*/ 0 h 155"/>
                <a:gd name="T26" fmla="*/ 0 w 153"/>
                <a:gd name="T27" fmla="*/ 0 h 155"/>
                <a:gd name="T28" fmla="*/ 0 w 153"/>
                <a:gd name="T29" fmla="*/ 0 h 155"/>
                <a:gd name="T30" fmla="*/ 0 w 153"/>
                <a:gd name="T31" fmla="*/ 0 h 155"/>
                <a:gd name="T32" fmla="*/ 0 w 153"/>
                <a:gd name="T33" fmla="*/ 0 h 155"/>
                <a:gd name="T34" fmla="*/ 0 w 153"/>
                <a:gd name="T35" fmla="*/ 0 h 155"/>
                <a:gd name="T36" fmla="*/ 0 w 153"/>
                <a:gd name="T37" fmla="*/ 0 h 155"/>
                <a:gd name="T38" fmla="*/ 0 w 153"/>
                <a:gd name="T39" fmla="*/ 0 h 155"/>
                <a:gd name="T40" fmla="*/ 0 w 153"/>
                <a:gd name="T41" fmla="*/ 0 h 155"/>
                <a:gd name="T42" fmla="*/ 0 w 153"/>
                <a:gd name="T43" fmla="*/ 0 h 155"/>
                <a:gd name="T44" fmla="*/ 0 w 153"/>
                <a:gd name="T45" fmla="*/ 0 h 155"/>
                <a:gd name="T46" fmla="*/ 0 w 153"/>
                <a:gd name="T47" fmla="*/ 0 h 155"/>
                <a:gd name="T48" fmla="*/ 0 w 153"/>
                <a:gd name="T49" fmla="*/ 0 h 155"/>
                <a:gd name="T50" fmla="*/ 0 w 153"/>
                <a:gd name="T51" fmla="*/ 0 h 155"/>
                <a:gd name="T52" fmla="*/ 0 w 153"/>
                <a:gd name="T53" fmla="*/ 0 h 155"/>
                <a:gd name="T54" fmla="*/ 0 w 153"/>
                <a:gd name="T55" fmla="*/ 0 h 155"/>
                <a:gd name="T56" fmla="*/ 0 w 153"/>
                <a:gd name="T57" fmla="*/ 0 h 155"/>
                <a:gd name="T58" fmla="*/ 0 w 153"/>
                <a:gd name="T59" fmla="*/ 0 h 155"/>
                <a:gd name="T60" fmla="*/ 0 w 153"/>
                <a:gd name="T61" fmla="*/ 0 h 155"/>
                <a:gd name="T62" fmla="*/ 0 w 153"/>
                <a:gd name="T63" fmla="*/ 0 h 155"/>
                <a:gd name="T64" fmla="*/ 0 w 153"/>
                <a:gd name="T65" fmla="*/ 0 h 155"/>
                <a:gd name="T66" fmla="*/ 0 w 153"/>
                <a:gd name="T67" fmla="*/ 0 h 155"/>
                <a:gd name="T68" fmla="*/ 0 w 153"/>
                <a:gd name="T69" fmla="*/ 0 h 155"/>
                <a:gd name="T70" fmla="*/ 0 w 153"/>
                <a:gd name="T71" fmla="*/ 0 h 155"/>
                <a:gd name="T72" fmla="*/ 0 w 153"/>
                <a:gd name="T73" fmla="*/ 0 h 155"/>
                <a:gd name="T74" fmla="*/ 0 w 153"/>
                <a:gd name="T75" fmla="*/ 0 h 155"/>
                <a:gd name="T76" fmla="*/ 0 w 153"/>
                <a:gd name="T77" fmla="*/ 0 h 155"/>
                <a:gd name="T78" fmla="*/ 0 w 153"/>
                <a:gd name="T79" fmla="*/ 0 h 155"/>
                <a:gd name="T80" fmla="*/ 0 w 153"/>
                <a:gd name="T81" fmla="*/ 0 h 155"/>
                <a:gd name="T82" fmla="*/ 0 w 153"/>
                <a:gd name="T83" fmla="*/ 0 h 155"/>
                <a:gd name="T84" fmla="*/ 0 w 153"/>
                <a:gd name="T85" fmla="*/ 0 h 155"/>
                <a:gd name="T86" fmla="*/ 0 w 153"/>
                <a:gd name="T87" fmla="*/ 0 h 155"/>
                <a:gd name="T88" fmla="*/ 0 w 153"/>
                <a:gd name="T89" fmla="*/ 0 h 155"/>
                <a:gd name="T90" fmla="*/ 0 w 153"/>
                <a:gd name="T91" fmla="*/ 0 h 155"/>
                <a:gd name="T92" fmla="*/ 0 w 153"/>
                <a:gd name="T93" fmla="*/ 0 h 155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53"/>
                <a:gd name="T142" fmla="*/ 0 h 155"/>
                <a:gd name="T143" fmla="*/ 153 w 153"/>
                <a:gd name="T144" fmla="*/ 155 h 155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53" h="155">
                  <a:moveTo>
                    <a:pt x="130" y="131"/>
                  </a:moveTo>
                  <a:lnTo>
                    <a:pt x="139" y="120"/>
                  </a:lnTo>
                  <a:lnTo>
                    <a:pt x="142" y="113"/>
                  </a:lnTo>
                  <a:lnTo>
                    <a:pt x="147" y="108"/>
                  </a:lnTo>
                  <a:lnTo>
                    <a:pt x="147" y="103"/>
                  </a:lnTo>
                  <a:lnTo>
                    <a:pt x="147" y="101"/>
                  </a:lnTo>
                  <a:lnTo>
                    <a:pt x="147" y="100"/>
                  </a:lnTo>
                  <a:lnTo>
                    <a:pt x="148" y="100"/>
                  </a:lnTo>
                  <a:lnTo>
                    <a:pt x="150" y="93"/>
                  </a:lnTo>
                  <a:lnTo>
                    <a:pt x="153" y="77"/>
                  </a:lnTo>
                  <a:lnTo>
                    <a:pt x="150" y="60"/>
                  </a:lnTo>
                  <a:lnTo>
                    <a:pt x="147" y="46"/>
                  </a:lnTo>
                  <a:lnTo>
                    <a:pt x="139" y="33"/>
                  </a:lnTo>
                  <a:lnTo>
                    <a:pt x="130" y="21"/>
                  </a:lnTo>
                  <a:lnTo>
                    <a:pt x="117" y="11"/>
                  </a:lnTo>
                  <a:lnTo>
                    <a:pt x="111" y="7"/>
                  </a:lnTo>
                  <a:lnTo>
                    <a:pt x="105" y="4"/>
                  </a:lnTo>
                  <a:lnTo>
                    <a:pt x="90" y="1"/>
                  </a:lnTo>
                  <a:lnTo>
                    <a:pt x="75" y="0"/>
                  </a:lnTo>
                  <a:lnTo>
                    <a:pt x="60" y="1"/>
                  </a:lnTo>
                  <a:lnTo>
                    <a:pt x="46" y="4"/>
                  </a:lnTo>
                  <a:lnTo>
                    <a:pt x="32" y="11"/>
                  </a:lnTo>
                  <a:lnTo>
                    <a:pt x="21" y="21"/>
                  </a:lnTo>
                  <a:lnTo>
                    <a:pt x="11" y="33"/>
                  </a:lnTo>
                  <a:lnTo>
                    <a:pt x="4" y="46"/>
                  </a:lnTo>
                  <a:lnTo>
                    <a:pt x="1" y="60"/>
                  </a:lnTo>
                  <a:lnTo>
                    <a:pt x="0" y="77"/>
                  </a:lnTo>
                  <a:lnTo>
                    <a:pt x="1" y="93"/>
                  </a:lnTo>
                  <a:lnTo>
                    <a:pt x="4" y="108"/>
                  </a:lnTo>
                  <a:lnTo>
                    <a:pt x="6" y="113"/>
                  </a:lnTo>
                  <a:lnTo>
                    <a:pt x="11" y="120"/>
                  </a:lnTo>
                  <a:lnTo>
                    <a:pt x="21" y="131"/>
                  </a:lnTo>
                  <a:lnTo>
                    <a:pt x="32" y="140"/>
                  </a:lnTo>
                  <a:lnTo>
                    <a:pt x="46" y="148"/>
                  </a:lnTo>
                  <a:lnTo>
                    <a:pt x="60" y="153"/>
                  </a:lnTo>
                  <a:lnTo>
                    <a:pt x="75" y="155"/>
                  </a:lnTo>
                  <a:lnTo>
                    <a:pt x="82" y="154"/>
                  </a:lnTo>
                  <a:lnTo>
                    <a:pt x="82" y="153"/>
                  </a:lnTo>
                  <a:lnTo>
                    <a:pt x="83" y="153"/>
                  </a:lnTo>
                  <a:lnTo>
                    <a:pt x="86" y="153"/>
                  </a:lnTo>
                  <a:lnTo>
                    <a:pt x="90" y="153"/>
                  </a:lnTo>
                  <a:lnTo>
                    <a:pt x="97" y="151"/>
                  </a:lnTo>
                  <a:lnTo>
                    <a:pt x="105" y="148"/>
                  </a:lnTo>
                  <a:lnTo>
                    <a:pt x="111" y="144"/>
                  </a:lnTo>
                  <a:lnTo>
                    <a:pt x="117" y="140"/>
                  </a:lnTo>
                  <a:lnTo>
                    <a:pt x="123" y="136"/>
                  </a:lnTo>
                  <a:lnTo>
                    <a:pt x="130" y="1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88" name="Freeform 56"/>
            <p:cNvSpPr/>
            <p:nvPr/>
          </p:nvSpPr>
          <p:spPr bwMode="auto">
            <a:xfrm>
              <a:off x="920" y="1454"/>
              <a:ext cx="38" cy="39"/>
            </a:xfrm>
            <a:custGeom>
              <a:avLst/>
              <a:gdLst>
                <a:gd name="T0" fmla="*/ 0 w 190"/>
                <a:gd name="T1" fmla="*/ 0 h 194"/>
                <a:gd name="T2" fmla="*/ 0 w 190"/>
                <a:gd name="T3" fmla="*/ 0 h 194"/>
                <a:gd name="T4" fmla="*/ 0 w 190"/>
                <a:gd name="T5" fmla="*/ 0 h 194"/>
                <a:gd name="T6" fmla="*/ 0 w 190"/>
                <a:gd name="T7" fmla="*/ 0 h 194"/>
                <a:gd name="T8" fmla="*/ 0 w 190"/>
                <a:gd name="T9" fmla="*/ 0 h 194"/>
                <a:gd name="T10" fmla="*/ 0 w 190"/>
                <a:gd name="T11" fmla="*/ 0 h 194"/>
                <a:gd name="T12" fmla="*/ 0 w 190"/>
                <a:gd name="T13" fmla="*/ 0 h 194"/>
                <a:gd name="T14" fmla="*/ 0 w 190"/>
                <a:gd name="T15" fmla="*/ 0 h 194"/>
                <a:gd name="T16" fmla="*/ 0 w 190"/>
                <a:gd name="T17" fmla="*/ 0 h 194"/>
                <a:gd name="T18" fmla="*/ 0 w 190"/>
                <a:gd name="T19" fmla="*/ 0 h 194"/>
                <a:gd name="T20" fmla="*/ 0 w 190"/>
                <a:gd name="T21" fmla="*/ 0 h 194"/>
                <a:gd name="T22" fmla="*/ 0 w 190"/>
                <a:gd name="T23" fmla="*/ 0 h 194"/>
                <a:gd name="T24" fmla="*/ 0 w 190"/>
                <a:gd name="T25" fmla="*/ 0 h 194"/>
                <a:gd name="T26" fmla="*/ 0 w 190"/>
                <a:gd name="T27" fmla="*/ 0 h 194"/>
                <a:gd name="T28" fmla="*/ 0 w 190"/>
                <a:gd name="T29" fmla="*/ 0 h 194"/>
                <a:gd name="T30" fmla="*/ 0 w 190"/>
                <a:gd name="T31" fmla="*/ 0 h 194"/>
                <a:gd name="T32" fmla="*/ 0 w 190"/>
                <a:gd name="T33" fmla="*/ 0 h 194"/>
                <a:gd name="T34" fmla="*/ 0 w 190"/>
                <a:gd name="T35" fmla="*/ 0 h 194"/>
                <a:gd name="T36" fmla="*/ 0 w 190"/>
                <a:gd name="T37" fmla="*/ 0 h 194"/>
                <a:gd name="T38" fmla="*/ 0 w 190"/>
                <a:gd name="T39" fmla="*/ 0 h 194"/>
                <a:gd name="T40" fmla="*/ 0 w 190"/>
                <a:gd name="T41" fmla="*/ 0 h 194"/>
                <a:gd name="T42" fmla="*/ 0 w 190"/>
                <a:gd name="T43" fmla="*/ 0 h 194"/>
                <a:gd name="T44" fmla="*/ 0 w 190"/>
                <a:gd name="T45" fmla="*/ 0 h 194"/>
                <a:gd name="T46" fmla="*/ 0 w 190"/>
                <a:gd name="T47" fmla="*/ 0 h 194"/>
                <a:gd name="T48" fmla="*/ 0 w 190"/>
                <a:gd name="T49" fmla="*/ 0 h 194"/>
                <a:gd name="T50" fmla="*/ 0 w 190"/>
                <a:gd name="T51" fmla="*/ 0 h 194"/>
                <a:gd name="T52" fmla="*/ 0 w 190"/>
                <a:gd name="T53" fmla="*/ 0 h 194"/>
                <a:gd name="T54" fmla="*/ 0 w 190"/>
                <a:gd name="T55" fmla="*/ 0 h 194"/>
                <a:gd name="T56" fmla="*/ 0 w 190"/>
                <a:gd name="T57" fmla="*/ 0 h 194"/>
                <a:gd name="T58" fmla="*/ 0 w 190"/>
                <a:gd name="T59" fmla="*/ 0 h 194"/>
                <a:gd name="T60" fmla="*/ 0 w 190"/>
                <a:gd name="T61" fmla="*/ 0 h 194"/>
                <a:gd name="T62" fmla="*/ 0 w 190"/>
                <a:gd name="T63" fmla="*/ 0 h 194"/>
                <a:gd name="T64" fmla="*/ 0 w 190"/>
                <a:gd name="T65" fmla="*/ 0 h 194"/>
                <a:gd name="T66" fmla="*/ 0 w 190"/>
                <a:gd name="T67" fmla="*/ 0 h 194"/>
                <a:gd name="T68" fmla="*/ 0 w 190"/>
                <a:gd name="T69" fmla="*/ 0 h 194"/>
                <a:gd name="T70" fmla="*/ 0 w 190"/>
                <a:gd name="T71" fmla="*/ 0 h 194"/>
                <a:gd name="T72" fmla="*/ 0 w 190"/>
                <a:gd name="T73" fmla="*/ 0 h 194"/>
                <a:gd name="T74" fmla="*/ 0 w 190"/>
                <a:gd name="T75" fmla="*/ 0 h 194"/>
                <a:gd name="T76" fmla="*/ 0 w 190"/>
                <a:gd name="T77" fmla="*/ 0 h 194"/>
                <a:gd name="T78" fmla="*/ 0 w 190"/>
                <a:gd name="T79" fmla="*/ 0 h 194"/>
                <a:gd name="T80" fmla="*/ 0 w 190"/>
                <a:gd name="T81" fmla="*/ 0 h 19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90"/>
                <a:gd name="T124" fmla="*/ 0 h 194"/>
                <a:gd name="T125" fmla="*/ 190 w 190"/>
                <a:gd name="T126" fmla="*/ 194 h 194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90" h="194">
                  <a:moveTo>
                    <a:pt x="162" y="164"/>
                  </a:moveTo>
                  <a:lnTo>
                    <a:pt x="164" y="160"/>
                  </a:lnTo>
                  <a:lnTo>
                    <a:pt x="165" y="157"/>
                  </a:lnTo>
                  <a:lnTo>
                    <a:pt x="168" y="156"/>
                  </a:lnTo>
                  <a:lnTo>
                    <a:pt x="173" y="149"/>
                  </a:lnTo>
                  <a:lnTo>
                    <a:pt x="182" y="134"/>
                  </a:lnTo>
                  <a:lnTo>
                    <a:pt x="188" y="115"/>
                  </a:lnTo>
                  <a:lnTo>
                    <a:pt x="188" y="110"/>
                  </a:lnTo>
                  <a:lnTo>
                    <a:pt x="189" y="105"/>
                  </a:lnTo>
                  <a:lnTo>
                    <a:pt x="190" y="96"/>
                  </a:lnTo>
                  <a:lnTo>
                    <a:pt x="188" y="76"/>
                  </a:lnTo>
                  <a:lnTo>
                    <a:pt x="182" y="58"/>
                  </a:lnTo>
                  <a:lnTo>
                    <a:pt x="173" y="41"/>
                  </a:lnTo>
                  <a:lnTo>
                    <a:pt x="162" y="27"/>
                  </a:lnTo>
                  <a:lnTo>
                    <a:pt x="147" y="15"/>
                  </a:lnTo>
                  <a:lnTo>
                    <a:pt x="131" y="7"/>
                  </a:lnTo>
                  <a:lnTo>
                    <a:pt x="113" y="1"/>
                  </a:lnTo>
                  <a:lnTo>
                    <a:pt x="95" y="0"/>
                  </a:lnTo>
                  <a:lnTo>
                    <a:pt x="75" y="1"/>
                  </a:lnTo>
                  <a:lnTo>
                    <a:pt x="56" y="7"/>
                  </a:lnTo>
                  <a:lnTo>
                    <a:pt x="39" y="15"/>
                  </a:lnTo>
                  <a:lnTo>
                    <a:pt x="26" y="27"/>
                  </a:lnTo>
                  <a:lnTo>
                    <a:pt x="13" y="41"/>
                  </a:lnTo>
                  <a:lnTo>
                    <a:pt x="5" y="58"/>
                  </a:lnTo>
                  <a:lnTo>
                    <a:pt x="1" y="76"/>
                  </a:lnTo>
                  <a:lnTo>
                    <a:pt x="0" y="96"/>
                  </a:lnTo>
                  <a:lnTo>
                    <a:pt x="1" y="115"/>
                  </a:lnTo>
                  <a:lnTo>
                    <a:pt x="5" y="134"/>
                  </a:lnTo>
                  <a:lnTo>
                    <a:pt x="13" y="149"/>
                  </a:lnTo>
                  <a:lnTo>
                    <a:pt x="26" y="164"/>
                  </a:lnTo>
                  <a:lnTo>
                    <a:pt x="39" y="177"/>
                  </a:lnTo>
                  <a:lnTo>
                    <a:pt x="56" y="186"/>
                  </a:lnTo>
                  <a:lnTo>
                    <a:pt x="75" y="191"/>
                  </a:lnTo>
                  <a:lnTo>
                    <a:pt x="95" y="194"/>
                  </a:lnTo>
                  <a:lnTo>
                    <a:pt x="113" y="191"/>
                  </a:lnTo>
                  <a:lnTo>
                    <a:pt x="131" y="186"/>
                  </a:lnTo>
                  <a:lnTo>
                    <a:pt x="147" y="177"/>
                  </a:lnTo>
                  <a:lnTo>
                    <a:pt x="154" y="170"/>
                  </a:lnTo>
                  <a:lnTo>
                    <a:pt x="155" y="168"/>
                  </a:lnTo>
                  <a:lnTo>
                    <a:pt x="157" y="166"/>
                  </a:lnTo>
                  <a:lnTo>
                    <a:pt x="162" y="1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89" name="Freeform 57"/>
            <p:cNvSpPr/>
            <p:nvPr/>
          </p:nvSpPr>
          <p:spPr bwMode="auto">
            <a:xfrm>
              <a:off x="259" y="2053"/>
              <a:ext cx="30" cy="31"/>
            </a:xfrm>
            <a:custGeom>
              <a:avLst/>
              <a:gdLst>
                <a:gd name="T0" fmla="*/ 0 w 153"/>
                <a:gd name="T1" fmla="*/ 0 h 155"/>
                <a:gd name="T2" fmla="*/ 0 w 153"/>
                <a:gd name="T3" fmla="*/ 0 h 155"/>
                <a:gd name="T4" fmla="*/ 0 w 153"/>
                <a:gd name="T5" fmla="*/ 0 h 155"/>
                <a:gd name="T6" fmla="*/ 0 w 153"/>
                <a:gd name="T7" fmla="*/ 0 h 155"/>
                <a:gd name="T8" fmla="*/ 0 w 153"/>
                <a:gd name="T9" fmla="*/ 0 h 155"/>
                <a:gd name="T10" fmla="*/ 0 w 153"/>
                <a:gd name="T11" fmla="*/ 0 h 155"/>
                <a:gd name="T12" fmla="*/ 0 w 153"/>
                <a:gd name="T13" fmla="*/ 0 h 155"/>
                <a:gd name="T14" fmla="*/ 0 w 153"/>
                <a:gd name="T15" fmla="*/ 0 h 155"/>
                <a:gd name="T16" fmla="*/ 0 w 153"/>
                <a:gd name="T17" fmla="*/ 0 h 155"/>
                <a:gd name="T18" fmla="*/ 0 w 153"/>
                <a:gd name="T19" fmla="*/ 0 h 155"/>
                <a:gd name="T20" fmla="*/ 0 w 153"/>
                <a:gd name="T21" fmla="*/ 0 h 155"/>
                <a:gd name="T22" fmla="*/ 0 w 153"/>
                <a:gd name="T23" fmla="*/ 0 h 155"/>
                <a:gd name="T24" fmla="*/ 0 w 153"/>
                <a:gd name="T25" fmla="*/ 0 h 155"/>
                <a:gd name="T26" fmla="*/ 0 w 153"/>
                <a:gd name="T27" fmla="*/ 0 h 155"/>
                <a:gd name="T28" fmla="*/ 0 w 153"/>
                <a:gd name="T29" fmla="*/ 0 h 155"/>
                <a:gd name="T30" fmla="*/ 0 w 153"/>
                <a:gd name="T31" fmla="*/ 0 h 155"/>
                <a:gd name="T32" fmla="*/ 0 w 153"/>
                <a:gd name="T33" fmla="*/ 0 h 155"/>
                <a:gd name="T34" fmla="*/ 0 w 153"/>
                <a:gd name="T35" fmla="*/ 0 h 155"/>
                <a:gd name="T36" fmla="*/ 0 w 153"/>
                <a:gd name="T37" fmla="*/ 0 h 155"/>
                <a:gd name="T38" fmla="*/ 0 w 153"/>
                <a:gd name="T39" fmla="*/ 0 h 155"/>
                <a:gd name="T40" fmla="*/ 0 w 153"/>
                <a:gd name="T41" fmla="*/ 0 h 155"/>
                <a:gd name="T42" fmla="*/ 0 w 153"/>
                <a:gd name="T43" fmla="*/ 0 h 155"/>
                <a:gd name="T44" fmla="*/ 0 w 153"/>
                <a:gd name="T45" fmla="*/ 0 h 155"/>
                <a:gd name="T46" fmla="*/ 0 w 153"/>
                <a:gd name="T47" fmla="*/ 0 h 155"/>
                <a:gd name="T48" fmla="*/ 0 w 153"/>
                <a:gd name="T49" fmla="*/ 0 h 155"/>
                <a:gd name="T50" fmla="*/ 0 w 153"/>
                <a:gd name="T51" fmla="*/ 0 h 155"/>
                <a:gd name="T52" fmla="*/ 0 w 153"/>
                <a:gd name="T53" fmla="*/ 0 h 155"/>
                <a:gd name="T54" fmla="*/ 0 w 153"/>
                <a:gd name="T55" fmla="*/ 0 h 155"/>
                <a:gd name="T56" fmla="*/ 0 w 153"/>
                <a:gd name="T57" fmla="*/ 0 h 155"/>
                <a:gd name="T58" fmla="*/ 0 w 153"/>
                <a:gd name="T59" fmla="*/ 0 h 155"/>
                <a:gd name="T60" fmla="*/ 0 w 153"/>
                <a:gd name="T61" fmla="*/ 0 h 155"/>
                <a:gd name="T62" fmla="*/ 0 w 153"/>
                <a:gd name="T63" fmla="*/ 0 h 155"/>
                <a:gd name="T64" fmla="*/ 0 w 153"/>
                <a:gd name="T65" fmla="*/ 0 h 155"/>
                <a:gd name="T66" fmla="*/ 0 w 153"/>
                <a:gd name="T67" fmla="*/ 0 h 155"/>
                <a:gd name="T68" fmla="*/ 0 w 153"/>
                <a:gd name="T69" fmla="*/ 0 h 155"/>
                <a:gd name="T70" fmla="*/ 0 w 153"/>
                <a:gd name="T71" fmla="*/ 0 h 155"/>
                <a:gd name="T72" fmla="*/ 0 w 153"/>
                <a:gd name="T73" fmla="*/ 0 h 155"/>
                <a:gd name="T74" fmla="*/ 0 w 153"/>
                <a:gd name="T75" fmla="*/ 0 h 155"/>
                <a:gd name="T76" fmla="*/ 0 w 153"/>
                <a:gd name="T77" fmla="*/ 0 h 155"/>
                <a:gd name="T78" fmla="*/ 0 w 153"/>
                <a:gd name="T79" fmla="*/ 0 h 155"/>
                <a:gd name="T80" fmla="*/ 0 w 153"/>
                <a:gd name="T81" fmla="*/ 0 h 155"/>
                <a:gd name="T82" fmla="*/ 0 w 153"/>
                <a:gd name="T83" fmla="*/ 0 h 155"/>
                <a:gd name="T84" fmla="*/ 0 w 153"/>
                <a:gd name="T85" fmla="*/ 0 h 155"/>
                <a:gd name="T86" fmla="*/ 0 w 153"/>
                <a:gd name="T87" fmla="*/ 0 h 155"/>
                <a:gd name="T88" fmla="*/ 0 w 153"/>
                <a:gd name="T89" fmla="*/ 0 h 155"/>
                <a:gd name="T90" fmla="*/ 0 w 153"/>
                <a:gd name="T91" fmla="*/ 0 h 155"/>
                <a:gd name="T92" fmla="*/ 0 w 153"/>
                <a:gd name="T93" fmla="*/ 0 h 155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53"/>
                <a:gd name="T142" fmla="*/ 0 h 155"/>
                <a:gd name="T143" fmla="*/ 153 w 153"/>
                <a:gd name="T144" fmla="*/ 155 h 155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53" h="155">
                  <a:moveTo>
                    <a:pt x="153" y="77"/>
                  </a:moveTo>
                  <a:lnTo>
                    <a:pt x="150" y="60"/>
                  </a:lnTo>
                  <a:lnTo>
                    <a:pt x="147" y="46"/>
                  </a:lnTo>
                  <a:lnTo>
                    <a:pt x="139" y="33"/>
                  </a:lnTo>
                  <a:lnTo>
                    <a:pt x="130" y="21"/>
                  </a:lnTo>
                  <a:lnTo>
                    <a:pt x="117" y="11"/>
                  </a:lnTo>
                  <a:lnTo>
                    <a:pt x="111" y="7"/>
                  </a:lnTo>
                  <a:lnTo>
                    <a:pt x="105" y="4"/>
                  </a:lnTo>
                  <a:lnTo>
                    <a:pt x="90" y="1"/>
                  </a:lnTo>
                  <a:lnTo>
                    <a:pt x="75" y="0"/>
                  </a:lnTo>
                  <a:lnTo>
                    <a:pt x="60" y="1"/>
                  </a:lnTo>
                  <a:lnTo>
                    <a:pt x="46" y="4"/>
                  </a:lnTo>
                  <a:lnTo>
                    <a:pt x="32" y="11"/>
                  </a:lnTo>
                  <a:lnTo>
                    <a:pt x="21" y="21"/>
                  </a:lnTo>
                  <a:lnTo>
                    <a:pt x="11" y="33"/>
                  </a:lnTo>
                  <a:lnTo>
                    <a:pt x="4" y="46"/>
                  </a:lnTo>
                  <a:lnTo>
                    <a:pt x="1" y="60"/>
                  </a:lnTo>
                  <a:lnTo>
                    <a:pt x="0" y="77"/>
                  </a:lnTo>
                  <a:lnTo>
                    <a:pt x="1" y="93"/>
                  </a:lnTo>
                  <a:lnTo>
                    <a:pt x="4" y="108"/>
                  </a:lnTo>
                  <a:lnTo>
                    <a:pt x="6" y="113"/>
                  </a:lnTo>
                  <a:lnTo>
                    <a:pt x="11" y="120"/>
                  </a:lnTo>
                  <a:lnTo>
                    <a:pt x="21" y="131"/>
                  </a:lnTo>
                  <a:lnTo>
                    <a:pt x="32" y="140"/>
                  </a:lnTo>
                  <a:lnTo>
                    <a:pt x="46" y="148"/>
                  </a:lnTo>
                  <a:lnTo>
                    <a:pt x="60" y="153"/>
                  </a:lnTo>
                  <a:lnTo>
                    <a:pt x="75" y="155"/>
                  </a:lnTo>
                  <a:lnTo>
                    <a:pt x="82" y="154"/>
                  </a:lnTo>
                  <a:lnTo>
                    <a:pt x="82" y="153"/>
                  </a:lnTo>
                  <a:lnTo>
                    <a:pt x="83" y="153"/>
                  </a:lnTo>
                  <a:lnTo>
                    <a:pt x="86" y="153"/>
                  </a:lnTo>
                  <a:lnTo>
                    <a:pt x="90" y="153"/>
                  </a:lnTo>
                  <a:lnTo>
                    <a:pt x="97" y="151"/>
                  </a:lnTo>
                  <a:lnTo>
                    <a:pt x="105" y="148"/>
                  </a:lnTo>
                  <a:lnTo>
                    <a:pt x="111" y="144"/>
                  </a:lnTo>
                  <a:lnTo>
                    <a:pt x="117" y="140"/>
                  </a:lnTo>
                  <a:lnTo>
                    <a:pt x="123" y="136"/>
                  </a:lnTo>
                  <a:lnTo>
                    <a:pt x="130" y="131"/>
                  </a:lnTo>
                  <a:lnTo>
                    <a:pt x="139" y="120"/>
                  </a:lnTo>
                  <a:lnTo>
                    <a:pt x="142" y="113"/>
                  </a:lnTo>
                  <a:lnTo>
                    <a:pt x="147" y="108"/>
                  </a:lnTo>
                  <a:lnTo>
                    <a:pt x="147" y="103"/>
                  </a:lnTo>
                  <a:lnTo>
                    <a:pt x="147" y="101"/>
                  </a:lnTo>
                  <a:lnTo>
                    <a:pt x="147" y="100"/>
                  </a:lnTo>
                  <a:lnTo>
                    <a:pt x="148" y="100"/>
                  </a:lnTo>
                  <a:lnTo>
                    <a:pt x="150" y="93"/>
                  </a:lnTo>
                  <a:lnTo>
                    <a:pt x="153" y="77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90" name="Freeform 58"/>
            <p:cNvSpPr/>
            <p:nvPr/>
          </p:nvSpPr>
          <p:spPr bwMode="auto">
            <a:xfrm>
              <a:off x="878" y="1525"/>
              <a:ext cx="38" cy="39"/>
            </a:xfrm>
            <a:custGeom>
              <a:avLst/>
              <a:gdLst>
                <a:gd name="T0" fmla="*/ 0 w 190"/>
                <a:gd name="T1" fmla="*/ 0 h 194"/>
                <a:gd name="T2" fmla="*/ 0 w 190"/>
                <a:gd name="T3" fmla="*/ 0 h 194"/>
                <a:gd name="T4" fmla="*/ 0 w 190"/>
                <a:gd name="T5" fmla="*/ 0 h 194"/>
                <a:gd name="T6" fmla="*/ 0 w 190"/>
                <a:gd name="T7" fmla="*/ 0 h 194"/>
                <a:gd name="T8" fmla="*/ 0 w 190"/>
                <a:gd name="T9" fmla="*/ 0 h 194"/>
                <a:gd name="T10" fmla="*/ 0 w 190"/>
                <a:gd name="T11" fmla="*/ 0 h 194"/>
                <a:gd name="T12" fmla="*/ 0 w 190"/>
                <a:gd name="T13" fmla="*/ 0 h 194"/>
                <a:gd name="T14" fmla="*/ 0 w 190"/>
                <a:gd name="T15" fmla="*/ 0 h 194"/>
                <a:gd name="T16" fmla="*/ 0 w 190"/>
                <a:gd name="T17" fmla="*/ 0 h 194"/>
                <a:gd name="T18" fmla="*/ 0 w 190"/>
                <a:gd name="T19" fmla="*/ 0 h 194"/>
                <a:gd name="T20" fmla="*/ 0 w 190"/>
                <a:gd name="T21" fmla="*/ 0 h 194"/>
                <a:gd name="T22" fmla="*/ 0 w 190"/>
                <a:gd name="T23" fmla="*/ 0 h 194"/>
                <a:gd name="T24" fmla="*/ 0 w 190"/>
                <a:gd name="T25" fmla="*/ 0 h 194"/>
                <a:gd name="T26" fmla="*/ 0 w 190"/>
                <a:gd name="T27" fmla="*/ 0 h 194"/>
                <a:gd name="T28" fmla="*/ 0 w 190"/>
                <a:gd name="T29" fmla="*/ 0 h 194"/>
                <a:gd name="T30" fmla="*/ 0 w 190"/>
                <a:gd name="T31" fmla="*/ 0 h 194"/>
                <a:gd name="T32" fmla="*/ 0 w 190"/>
                <a:gd name="T33" fmla="*/ 0 h 194"/>
                <a:gd name="T34" fmla="*/ 0 w 190"/>
                <a:gd name="T35" fmla="*/ 0 h 194"/>
                <a:gd name="T36" fmla="*/ 0 w 190"/>
                <a:gd name="T37" fmla="*/ 0 h 194"/>
                <a:gd name="T38" fmla="*/ 0 w 190"/>
                <a:gd name="T39" fmla="*/ 0 h 194"/>
                <a:gd name="T40" fmla="*/ 0 w 190"/>
                <a:gd name="T41" fmla="*/ 0 h 194"/>
                <a:gd name="T42" fmla="*/ 0 w 190"/>
                <a:gd name="T43" fmla="*/ 0 h 194"/>
                <a:gd name="T44" fmla="*/ 0 w 190"/>
                <a:gd name="T45" fmla="*/ 0 h 194"/>
                <a:gd name="T46" fmla="*/ 0 w 190"/>
                <a:gd name="T47" fmla="*/ 0 h 194"/>
                <a:gd name="T48" fmla="*/ 0 w 190"/>
                <a:gd name="T49" fmla="*/ 0 h 194"/>
                <a:gd name="T50" fmla="*/ 0 w 190"/>
                <a:gd name="T51" fmla="*/ 0 h 194"/>
                <a:gd name="T52" fmla="*/ 0 w 190"/>
                <a:gd name="T53" fmla="*/ 0 h 194"/>
                <a:gd name="T54" fmla="*/ 0 w 190"/>
                <a:gd name="T55" fmla="*/ 0 h 194"/>
                <a:gd name="T56" fmla="*/ 0 w 190"/>
                <a:gd name="T57" fmla="*/ 0 h 194"/>
                <a:gd name="T58" fmla="*/ 0 w 190"/>
                <a:gd name="T59" fmla="*/ 0 h 194"/>
                <a:gd name="T60" fmla="*/ 0 w 190"/>
                <a:gd name="T61" fmla="*/ 0 h 194"/>
                <a:gd name="T62" fmla="*/ 0 w 190"/>
                <a:gd name="T63" fmla="*/ 0 h 194"/>
                <a:gd name="T64" fmla="*/ 0 w 190"/>
                <a:gd name="T65" fmla="*/ 0 h 194"/>
                <a:gd name="T66" fmla="*/ 0 w 190"/>
                <a:gd name="T67" fmla="*/ 0 h 194"/>
                <a:gd name="T68" fmla="*/ 0 w 190"/>
                <a:gd name="T69" fmla="*/ 0 h 194"/>
                <a:gd name="T70" fmla="*/ 0 w 190"/>
                <a:gd name="T71" fmla="*/ 0 h 194"/>
                <a:gd name="T72" fmla="*/ 0 w 190"/>
                <a:gd name="T73" fmla="*/ 0 h 194"/>
                <a:gd name="T74" fmla="*/ 0 w 190"/>
                <a:gd name="T75" fmla="*/ 0 h 194"/>
                <a:gd name="T76" fmla="*/ 0 w 190"/>
                <a:gd name="T77" fmla="*/ 0 h 194"/>
                <a:gd name="T78" fmla="*/ 0 w 190"/>
                <a:gd name="T79" fmla="*/ 0 h 194"/>
                <a:gd name="T80" fmla="*/ 0 w 190"/>
                <a:gd name="T81" fmla="*/ 0 h 19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90"/>
                <a:gd name="T124" fmla="*/ 0 h 194"/>
                <a:gd name="T125" fmla="*/ 190 w 190"/>
                <a:gd name="T126" fmla="*/ 194 h 194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90" h="194">
                  <a:moveTo>
                    <a:pt x="190" y="96"/>
                  </a:moveTo>
                  <a:lnTo>
                    <a:pt x="188" y="76"/>
                  </a:lnTo>
                  <a:lnTo>
                    <a:pt x="182" y="58"/>
                  </a:lnTo>
                  <a:lnTo>
                    <a:pt x="173" y="41"/>
                  </a:lnTo>
                  <a:lnTo>
                    <a:pt x="162" y="27"/>
                  </a:lnTo>
                  <a:lnTo>
                    <a:pt x="147" y="15"/>
                  </a:lnTo>
                  <a:lnTo>
                    <a:pt x="131" y="7"/>
                  </a:lnTo>
                  <a:lnTo>
                    <a:pt x="113" y="1"/>
                  </a:lnTo>
                  <a:lnTo>
                    <a:pt x="95" y="0"/>
                  </a:lnTo>
                  <a:lnTo>
                    <a:pt x="75" y="1"/>
                  </a:lnTo>
                  <a:lnTo>
                    <a:pt x="56" y="7"/>
                  </a:lnTo>
                  <a:lnTo>
                    <a:pt x="39" y="15"/>
                  </a:lnTo>
                  <a:lnTo>
                    <a:pt x="26" y="27"/>
                  </a:lnTo>
                  <a:lnTo>
                    <a:pt x="13" y="41"/>
                  </a:lnTo>
                  <a:lnTo>
                    <a:pt x="5" y="58"/>
                  </a:lnTo>
                  <a:lnTo>
                    <a:pt x="1" y="76"/>
                  </a:lnTo>
                  <a:lnTo>
                    <a:pt x="0" y="96"/>
                  </a:lnTo>
                  <a:lnTo>
                    <a:pt x="1" y="115"/>
                  </a:lnTo>
                  <a:lnTo>
                    <a:pt x="5" y="134"/>
                  </a:lnTo>
                  <a:lnTo>
                    <a:pt x="13" y="149"/>
                  </a:lnTo>
                  <a:lnTo>
                    <a:pt x="26" y="164"/>
                  </a:lnTo>
                  <a:lnTo>
                    <a:pt x="39" y="177"/>
                  </a:lnTo>
                  <a:lnTo>
                    <a:pt x="56" y="186"/>
                  </a:lnTo>
                  <a:lnTo>
                    <a:pt x="75" y="191"/>
                  </a:lnTo>
                  <a:lnTo>
                    <a:pt x="95" y="194"/>
                  </a:lnTo>
                  <a:lnTo>
                    <a:pt x="113" y="191"/>
                  </a:lnTo>
                  <a:lnTo>
                    <a:pt x="131" y="186"/>
                  </a:lnTo>
                  <a:lnTo>
                    <a:pt x="147" y="177"/>
                  </a:lnTo>
                  <a:lnTo>
                    <a:pt x="154" y="170"/>
                  </a:lnTo>
                  <a:lnTo>
                    <a:pt x="155" y="168"/>
                  </a:lnTo>
                  <a:lnTo>
                    <a:pt x="157" y="166"/>
                  </a:lnTo>
                  <a:lnTo>
                    <a:pt x="162" y="164"/>
                  </a:lnTo>
                  <a:lnTo>
                    <a:pt x="164" y="160"/>
                  </a:lnTo>
                  <a:lnTo>
                    <a:pt x="165" y="157"/>
                  </a:lnTo>
                  <a:lnTo>
                    <a:pt x="168" y="156"/>
                  </a:lnTo>
                  <a:lnTo>
                    <a:pt x="173" y="149"/>
                  </a:lnTo>
                  <a:lnTo>
                    <a:pt x="182" y="134"/>
                  </a:lnTo>
                  <a:lnTo>
                    <a:pt x="188" y="115"/>
                  </a:lnTo>
                  <a:lnTo>
                    <a:pt x="188" y="110"/>
                  </a:lnTo>
                  <a:lnTo>
                    <a:pt x="189" y="105"/>
                  </a:lnTo>
                  <a:lnTo>
                    <a:pt x="190" y="96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91" name="Rectangle 59"/>
            <p:cNvSpPr>
              <a:spLocks noChangeArrowheads="1"/>
            </p:cNvSpPr>
            <p:nvPr/>
          </p:nvSpPr>
          <p:spPr bwMode="auto">
            <a:xfrm>
              <a:off x="167" y="1957"/>
              <a:ext cx="76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342900" indent="-342900">
                <a:spcBef>
                  <a:spcPct val="20000"/>
                </a:spcBef>
              </a:pPr>
              <a:r>
                <a:rPr lang="en-US" altLang="zh-CN" sz="1900">
                  <a:solidFill>
                    <a:srgbClr val="000000"/>
                  </a:solidFill>
                  <a:latin typeface="隶书" panose="02010509060101010101" pitchFamily="49" charset="-122"/>
                  <a:ea typeface="隶书" panose="02010509060101010101" pitchFamily="49" charset="-122"/>
                  <a:sym typeface="Wingdings" panose="05000000000000000000" pitchFamily="2" charset="2"/>
                </a:rPr>
                <a:t>A</a:t>
              </a:r>
              <a:endParaRPr lang="en-US" altLang="zh-CN" sz="2800" b="1">
                <a:latin typeface="Times New Roman" panose="02020603050405020304" pitchFamily="18" charset="0"/>
                <a:sym typeface="Wingdings" panose="05000000000000000000" pitchFamily="2" charset="2"/>
              </a:endParaRPr>
            </a:p>
          </p:txBody>
        </p:sp>
        <p:sp>
          <p:nvSpPr>
            <p:cNvPr id="11292" name="Rectangle 60"/>
            <p:cNvSpPr>
              <a:spLocks noChangeArrowheads="1"/>
            </p:cNvSpPr>
            <p:nvPr/>
          </p:nvSpPr>
          <p:spPr bwMode="auto">
            <a:xfrm>
              <a:off x="973" y="1333"/>
              <a:ext cx="76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342900" indent="-342900">
                <a:spcBef>
                  <a:spcPct val="20000"/>
                </a:spcBef>
              </a:pPr>
              <a:r>
                <a:rPr lang="en-US" altLang="zh-CN" sz="1900">
                  <a:solidFill>
                    <a:srgbClr val="000000"/>
                  </a:solidFill>
                  <a:latin typeface="隶书" panose="02010509060101010101" pitchFamily="49" charset="-122"/>
                  <a:ea typeface="隶书" panose="02010509060101010101" pitchFamily="49" charset="-122"/>
                  <a:sym typeface="Wingdings" panose="05000000000000000000" pitchFamily="2" charset="2"/>
                </a:rPr>
                <a:t>B</a:t>
              </a:r>
              <a:endParaRPr lang="en-US" altLang="zh-CN" sz="2800" b="1">
                <a:latin typeface="Times New Roman" panose="02020603050405020304" pitchFamily="18" charset="0"/>
                <a:sym typeface="Wingdings" panose="05000000000000000000" pitchFamily="2" charset="2"/>
              </a:endParaRPr>
            </a:p>
          </p:txBody>
        </p:sp>
        <p:sp>
          <p:nvSpPr>
            <p:cNvPr id="11293" name="AutoShape 61"/>
            <p:cNvSpPr>
              <a:spLocks noChangeArrowheads="1"/>
            </p:cNvSpPr>
            <p:nvPr/>
          </p:nvSpPr>
          <p:spPr bwMode="auto">
            <a:xfrm>
              <a:off x="280" y="1357"/>
              <a:ext cx="655" cy="984"/>
            </a:xfrm>
            <a:prstGeom prst="can">
              <a:avLst>
                <a:gd name="adj" fmla="val 37557"/>
              </a:avLst>
            </a:prstGeom>
            <a:solidFill>
              <a:srgbClr val="FFCC99"/>
            </a:solidFill>
            <a:ln w="9525">
              <a:solidFill>
                <a:srgbClr val="0000FF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94" name="Freeform 62"/>
            <p:cNvSpPr/>
            <p:nvPr/>
          </p:nvSpPr>
          <p:spPr bwMode="auto">
            <a:xfrm>
              <a:off x="280" y="2149"/>
              <a:ext cx="655" cy="96"/>
            </a:xfrm>
            <a:custGeom>
              <a:avLst/>
              <a:gdLst>
                <a:gd name="T0" fmla="*/ 0 w 864"/>
                <a:gd name="T1" fmla="*/ 96 h 96"/>
                <a:gd name="T2" fmla="*/ 143 w 864"/>
                <a:gd name="T3" fmla="*/ 0 h 96"/>
                <a:gd name="T4" fmla="*/ 286 w 864"/>
                <a:gd name="T5" fmla="*/ 96 h 96"/>
                <a:gd name="T6" fmla="*/ 0 60000 65536"/>
                <a:gd name="T7" fmla="*/ 0 60000 65536"/>
                <a:gd name="T8" fmla="*/ 0 60000 65536"/>
                <a:gd name="T9" fmla="*/ 0 w 864"/>
                <a:gd name="T10" fmla="*/ 0 h 96"/>
                <a:gd name="T11" fmla="*/ 864 w 864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96">
                  <a:moveTo>
                    <a:pt x="0" y="96"/>
                  </a:moveTo>
                  <a:cubicBezTo>
                    <a:pt x="144" y="48"/>
                    <a:pt x="288" y="0"/>
                    <a:pt x="432" y="0"/>
                  </a:cubicBezTo>
                  <a:cubicBezTo>
                    <a:pt x="576" y="0"/>
                    <a:pt x="792" y="80"/>
                    <a:pt x="864" y="96"/>
                  </a:cubicBezTo>
                </a:path>
              </a:pathLst>
            </a:custGeom>
            <a:noFill/>
            <a:ln w="9525">
              <a:solidFill>
                <a:srgbClr val="5763FB"/>
              </a:solidFill>
              <a:prstDash val="lgDash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11270" name="AutoShape 63"/>
          <p:cNvSpPr>
            <a:spLocks noChangeArrowheads="1"/>
          </p:cNvSpPr>
          <p:nvPr/>
        </p:nvSpPr>
        <p:spPr bwMode="auto">
          <a:xfrm>
            <a:off x="1763713" y="2781300"/>
            <a:ext cx="865187" cy="433388"/>
          </a:xfrm>
          <a:prstGeom prst="rightArrow">
            <a:avLst>
              <a:gd name="adj1" fmla="val 50000"/>
              <a:gd name="adj2" fmla="val 4990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024" name="Text Box 64"/>
          <p:cNvSpPr txBox="1">
            <a:spLocks noChangeArrowheads="1"/>
          </p:cNvSpPr>
          <p:nvPr/>
        </p:nvSpPr>
        <p:spPr bwMode="auto">
          <a:xfrm>
            <a:off x="34925" y="3789363"/>
            <a:ext cx="4608513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2400" b="1" dirty="0">
                <a:solidFill>
                  <a:srgbClr val="99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    </a:t>
            </a:r>
            <a:r>
              <a:rPr lang="zh-CN" altLang="en-US" sz="2400" b="1" dirty="0">
                <a:solidFill>
                  <a:srgbClr val="99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分析：由于老鼠是沿着圆柱的表面爬行的，故需把圆柱展开成平面图形</a:t>
            </a:r>
            <a:r>
              <a:rPr lang="en-US" altLang="zh-CN" sz="2400" b="1" dirty="0">
                <a:solidFill>
                  <a:srgbClr val="99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.</a:t>
            </a:r>
            <a:r>
              <a:rPr lang="zh-CN" altLang="en-US" sz="2400" b="1" dirty="0">
                <a:solidFill>
                  <a:srgbClr val="99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根据两点之间线段最短，可以发现</a:t>
            </a:r>
            <a:r>
              <a:rPr lang="en-US" altLang="zh-CN" sz="2400" b="1" dirty="0">
                <a:solidFill>
                  <a:srgbClr val="99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zh-CN" altLang="en-US" sz="2400" b="1" dirty="0">
                <a:solidFill>
                  <a:srgbClr val="99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、</a:t>
            </a:r>
            <a:r>
              <a:rPr lang="en-US" altLang="zh-CN" sz="2400" b="1" dirty="0">
                <a:solidFill>
                  <a:srgbClr val="99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B</a:t>
            </a:r>
            <a:r>
              <a:rPr lang="zh-CN" altLang="en-US" sz="2400" b="1" dirty="0">
                <a:solidFill>
                  <a:srgbClr val="99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分别在圆柱侧面展开图的宽</a:t>
            </a:r>
            <a:r>
              <a:rPr lang="en-US" altLang="zh-CN" sz="2400" b="1" dirty="0">
                <a:solidFill>
                  <a:srgbClr val="99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1m</a:t>
            </a:r>
            <a:r>
              <a:rPr lang="zh-CN" altLang="en-US" sz="2400" b="1" dirty="0">
                <a:solidFill>
                  <a:srgbClr val="99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处和长</a:t>
            </a:r>
            <a:r>
              <a:rPr lang="en-US" altLang="zh-CN" sz="2400" b="1" dirty="0">
                <a:solidFill>
                  <a:srgbClr val="99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24m</a:t>
            </a:r>
            <a:r>
              <a:rPr lang="zh-CN" altLang="en-US" sz="2400" b="1" dirty="0">
                <a:solidFill>
                  <a:srgbClr val="99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的中点处，即</a:t>
            </a:r>
            <a:r>
              <a:rPr lang="en-US" altLang="zh-CN" sz="2400" b="1" dirty="0">
                <a:solidFill>
                  <a:srgbClr val="99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AB</a:t>
            </a:r>
            <a:r>
              <a:rPr lang="zh-CN" altLang="en-US" sz="2400" b="1" dirty="0">
                <a:solidFill>
                  <a:srgbClr val="99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长为最短路线</a:t>
            </a:r>
            <a:r>
              <a:rPr lang="en-US" altLang="zh-CN" sz="2400" b="1" dirty="0">
                <a:solidFill>
                  <a:srgbClr val="99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.(</a:t>
            </a:r>
            <a:r>
              <a:rPr lang="zh-CN" altLang="en-US" sz="2400" b="1" dirty="0">
                <a:solidFill>
                  <a:srgbClr val="99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如图</a:t>
            </a:r>
            <a:r>
              <a:rPr lang="en-US" altLang="zh-CN" sz="2400" b="1" dirty="0">
                <a:solidFill>
                  <a:srgbClr val="99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)</a:t>
            </a:r>
            <a:endParaRPr lang="en-US" altLang="zh-CN" sz="2800" b="1" dirty="0">
              <a:solidFill>
                <a:srgbClr val="9900FF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grpSp>
        <p:nvGrpSpPr>
          <p:cNvPr id="3" name="Group 65"/>
          <p:cNvGrpSpPr/>
          <p:nvPr/>
        </p:nvGrpSpPr>
        <p:grpSpPr bwMode="auto">
          <a:xfrm>
            <a:off x="4765675" y="3459163"/>
            <a:ext cx="4775200" cy="2562225"/>
            <a:chOff x="3288" y="2478"/>
            <a:chExt cx="3008" cy="1614"/>
          </a:xfrm>
        </p:grpSpPr>
        <p:sp>
          <p:nvSpPr>
            <p:cNvPr id="11281" name="Text Box 66"/>
            <p:cNvSpPr txBox="1">
              <a:spLocks noChangeArrowheads="1"/>
            </p:cNvSpPr>
            <p:nvPr/>
          </p:nvSpPr>
          <p:spPr bwMode="auto">
            <a:xfrm>
              <a:off x="3288" y="2478"/>
              <a:ext cx="215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800" b="1" dirty="0">
                  <a:latin typeface="Times New Roman" panose="02020603050405020304" pitchFamily="18" charset="0"/>
                  <a:sym typeface="Wingdings" panose="05000000000000000000" pitchFamily="2" charset="2"/>
                </a:rPr>
                <a:t>      AC =  6 – 1 = 5 </a:t>
              </a:r>
              <a:r>
                <a:rPr lang="zh-CN" altLang="en-US" sz="2800" b="1" dirty="0">
                  <a:latin typeface="Times New Roman" panose="02020603050405020304" pitchFamily="18" charset="0"/>
                  <a:sym typeface="Wingdings" panose="05000000000000000000" pitchFamily="2" charset="2"/>
                </a:rPr>
                <a:t>，</a:t>
              </a:r>
            </a:p>
          </p:txBody>
        </p:sp>
        <p:grpSp>
          <p:nvGrpSpPr>
            <p:cNvPr id="11282" name="Group 67"/>
            <p:cNvGrpSpPr/>
            <p:nvPr/>
          </p:nvGrpSpPr>
          <p:grpSpPr bwMode="auto">
            <a:xfrm>
              <a:off x="3651" y="2796"/>
              <a:ext cx="2645" cy="1296"/>
              <a:chOff x="3651" y="2796"/>
              <a:chExt cx="2645" cy="1296"/>
            </a:xfrm>
          </p:grpSpPr>
          <p:sp>
            <p:nvSpPr>
              <p:cNvPr id="11284" name="Text Box 68"/>
              <p:cNvSpPr txBox="1">
                <a:spLocks noChangeArrowheads="1"/>
              </p:cNvSpPr>
              <p:nvPr/>
            </p:nvSpPr>
            <p:spPr bwMode="auto">
              <a:xfrm>
                <a:off x="3651" y="2796"/>
                <a:ext cx="2645" cy="1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marL="342900" indent="-3429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r>
                  <a:rPr lang="en-US" altLang="zh-CN" sz="2800" b="1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BC = 24 ×      =  12</a:t>
                </a:r>
                <a:r>
                  <a:rPr lang="zh-CN" altLang="en-US" sz="2800" b="1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，        </a:t>
                </a:r>
              </a:p>
              <a:p>
                <a:pPr eaLnBrk="1" hangingPunct="1">
                  <a:spcBef>
                    <a:spcPct val="20000"/>
                  </a:spcBef>
                </a:pPr>
                <a:r>
                  <a:rPr lang="zh-CN" altLang="en-US" sz="2800" b="1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由勾股定理得 </a:t>
                </a:r>
              </a:p>
              <a:p>
                <a:pPr eaLnBrk="1" hangingPunct="1">
                  <a:spcBef>
                    <a:spcPct val="20000"/>
                  </a:spcBef>
                </a:pPr>
                <a:r>
                  <a:rPr lang="en-US" altLang="zh-CN" sz="2800" b="1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AB</a:t>
                </a:r>
                <a:r>
                  <a:rPr lang="en-US" altLang="zh-CN" sz="2800" b="1" baseline="300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2</a:t>
                </a:r>
                <a:r>
                  <a:rPr lang="en-US" altLang="zh-CN" sz="2800" b="1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= AC</a:t>
                </a:r>
                <a:r>
                  <a:rPr lang="en-US" altLang="zh-CN" sz="2800" b="1" baseline="300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2</a:t>
                </a:r>
                <a:r>
                  <a:rPr lang="en-US" altLang="zh-CN" sz="2800" b="1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+ BC</a:t>
                </a:r>
                <a:r>
                  <a:rPr lang="en-US" altLang="zh-CN" sz="2800" b="1" baseline="300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2</a:t>
                </a:r>
                <a:r>
                  <a:rPr lang="en-US" altLang="zh-CN" sz="2800" b="1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=169,</a:t>
                </a:r>
              </a:p>
              <a:p>
                <a:pPr eaLnBrk="1" hangingPunct="1">
                  <a:spcBef>
                    <a:spcPct val="20000"/>
                  </a:spcBef>
                </a:pPr>
                <a:r>
                  <a:rPr lang="en-US" altLang="zh-CN" sz="2800" b="1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∴AB=13(m) .</a:t>
                </a:r>
              </a:p>
            </p:txBody>
          </p:sp>
          <p:sp>
            <p:nvSpPr>
              <p:cNvPr id="11285" name="Line 69"/>
              <p:cNvSpPr>
                <a:spLocks noChangeShapeType="1"/>
              </p:cNvSpPr>
              <p:nvPr/>
            </p:nvSpPr>
            <p:spPr bwMode="auto">
              <a:xfrm>
                <a:off x="4760" y="2976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1286" name="Text Box 70"/>
              <p:cNvSpPr txBox="1">
                <a:spLocks noChangeArrowheads="1"/>
              </p:cNvSpPr>
              <p:nvPr/>
            </p:nvSpPr>
            <p:spPr bwMode="auto">
              <a:xfrm>
                <a:off x="4740" y="2936"/>
                <a:ext cx="19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marL="342900" indent="-3429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r>
                  <a:rPr lang="en-US" altLang="zh-CN" sz="2000" b="1">
                    <a:latin typeface="Times New Roman" panose="02020603050405020304" pitchFamily="18" charset="0"/>
                    <a:sym typeface="Wingdings" panose="05000000000000000000" pitchFamily="2" charset="2"/>
                  </a:rPr>
                  <a:t>2</a:t>
                </a:r>
                <a:endParaRPr lang="en-US" altLang="zh-CN" sz="2800" b="1"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</p:txBody>
          </p:sp>
        </p:grpSp>
        <p:sp>
          <p:nvSpPr>
            <p:cNvPr id="11283" name="Text Box 71"/>
            <p:cNvSpPr txBox="1">
              <a:spLocks noChangeArrowheads="1"/>
            </p:cNvSpPr>
            <p:nvPr/>
          </p:nvSpPr>
          <p:spPr bwMode="auto">
            <a:xfrm>
              <a:off x="4740" y="2765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000" b="1">
                  <a:latin typeface="Times New Roman" panose="02020603050405020304" pitchFamily="18" charset="0"/>
                  <a:sym typeface="Wingdings" panose="05000000000000000000" pitchFamily="2" charset="2"/>
                </a:rPr>
                <a:t>1</a:t>
              </a:r>
              <a:endParaRPr lang="en-US" altLang="zh-CN" sz="2800" b="1">
                <a:latin typeface="Times New Roman" panose="02020603050405020304" pitchFamily="18" charset="0"/>
                <a:sym typeface="Wingdings" panose="05000000000000000000" pitchFamily="2" charset="2"/>
              </a:endParaRPr>
            </a:p>
          </p:txBody>
        </p:sp>
      </p:grpSp>
      <p:grpSp>
        <p:nvGrpSpPr>
          <p:cNvPr id="11273" name="Group 72"/>
          <p:cNvGrpSpPr/>
          <p:nvPr/>
        </p:nvGrpSpPr>
        <p:grpSpPr bwMode="auto">
          <a:xfrm>
            <a:off x="2930525" y="2133600"/>
            <a:ext cx="2146300" cy="1397000"/>
            <a:chOff x="2154" y="2187"/>
            <a:chExt cx="1352" cy="880"/>
          </a:xfrm>
        </p:grpSpPr>
        <p:sp>
          <p:nvSpPr>
            <p:cNvPr id="11275" name="Text Box 73"/>
            <p:cNvSpPr txBox="1">
              <a:spLocks noChangeArrowheads="1"/>
            </p:cNvSpPr>
            <p:nvPr/>
          </p:nvSpPr>
          <p:spPr bwMode="auto">
            <a:xfrm>
              <a:off x="2838" y="2187"/>
              <a:ext cx="22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000" b="1" i="1">
                  <a:latin typeface="Times New Roman" panose="02020603050405020304" pitchFamily="18" charset="0"/>
                  <a:sym typeface="Wingdings" panose="05000000000000000000" pitchFamily="2" charset="2"/>
                </a:rPr>
                <a:t>B</a:t>
              </a:r>
              <a:endParaRPr lang="en-US" altLang="zh-CN" sz="2800" b="1">
                <a:latin typeface="Times New Roman" panose="02020603050405020304" pitchFamily="18" charset="0"/>
                <a:sym typeface="Wingdings" panose="05000000000000000000" pitchFamily="2" charset="2"/>
              </a:endParaRPr>
            </a:p>
          </p:txBody>
        </p:sp>
        <p:grpSp>
          <p:nvGrpSpPr>
            <p:cNvPr id="11276" name="Group 74"/>
            <p:cNvGrpSpPr/>
            <p:nvPr/>
          </p:nvGrpSpPr>
          <p:grpSpPr bwMode="auto">
            <a:xfrm>
              <a:off x="2154" y="2205"/>
              <a:ext cx="1352" cy="862"/>
              <a:chOff x="2154" y="2205"/>
              <a:chExt cx="1352" cy="862"/>
            </a:xfrm>
          </p:grpSpPr>
          <p:sp>
            <p:nvSpPr>
              <p:cNvPr id="11277" name="Rectangle 75"/>
              <p:cNvSpPr>
                <a:spLocks noChangeArrowheads="1"/>
              </p:cNvSpPr>
              <p:nvPr/>
            </p:nvSpPr>
            <p:spPr bwMode="auto">
              <a:xfrm>
                <a:off x="2327" y="2386"/>
                <a:ext cx="1179" cy="681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278" name="Text Box 76"/>
              <p:cNvSpPr txBox="1">
                <a:spLocks noChangeArrowheads="1"/>
              </p:cNvSpPr>
              <p:nvPr/>
            </p:nvSpPr>
            <p:spPr bwMode="auto">
              <a:xfrm>
                <a:off x="2154" y="2726"/>
                <a:ext cx="22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marL="342900" indent="-3429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r>
                  <a:rPr lang="en-US" altLang="zh-CN" sz="2000" b="1" i="1">
                    <a:latin typeface="Times New Roman" panose="02020603050405020304" pitchFamily="18" charset="0"/>
                    <a:sym typeface="Wingdings" panose="05000000000000000000" pitchFamily="2" charset="2"/>
                  </a:rPr>
                  <a:t>A</a:t>
                </a:r>
                <a:endParaRPr lang="en-US" altLang="zh-CN" sz="2800" b="1"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</p:txBody>
          </p:sp>
          <p:sp>
            <p:nvSpPr>
              <p:cNvPr id="11279" name="Text Box 77"/>
              <p:cNvSpPr txBox="1">
                <a:spLocks noChangeArrowheads="1"/>
              </p:cNvSpPr>
              <p:nvPr/>
            </p:nvSpPr>
            <p:spPr bwMode="auto">
              <a:xfrm>
                <a:off x="2163" y="2205"/>
                <a:ext cx="22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marL="342900" indent="-3429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r>
                  <a:rPr lang="en-US" altLang="zh-CN" sz="2000" b="1" i="1">
                    <a:latin typeface="Times New Roman" panose="02020603050405020304" pitchFamily="18" charset="0"/>
                    <a:sym typeface="Wingdings" panose="05000000000000000000" pitchFamily="2" charset="2"/>
                  </a:rPr>
                  <a:t>C</a:t>
                </a:r>
                <a:endParaRPr lang="en-US" altLang="zh-CN" sz="2800" b="1"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</p:txBody>
          </p:sp>
          <p:sp>
            <p:nvSpPr>
              <p:cNvPr id="11280" name="Line 78"/>
              <p:cNvSpPr>
                <a:spLocks noChangeShapeType="1"/>
              </p:cNvSpPr>
              <p:nvPr/>
            </p:nvSpPr>
            <p:spPr bwMode="auto">
              <a:xfrm flipH="1">
                <a:off x="2323" y="2386"/>
                <a:ext cx="593" cy="48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</p:grpSp>
      <p:pic>
        <p:nvPicPr>
          <p:cNvPr id="41039" name="Picture 7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2708275"/>
            <a:ext cx="1081088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2000"/>
                                        <p:tgtEl>
                                          <p:spTgt spid="4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WordArt 52"/>
          <p:cNvSpPr>
            <a:spLocks noChangeArrowheads="1" noChangeShapeType="1" noTextEdit="1"/>
          </p:cNvSpPr>
          <p:nvPr/>
        </p:nvSpPr>
        <p:spPr bwMode="auto">
          <a:xfrm>
            <a:off x="755576" y="604465"/>
            <a:ext cx="4679010" cy="574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zh-CN" altLang="en-US" sz="3600" kern="10" dirty="0">
                <a:ln w="9525">
                  <a:noFill/>
                  <a:round/>
                </a:ln>
                <a:gradFill rotWithShape="1">
                  <a:gsLst>
                    <a:gs pos="0">
                      <a:srgbClr val="FF0066"/>
                    </a:gs>
                    <a:gs pos="50000">
                      <a:srgbClr val="CC6600"/>
                    </a:gs>
                    <a:gs pos="100000">
                      <a:srgbClr val="FF0066"/>
                    </a:gs>
                  </a:gsLst>
                  <a:lin ang="270000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试一试，</a:t>
            </a:r>
            <a:r>
              <a:rPr lang="zh-CN" altLang="en-US" sz="3600" b="1" i="1" kern="10" dirty="0">
                <a:ln w="9525">
                  <a:noFill/>
                  <a:round/>
                </a:ln>
                <a:gradFill rotWithShape="1">
                  <a:gsLst>
                    <a:gs pos="0">
                      <a:srgbClr val="FF0066"/>
                    </a:gs>
                    <a:gs pos="50000">
                      <a:srgbClr val="CC6600"/>
                    </a:gs>
                    <a:gs pos="100000">
                      <a:srgbClr val="FF0066"/>
                    </a:gs>
                  </a:gsLst>
                  <a:lin ang="270000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我能行</a:t>
            </a:r>
          </a:p>
        </p:txBody>
      </p:sp>
      <p:sp>
        <p:nvSpPr>
          <p:cNvPr id="12292" name="Text Box 92"/>
          <p:cNvSpPr txBox="1">
            <a:spLocks noChangeArrowheads="1"/>
          </p:cNvSpPr>
          <p:nvPr/>
        </p:nvSpPr>
        <p:spPr bwMode="auto">
          <a:xfrm>
            <a:off x="250825" y="1683857"/>
            <a:ext cx="8496300" cy="448738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lvl="1"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altLang="zh-CN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1.</a:t>
            </a:r>
            <a:r>
              <a:rPr lang="zh-CN" altLang="en-US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如果圆柱的两底面积之和等于侧面积，那么母线与底面直径之比等于</a:t>
            </a:r>
            <a:r>
              <a:rPr lang="zh-CN" altLang="en-US" sz="2800" b="1" u="sng" dirty="0">
                <a:latin typeface="宋体" panose="02010600030101010101" pitchFamily="2" charset="-122"/>
                <a:sym typeface="Wingdings" panose="05000000000000000000" pitchFamily="2" charset="2"/>
              </a:rPr>
              <a:t>             </a:t>
            </a:r>
            <a:r>
              <a:rPr lang="zh-CN" altLang="en-US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。</a:t>
            </a:r>
          </a:p>
          <a:p>
            <a:pPr lvl="1"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altLang="zh-CN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2.</a:t>
            </a:r>
            <a:r>
              <a:rPr lang="zh-CN" altLang="en-US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用两张全等的矩形纸分别卷成两个形状不同的柱面（即圆柱的侧面）。设较高圆柱的侧面积和底面半径分别为</a:t>
            </a:r>
            <a:r>
              <a:rPr lang="en-US" altLang="zh-CN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S</a:t>
            </a:r>
            <a:r>
              <a:rPr lang="en-US" altLang="zh-CN" sz="2800" b="1" baseline="-25000" dirty="0">
                <a:latin typeface="宋体" panose="02010600030101010101" pitchFamily="2" charset="-122"/>
                <a:sym typeface="Wingdings" panose="05000000000000000000" pitchFamily="2" charset="2"/>
              </a:rPr>
              <a:t>1</a:t>
            </a:r>
            <a:r>
              <a:rPr lang="zh-CN" altLang="en-US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和</a:t>
            </a:r>
            <a:r>
              <a:rPr lang="en-US" altLang="zh-CN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r</a:t>
            </a:r>
            <a:r>
              <a:rPr lang="en-US" altLang="zh-CN" sz="2800" b="1" baseline="-25000" dirty="0">
                <a:latin typeface="宋体" panose="02010600030101010101" pitchFamily="2" charset="-122"/>
                <a:sym typeface="Wingdings" panose="05000000000000000000" pitchFamily="2" charset="2"/>
              </a:rPr>
              <a:t>1</a:t>
            </a:r>
            <a:r>
              <a:rPr lang="zh-CN" altLang="en-US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，较矮圆柱的侧面积和底面半径分别为</a:t>
            </a:r>
            <a:r>
              <a:rPr lang="en-US" altLang="zh-CN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S</a:t>
            </a:r>
            <a:r>
              <a:rPr lang="en-US" altLang="zh-CN" sz="2800" b="1" baseline="-25000" dirty="0">
                <a:latin typeface="宋体" panose="02010600030101010101" pitchFamily="2" charset="-122"/>
                <a:sym typeface="Wingdings" panose="05000000000000000000" pitchFamily="2" charset="2"/>
              </a:rPr>
              <a:t>2</a:t>
            </a:r>
            <a:r>
              <a:rPr lang="zh-CN" altLang="en-US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和</a:t>
            </a:r>
            <a:r>
              <a:rPr lang="en-US" altLang="zh-CN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R</a:t>
            </a:r>
            <a:r>
              <a:rPr lang="en-US" altLang="zh-CN" sz="2800" b="1" baseline="-25000" dirty="0">
                <a:latin typeface="宋体" panose="02010600030101010101" pitchFamily="2" charset="-122"/>
                <a:sym typeface="Wingdings" panose="05000000000000000000" pitchFamily="2" charset="2"/>
              </a:rPr>
              <a:t>2</a:t>
            </a:r>
            <a:r>
              <a:rPr lang="en-US" altLang="zh-CN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,</a:t>
            </a:r>
            <a:r>
              <a:rPr lang="zh-CN" altLang="en-US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那么</a:t>
            </a:r>
            <a:r>
              <a:rPr lang="en-US" altLang="zh-CN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(      )</a:t>
            </a:r>
          </a:p>
          <a:p>
            <a:pPr lvl="1" algn="just"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altLang="zh-CN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(A) S</a:t>
            </a:r>
            <a:r>
              <a:rPr lang="en-US" altLang="zh-CN" sz="2800" b="1" baseline="-25000" dirty="0">
                <a:latin typeface="宋体" panose="02010600030101010101" pitchFamily="2" charset="-122"/>
                <a:sym typeface="Wingdings" panose="05000000000000000000" pitchFamily="2" charset="2"/>
              </a:rPr>
              <a:t>1</a:t>
            </a:r>
            <a:r>
              <a:rPr lang="en-US" altLang="zh-CN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 =S</a:t>
            </a:r>
            <a:r>
              <a:rPr lang="en-US" altLang="zh-CN" sz="2800" b="1" baseline="-25000" dirty="0">
                <a:latin typeface="宋体" panose="02010600030101010101" pitchFamily="2" charset="-122"/>
                <a:sym typeface="Wingdings" panose="05000000000000000000" pitchFamily="2" charset="2"/>
              </a:rPr>
              <a:t>2</a:t>
            </a:r>
            <a:r>
              <a:rPr lang="en-US" altLang="zh-CN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,r</a:t>
            </a:r>
            <a:r>
              <a:rPr lang="en-US" altLang="zh-CN" sz="2800" b="1" baseline="-25000" dirty="0">
                <a:latin typeface="宋体" panose="02010600030101010101" pitchFamily="2" charset="-122"/>
                <a:sym typeface="Wingdings" panose="05000000000000000000" pitchFamily="2" charset="2"/>
              </a:rPr>
              <a:t>1 </a:t>
            </a:r>
            <a:r>
              <a:rPr lang="en-US" altLang="zh-CN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=</a:t>
            </a:r>
            <a:r>
              <a:rPr lang="en-US" altLang="zh-CN" sz="2800" b="1" baseline="-25000" dirty="0">
                <a:latin typeface="宋体" panose="02010600030101010101" pitchFamily="2" charset="-122"/>
                <a:sym typeface="Wingdings" panose="05000000000000000000" pitchFamily="2" charset="2"/>
              </a:rPr>
              <a:t> </a:t>
            </a:r>
            <a:r>
              <a:rPr lang="en-US" altLang="zh-CN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R</a:t>
            </a:r>
            <a:r>
              <a:rPr lang="en-US" altLang="zh-CN" sz="2800" b="1" baseline="-25000" dirty="0">
                <a:latin typeface="宋体" panose="02010600030101010101" pitchFamily="2" charset="-122"/>
                <a:sym typeface="Wingdings" panose="05000000000000000000" pitchFamily="2" charset="2"/>
              </a:rPr>
              <a:t>2          </a:t>
            </a:r>
            <a:r>
              <a:rPr lang="en-US" altLang="zh-CN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(B) S</a:t>
            </a:r>
            <a:r>
              <a:rPr lang="en-US" altLang="zh-CN" sz="2800" b="1" baseline="-25000" dirty="0">
                <a:latin typeface="宋体" panose="02010600030101010101" pitchFamily="2" charset="-122"/>
                <a:sym typeface="Wingdings" panose="05000000000000000000" pitchFamily="2" charset="2"/>
              </a:rPr>
              <a:t>1</a:t>
            </a:r>
            <a:r>
              <a:rPr lang="en-US" altLang="zh-CN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 = S</a:t>
            </a:r>
            <a:r>
              <a:rPr lang="en-US" altLang="zh-CN" sz="2800" b="1" baseline="-25000" dirty="0">
                <a:latin typeface="宋体" panose="02010600030101010101" pitchFamily="2" charset="-122"/>
                <a:sym typeface="Wingdings" panose="05000000000000000000" pitchFamily="2" charset="2"/>
              </a:rPr>
              <a:t>2</a:t>
            </a:r>
            <a:r>
              <a:rPr lang="en-US" altLang="zh-CN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,r</a:t>
            </a:r>
            <a:r>
              <a:rPr lang="en-US" altLang="zh-CN" sz="2800" b="1" baseline="-25000" dirty="0">
                <a:latin typeface="宋体" panose="02010600030101010101" pitchFamily="2" charset="-122"/>
                <a:sym typeface="Wingdings" panose="05000000000000000000" pitchFamily="2" charset="2"/>
              </a:rPr>
              <a:t>1</a:t>
            </a:r>
            <a:r>
              <a:rPr lang="zh-CN" altLang="en-US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＞</a:t>
            </a:r>
            <a:r>
              <a:rPr lang="en-US" altLang="zh-CN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R</a:t>
            </a:r>
            <a:r>
              <a:rPr lang="en-US" altLang="zh-CN" sz="2800" b="1" baseline="-25000" dirty="0">
                <a:latin typeface="宋体" panose="02010600030101010101" pitchFamily="2" charset="-122"/>
                <a:sym typeface="Wingdings" panose="05000000000000000000" pitchFamily="2" charset="2"/>
              </a:rPr>
              <a:t>2</a:t>
            </a:r>
            <a:r>
              <a:rPr lang="en-US" altLang="zh-CN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 </a:t>
            </a:r>
          </a:p>
          <a:p>
            <a:pPr lvl="1" algn="just"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altLang="zh-CN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(C) S</a:t>
            </a:r>
            <a:r>
              <a:rPr lang="en-US" altLang="zh-CN" sz="2800" b="1" baseline="-25000" dirty="0">
                <a:latin typeface="宋体" panose="02010600030101010101" pitchFamily="2" charset="-122"/>
                <a:sym typeface="Wingdings" panose="05000000000000000000" pitchFamily="2" charset="2"/>
              </a:rPr>
              <a:t>1</a:t>
            </a:r>
            <a:r>
              <a:rPr lang="en-US" altLang="zh-CN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 = S</a:t>
            </a:r>
            <a:r>
              <a:rPr lang="en-US" altLang="zh-CN" sz="2800" b="1" baseline="-25000" dirty="0">
                <a:latin typeface="宋体" panose="02010600030101010101" pitchFamily="2" charset="-122"/>
                <a:sym typeface="Wingdings" panose="05000000000000000000" pitchFamily="2" charset="2"/>
              </a:rPr>
              <a:t>2</a:t>
            </a:r>
            <a:r>
              <a:rPr lang="en-US" altLang="zh-CN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,r</a:t>
            </a:r>
            <a:r>
              <a:rPr lang="en-US" altLang="zh-CN" sz="2800" b="1" baseline="-25000" dirty="0">
                <a:latin typeface="宋体" panose="02010600030101010101" pitchFamily="2" charset="-122"/>
                <a:sym typeface="Wingdings" panose="05000000000000000000" pitchFamily="2" charset="2"/>
              </a:rPr>
              <a:t>1</a:t>
            </a:r>
            <a:r>
              <a:rPr lang="zh-CN" altLang="en-US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＜</a:t>
            </a:r>
            <a:r>
              <a:rPr lang="en-US" altLang="zh-CN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R</a:t>
            </a:r>
            <a:r>
              <a:rPr lang="en-US" altLang="zh-CN" sz="2800" b="1" baseline="-25000" dirty="0">
                <a:latin typeface="宋体" panose="02010600030101010101" pitchFamily="2" charset="-122"/>
                <a:sym typeface="Wingdings" panose="05000000000000000000" pitchFamily="2" charset="2"/>
              </a:rPr>
              <a:t>2         </a:t>
            </a:r>
            <a:r>
              <a:rPr lang="en-US" altLang="zh-CN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(D) S</a:t>
            </a:r>
            <a:r>
              <a:rPr lang="en-US" altLang="zh-CN" sz="2800" b="1" baseline="-25000" dirty="0">
                <a:latin typeface="宋体" panose="02010600030101010101" pitchFamily="2" charset="-122"/>
                <a:sym typeface="Wingdings" panose="05000000000000000000" pitchFamily="2" charset="2"/>
              </a:rPr>
              <a:t>1</a:t>
            </a:r>
            <a:r>
              <a:rPr lang="en-US" altLang="zh-CN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≠S</a:t>
            </a:r>
            <a:r>
              <a:rPr lang="en-US" altLang="zh-CN" sz="2800" b="1" baseline="-25000" dirty="0">
                <a:latin typeface="宋体" panose="02010600030101010101" pitchFamily="2" charset="-122"/>
                <a:sym typeface="Wingdings" panose="05000000000000000000" pitchFamily="2" charset="2"/>
              </a:rPr>
              <a:t>2</a:t>
            </a:r>
            <a:r>
              <a:rPr lang="en-US" altLang="zh-CN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,r</a:t>
            </a:r>
            <a:r>
              <a:rPr lang="en-US" altLang="zh-CN" sz="2800" b="1" baseline="-25000" dirty="0">
                <a:latin typeface="宋体" panose="02010600030101010101" pitchFamily="2" charset="-122"/>
                <a:sym typeface="Wingdings" panose="05000000000000000000" pitchFamily="2" charset="2"/>
              </a:rPr>
              <a:t>1 </a:t>
            </a:r>
            <a:r>
              <a:rPr lang="en-US" altLang="zh-CN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=</a:t>
            </a:r>
            <a:r>
              <a:rPr lang="en-US" altLang="zh-CN" sz="2800" b="1" baseline="-25000" dirty="0">
                <a:latin typeface="宋体" panose="02010600030101010101" pitchFamily="2" charset="-122"/>
                <a:sym typeface="Wingdings" panose="05000000000000000000" pitchFamily="2" charset="2"/>
              </a:rPr>
              <a:t> </a:t>
            </a:r>
            <a:r>
              <a:rPr lang="en-US" altLang="zh-CN" sz="2800" b="1" dirty="0" smtClean="0">
                <a:latin typeface="宋体" panose="02010600030101010101" pitchFamily="2" charset="-122"/>
                <a:sym typeface="Wingdings" panose="05000000000000000000" pitchFamily="2" charset="2"/>
              </a:rPr>
              <a:t>R</a:t>
            </a:r>
            <a:r>
              <a:rPr lang="en-US" altLang="zh-CN" sz="2800" b="1" baseline="-25000" dirty="0" smtClean="0">
                <a:latin typeface="宋体" panose="02010600030101010101" pitchFamily="2" charset="-122"/>
                <a:sym typeface="Wingdings" panose="05000000000000000000" pitchFamily="2" charset="2"/>
              </a:rPr>
              <a:t>2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00563" y="2201382"/>
            <a:ext cx="1143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1:2</a:t>
            </a:r>
            <a:endParaRPr lang="zh-CN" altLang="en-US" sz="320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714875" y="4487382"/>
            <a:ext cx="10715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>
                <a:solidFill>
                  <a:srgbClr val="FF0000"/>
                </a:solidFill>
              </a:rPr>
              <a:t>C</a:t>
            </a:r>
            <a:endParaRPr lang="zh-CN" altLang="en-US" sz="36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矩形 1"/>
          <p:cNvSpPr>
            <a:spLocks noChangeArrowheads="1"/>
          </p:cNvSpPr>
          <p:nvPr/>
        </p:nvSpPr>
        <p:spPr bwMode="auto">
          <a:xfrm>
            <a:off x="0" y="642938"/>
            <a:ext cx="91440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lvl="1" algn="just">
              <a:lnSpc>
                <a:spcPct val="135000"/>
              </a:lnSpc>
              <a:spcBef>
                <a:spcPct val="2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3.</a:t>
            </a:r>
            <a:r>
              <a:rPr lang="zh-CN" altLang="en-US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一矩形纸板</a:t>
            </a:r>
            <a:r>
              <a:rPr lang="en-US" altLang="zh-CN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,</a:t>
            </a:r>
            <a:r>
              <a:rPr lang="zh-CN" altLang="en-US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两边长分别为</a:t>
            </a:r>
            <a:r>
              <a:rPr lang="en-US" altLang="zh-CN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2cm</a:t>
            </a:r>
            <a:r>
              <a:rPr lang="zh-CN" altLang="en-US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和</a:t>
            </a:r>
            <a:r>
              <a:rPr lang="en-US" altLang="zh-CN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4cm,</a:t>
            </a:r>
            <a:r>
              <a:rPr lang="zh-CN" altLang="en-US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绕一边所在直线旋转一周所形成几何体的表面积为</a:t>
            </a:r>
            <a:r>
              <a:rPr lang="en-US" altLang="zh-CN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(      )</a:t>
            </a:r>
          </a:p>
          <a:p>
            <a:pPr lvl="1" algn="just">
              <a:lnSpc>
                <a:spcPct val="135000"/>
              </a:lnSpc>
              <a:spcBef>
                <a:spcPct val="20000"/>
              </a:spcBef>
            </a:pPr>
            <a:r>
              <a:rPr lang="en-US" altLang="zh-CN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(A)24πcm</a:t>
            </a:r>
            <a:r>
              <a:rPr lang="en-US" altLang="zh-CN" sz="2800" b="1" baseline="30000" dirty="0">
                <a:latin typeface="宋体" panose="02010600030101010101" pitchFamily="2" charset="-122"/>
                <a:sym typeface="Wingdings" panose="05000000000000000000" pitchFamily="2" charset="2"/>
              </a:rPr>
              <a:t>2</a:t>
            </a:r>
            <a:r>
              <a:rPr lang="en-US" altLang="zh-CN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          (B) 24πcm</a:t>
            </a:r>
            <a:r>
              <a:rPr lang="en-US" altLang="zh-CN" sz="2800" b="1" baseline="30000" dirty="0">
                <a:latin typeface="宋体" panose="02010600030101010101" pitchFamily="2" charset="-122"/>
                <a:sym typeface="Wingdings" panose="05000000000000000000" pitchFamily="2" charset="2"/>
              </a:rPr>
              <a:t>2</a:t>
            </a:r>
            <a:r>
              <a:rPr lang="zh-CN" altLang="en-US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或</a:t>
            </a:r>
            <a:r>
              <a:rPr lang="en-US" altLang="zh-CN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48πcm</a:t>
            </a:r>
            <a:r>
              <a:rPr lang="en-US" altLang="zh-CN" sz="2800" b="1" baseline="30000" dirty="0">
                <a:latin typeface="宋体" panose="02010600030101010101" pitchFamily="2" charset="-122"/>
                <a:sym typeface="Wingdings" panose="05000000000000000000" pitchFamily="2" charset="2"/>
              </a:rPr>
              <a:t>2</a:t>
            </a:r>
          </a:p>
          <a:p>
            <a:pPr lvl="1" algn="just">
              <a:lnSpc>
                <a:spcPct val="135000"/>
              </a:lnSpc>
              <a:spcBef>
                <a:spcPct val="20000"/>
              </a:spcBef>
            </a:pPr>
            <a:r>
              <a:rPr lang="en-US" altLang="zh-CN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(C)20πcm</a:t>
            </a:r>
            <a:r>
              <a:rPr lang="en-US" altLang="zh-CN" sz="2800" b="1" baseline="30000" dirty="0">
                <a:latin typeface="宋体" panose="02010600030101010101" pitchFamily="2" charset="-122"/>
                <a:sym typeface="Wingdings" panose="05000000000000000000" pitchFamily="2" charset="2"/>
              </a:rPr>
              <a:t>2</a:t>
            </a:r>
            <a:r>
              <a:rPr lang="en-US" altLang="zh-CN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          (D) 20πcm</a:t>
            </a:r>
            <a:r>
              <a:rPr lang="en-US" altLang="zh-CN" sz="2800" b="1" baseline="30000" dirty="0">
                <a:latin typeface="宋体" panose="02010600030101010101" pitchFamily="2" charset="-122"/>
                <a:sym typeface="Wingdings" panose="05000000000000000000" pitchFamily="2" charset="2"/>
              </a:rPr>
              <a:t>2</a:t>
            </a:r>
            <a:r>
              <a:rPr lang="zh-CN" altLang="en-US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或</a:t>
            </a:r>
            <a:r>
              <a:rPr lang="en-US" altLang="zh-CN" sz="2800" b="1" dirty="0">
                <a:latin typeface="宋体" panose="02010600030101010101" pitchFamily="2" charset="-122"/>
                <a:sym typeface="Wingdings" panose="05000000000000000000" pitchFamily="2" charset="2"/>
              </a:rPr>
              <a:t>48πcm</a:t>
            </a:r>
            <a:r>
              <a:rPr lang="en-US" altLang="zh-CN" sz="2800" b="1" baseline="30000" dirty="0">
                <a:latin typeface="宋体" panose="02010600030101010101" pitchFamily="2" charset="-122"/>
                <a:sym typeface="Wingdings" panose="05000000000000000000" pitchFamily="2" charset="2"/>
              </a:rPr>
              <a:t>2</a:t>
            </a:r>
            <a:endParaRPr lang="en-US" altLang="zh-CN" sz="2800" b="1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13315" name="矩形 2"/>
          <p:cNvSpPr>
            <a:spLocks noChangeArrowheads="1"/>
          </p:cNvSpPr>
          <p:nvPr/>
        </p:nvSpPr>
        <p:spPr bwMode="auto">
          <a:xfrm>
            <a:off x="642938" y="3429000"/>
            <a:ext cx="8072437" cy="290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just">
              <a:lnSpc>
                <a:spcPct val="125000"/>
              </a:lnSpc>
              <a:spcBef>
                <a:spcPct val="2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  <a:sym typeface="Wingdings" panose="05000000000000000000" pitchFamily="2" charset="2"/>
              </a:rPr>
              <a:t>4.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  <a:sym typeface="Wingdings" panose="05000000000000000000" pitchFamily="2" charset="2"/>
              </a:rPr>
              <a:t>某种冰淇淋纸筒为圆锥形</a:t>
            </a:r>
            <a:r>
              <a:rPr lang="en-US" altLang="zh-CN" sz="2800" b="1" dirty="0">
                <a:latin typeface="Times New Roman" panose="02020603050405020304" pitchFamily="18" charset="0"/>
                <a:ea typeface="楷体_GB2312" pitchFamily="49" charset="-122"/>
                <a:sym typeface="Wingdings" panose="05000000000000000000" pitchFamily="2" charset="2"/>
              </a:rPr>
              <a:t>,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  <a:sym typeface="Wingdings" panose="05000000000000000000" pitchFamily="2" charset="2"/>
              </a:rPr>
              <a:t>其底面半径为</a:t>
            </a:r>
            <a:r>
              <a:rPr lang="en-US" altLang="zh-CN" sz="2800" b="1" dirty="0">
                <a:latin typeface="Times New Roman" panose="02020603050405020304" pitchFamily="18" charset="0"/>
                <a:ea typeface="楷体_GB2312" pitchFamily="49" charset="-122"/>
                <a:sym typeface="Wingdings" panose="05000000000000000000" pitchFamily="2" charset="2"/>
              </a:rPr>
              <a:t>3cm, 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  <a:sym typeface="Wingdings" panose="05000000000000000000" pitchFamily="2" charset="2"/>
              </a:rPr>
              <a:t>母线长为</a:t>
            </a:r>
            <a:r>
              <a:rPr lang="en-US" altLang="zh-CN" sz="2800" b="1" dirty="0">
                <a:latin typeface="Times New Roman" panose="02020603050405020304" pitchFamily="18" charset="0"/>
                <a:ea typeface="楷体_GB2312" pitchFamily="49" charset="-122"/>
                <a:sym typeface="Wingdings" panose="05000000000000000000" pitchFamily="2" charset="2"/>
              </a:rPr>
              <a:t>8cm,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  <a:sym typeface="Wingdings" panose="05000000000000000000" pitchFamily="2" charset="2"/>
              </a:rPr>
              <a:t>则制作这种纸筒所需纸片的面积</a:t>
            </a:r>
            <a:r>
              <a:rPr lang="en-US" altLang="zh-CN" sz="2800" b="1" dirty="0">
                <a:latin typeface="Times New Roman" panose="02020603050405020304" pitchFamily="18" charset="0"/>
                <a:ea typeface="楷体_GB2312" pitchFamily="49" charset="-122"/>
                <a:sym typeface="Wingdings" panose="05000000000000000000" pitchFamily="2" charset="2"/>
              </a:rPr>
              <a:t>(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  <a:sym typeface="Wingdings" panose="05000000000000000000" pitchFamily="2" charset="2"/>
              </a:rPr>
              <a:t>不计加工余料</a:t>
            </a:r>
            <a:r>
              <a:rPr lang="en-US" altLang="zh-CN" sz="2800" b="1" dirty="0">
                <a:latin typeface="Times New Roman" panose="02020603050405020304" pitchFamily="18" charset="0"/>
                <a:ea typeface="楷体_GB2312" pitchFamily="49" charset="-122"/>
                <a:sym typeface="Wingdings" panose="05000000000000000000" pitchFamily="2" charset="2"/>
              </a:rPr>
              <a:t>)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  <a:sym typeface="Wingdings" panose="05000000000000000000" pitchFamily="2" charset="2"/>
              </a:rPr>
              <a:t>为</a:t>
            </a:r>
            <a:r>
              <a:rPr lang="en-US" altLang="zh-CN" sz="2800" b="1" dirty="0">
                <a:latin typeface="Times New Roman" panose="02020603050405020304" pitchFamily="18" charset="0"/>
                <a:ea typeface="楷体_GB2312" pitchFamily="49" charset="-122"/>
                <a:sym typeface="Wingdings" panose="05000000000000000000" pitchFamily="2" charset="2"/>
              </a:rPr>
              <a:t>(   )  </a:t>
            </a:r>
          </a:p>
          <a:p>
            <a:pPr marL="342900" indent="-342900" algn="just">
              <a:lnSpc>
                <a:spcPct val="125000"/>
              </a:lnSpc>
              <a:spcBef>
                <a:spcPct val="20000"/>
              </a:spcBef>
            </a:pPr>
            <a:r>
              <a:rPr lang="en-US" altLang="zh-CN" sz="2800" b="1" dirty="0">
                <a:latin typeface="Times New Roman" panose="02020603050405020304" pitchFamily="18" charset="0"/>
                <a:ea typeface="楷体_GB2312" pitchFamily="49" charset="-122"/>
                <a:sym typeface="Wingdings" panose="05000000000000000000" pitchFamily="2" charset="2"/>
              </a:rPr>
              <a:t>          A.24</a:t>
            </a:r>
            <a:r>
              <a:rPr lang="en-US" altLang="zh-CN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π</a:t>
            </a:r>
            <a:r>
              <a:rPr lang="en-US" altLang="zh-CN" sz="2800" b="1" dirty="0">
                <a:latin typeface="Times New Roman" panose="02020603050405020304" pitchFamily="18" charset="0"/>
                <a:ea typeface="楷体_GB2312" pitchFamily="49" charset="-122"/>
                <a:sym typeface="Wingdings" panose="05000000000000000000" pitchFamily="2" charset="2"/>
              </a:rPr>
              <a:t>cm</a:t>
            </a:r>
            <a:r>
              <a:rPr lang="en-US" altLang="zh-CN" sz="2800" b="1" baseline="30000" dirty="0">
                <a:latin typeface="Times New Roman" panose="02020603050405020304" pitchFamily="18" charset="0"/>
                <a:ea typeface="楷体_GB2312" pitchFamily="49" charset="-122"/>
                <a:sym typeface="Wingdings" panose="05000000000000000000" pitchFamily="2" charset="2"/>
              </a:rPr>
              <a:t>2</a:t>
            </a:r>
            <a:r>
              <a:rPr lang="en-US" altLang="zh-CN" sz="2800" b="1" dirty="0">
                <a:latin typeface="Times New Roman" panose="02020603050405020304" pitchFamily="18" charset="0"/>
                <a:ea typeface="楷体_GB2312" pitchFamily="49" charset="-122"/>
                <a:sym typeface="Wingdings" panose="05000000000000000000" pitchFamily="2" charset="2"/>
              </a:rPr>
              <a:t>     B.48</a:t>
            </a:r>
            <a:r>
              <a:rPr lang="en-US" altLang="zh-CN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π</a:t>
            </a:r>
            <a:r>
              <a:rPr lang="en-US" altLang="zh-CN" sz="2800" b="1" dirty="0">
                <a:latin typeface="Times New Roman" panose="02020603050405020304" pitchFamily="18" charset="0"/>
                <a:ea typeface="楷体_GB2312" pitchFamily="49" charset="-122"/>
                <a:sym typeface="Wingdings" panose="05000000000000000000" pitchFamily="2" charset="2"/>
              </a:rPr>
              <a:t>cm</a:t>
            </a:r>
            <a:r>
              <a:rPr lang="en-US" altLang="zh-CN" sz="2800" b="1" baseline="30000" dirty="0">
                <a:latin typeface="Times New Roman" panose="02020603050405020304" pitchFamily="18" charset="0"/>
                <a:ea typeface="楷体_GB2312" pitchFamily="49" charset="-122"/>
                <a:sym typeface="Wingdings" panose="05000000000000000000" pitchFamily="2" charset="2"/>
              </a:rPr>
              <a:t>2</a:t>
            </a:r>
            <a:r>
              <a:rPr lang="en-US" altLang="zh-CN" sz="2800" b="1" dirty="0">
                <a:latin typeface="Times New Roman" panose="02020603050405020304" pitchFamily="18" charset="0"/>
                <a:ea typeface="楷体_GB2312" pitchFamily="49" charset="-122"/>
                <a:sym typeface="Wingdings" panose="05000000000000000000" pitchFamily="2" charset="2"/>
              </a:rPr>
              <a:t>     </a:t>
            </a:r>
          </a:p>
          <a:p>
            <a:pPr marL="342900" indent="-342900" algn="just">
              <a:lnSpc>
                <a:spcPct val="125000"/>
              </a:lnSpc>
              <a:spcBef>
                <a:spcPct val="20000"/>
              </a:spcBef>
            </a:pPr>
            <a:r>
              <a:rPr lang="en-US" altLang="zh-CN" sz="2800" b="1" dirty="0">
                <a:latin typeface="Times New Roman" panose="02020603050405020304" pitchFamily="18" charset="0"/>
                <a:ea typeface="楷体_GB2312" pitchFamily="49" charset="-122"/>
                <a:sym typeface="Wingdings" panose="05000000000000000000" pitchFamily="2" charset="2"/>
              </a:rPr>
              <a:t>          C.30</a:t>
            </a:r>
            <a:r>
              <a:rPr lang="en-US" altLang="zh-CN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π</a:t>
            </a:r>
            <a:r>
              <a:rPr lang="en-US" altLang="zh-CN" sz="2800" b="1" dirty="0">
                <a:latin typeface="Times New Roman" panose="02020603050405020304" pitchFamily="18" charset="0"/>
                <a:ea typeface="楷体_GB2312" pitchFamily="49" charset="-122"/>
                <a:sym typeface="Wingdings" panose="05000000000000000000" pitchFamily="2" charset="2"/>
              </a:rPr>
              <a:t>cm</a:t>
            </a:r>
            <a:r>
              <a:rPr lang="en-US" altLang="zh-CN" sz="2800" b="1" baseline="30000" dirty="0">
                <a:latin typeface="Times New Roman" panose="02020603050405020304" pitchFamily="18" charset="0"/>
                <a:ea typeface="楷体_GB2312" pitchFamily="49" charset="-122"/>
                <a:sym typeface="Wingdings" panose="05000000000000000000" pitchFamily="2" charset="2"/>
              </a:rPr>
              <a:t>2</a:t>
            </a:r>
            <a:r>
              <a:rPr lang="en-US" altLang="zh-CN" sz="2800" b="1" dirty="0">
                <a:latin typeface="Times New Roman" panose="02020603050405020304" pitchFamily="18" charset="0"/>
                <a:ea typeface="楷体_GB2312" pitchFamily="49" charset="-122"/>
                <a:sym typeface="Wingdings" panose="05000000000000000000" pitchFamily="2" charset="2"/>
              </a:rPr>
              <a:t>         D.36</a:t>
            </a:r>
            <a:r>
              <a:rPr lang="en-US" altLang="zh-CN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π</a:t>
            </a:r>
            <a:r>
              <a:rPr lang="en-US" altLang="zh-CN" sz="2800" b="1" dirty="0">
                <a:latin typeface="Times New Roman" panose="02020603050405020304" pitchFamily="18" charset="0"/>
                <a:ea typeface="楷体_GB2312" pitchFamily="49" charset="-122"/>
                <a:sym typeface="Wingdings" panose="05000000000000000000" pitchFamily="2" charset="2"/>
              </a:rPr>
              <a:t>cm</a:t>
            </a:r>
            <a:r>
              <a:rPr lang="en-US" altLang="zh-CN" sz="2800" b="1" baseline="30000" dirty="0">
                <a:latin typeface="Times New Roman" panose="02020603050405020304" pitchFamily="18" charset="0"/>
                <a:ea typeface="楷体_GB2312" pitchFamily="49" charset="-122"/>
                <a:sym typeface="Wingdings" panose="05000000000000000000" pitchFamily="2" charset="2"/>
              </a:rPr>
              <a:t>2</a:t>
            </a:r>
            <a:endParaRPr lang="en-US" altLang="zh-CN" sz="2800" b="1" dirty="0">
              <a:latin typeface="Times New Roman" panose="02020603050405020304" pitchFamily="18" charset="0"/>
              <a:ea typeface="楷体_GB2312" pitchFamily="49" charset="-122"/>
              <a:sym typeface="Wingdings" panose="05000000000000000000" pitchFamily="2" charset="2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643688" y="1214438"/>
            <a:ext cx="4079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B</a:t>
            </a:r>
            <a:endParaRPr lang="zh-CN" altLang="en-US" sz="320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429000" y="4572000"/>
            <a:ext cx="857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A</a:t>
            </a:r>
            <a:endParaRPr lang="zh-CN" altLang="en-US" sz="32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矩形 1"/>
          <p:cNvSpPr>
            <a:spLocks noChangeArrowheads="1"/>
          </p:cNvSpPr>
          <p:nvPr/>
        </p:nvSpPr>
        <p:spPr bwMode="auto">
          <a:xfrm>
            <a:off x="714375" y="1704876"/>
            <a:ext cx="7674049" cy="2037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25000"/>
              </a:lnSpc>
              <a:spcBef>
                <a:spcPct val="2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  <a:sym typeface="Wingdings" panose="05000000000000000000" pitchFamily="2" charset="2"/>
              </a:rPr>
              <a:t>5.</a:t>
            </a:r>
            <a:r>
              <a:rPr lang="zh-CN" altLang="en-US" sz="3200" b="1" dirty="0">
                <a:latin typeface="Times New Roman" panose="02020603050405020304" pitchFamily="18" charset="0"/>
                <a:ea typeface="楷体_GB2312" pitchFamily="49" charset="-122"/>
                <a:sym typeface="Wingdings" panose="05000000000000000000" pitchFamily="2" charset="2"/>
              </a:rPr>
              <a:t>圆锥的母线长为</a:t>
            </a:r>
            <a:r>
              <a:rPr lang="en-US" altLang="zh-CN" sz="3200" b="1" dirty="0">
                <a:latin typeface="Times New Roman" panose="02020603050405020304" pitchFamily="18" charset="0"/>
                <a:ea typeface="楷体_GB2312" pitchFamily="49" charset="-122"/>
                <a:sym typeface="Wingdings" panose="05000000000000000000" pitchFamily="2" charset="2"/>
              </a:rPr>
              <a:t>10cm,</a:t>
            </a:r>
            <a:r>
              <a:rPr lang="zh-CN" altLang="en-US" sz="3200" b="1" dirty="0">
                <a:latin typeface="Times New Roman" panose="02020603050405020304" pitchFamily="18" charset="0"/>
                <a:ea typeface="楷体_GB2312" pitchFamily="49" charset="-122"/>
                <a:sym typeface="Wingdings" panose="05000000000000000000" pitchFamily="2" charset="2"/>
              </a:rPr>
              <a:t>底面直径为</a:t>
            </a:r>
            <a:r>
              <a:rPr lang="en-US" altLang="zh-CN" sz="3200" b="1" dirty="0">
                <a:latin typeface="Times New Roman" panose="02020603050405020304" pitchFamily="18" charset="0"/>
                <a:ea typeface="楷体_GB2312" pitchFamily="49" charset="-122"/>
                <a:sym typeface="Wingdings" panose="05000000000000000000" pitchFamily="2" charset="2"/>
              </a:rPr>
              <a:t>10cm,</a:t>
            </a:r>
            <a:r>
              <a:rPr lang="zh-CN" altLang="en-US" sz="3200" b="1" dirty="0">
                <a:latin typeface="Times New Roman" panose="02020603050405020304" pitchFamily="18" charset="0"/>
                <a:ea typeface="楷体_GB2312" pitchFamily="49" charset="-122"/>
                <a:sym typeface="Wingdings" panose="05000000000000000000" pitchFamily="2" charset="2"/>
              </a:rPr>
              <a:t>则圆锥的表面积是</a:t>
            </a:r>
            <a:r>
              <a:rPr lang="en-US" altLang="zh-CN" sz="3200" b="1" dirty="0">
                <a:latin typeface="Times New Roman" panose="02020603050405020304" pitchFamily="18" charset="0"/>
                <a:ea typeface="楷体_GB2312" pitchFamily="49" charset="-122"/>
                <a:sym typeface="Wingdings" panose="05000000000000000000" pitchFamily="2" charset="2"/>
              </a:rPr>
              <a:t>(   )cm</a:t>
            </a:r>
            <a:r>
              <a:rPr lang="en-US" altLang="zh-CN" sz="3200" b="1" baseline="30000" dirty="0">
                <a:latin typeface="Times New Roman" panose="02020603050405020304" pitchFamily="18" charset="0"/>
                <a:ea typeface="楷体_GB2312" pitchFamily="49" charset="-122"/>
                <a:sym typeface="Wingdings" panose="05000000000000000000" pitchFamily="2" charset="2"/>
              </a:rPr>
              <a:t>2</a:t>
            </a:r>
            <a:r>
              <a:rPr lang="en-US" altLang="zh-CN" sz="3200" b="1" dirty="0">
                <a:latin typeface="Times New Roman" panose="02020603050405020304" pitchFamily="18" charset="0"/>
                <a:ea typeface="楷体_GB2312" pitchFamily="49" charset="-122"/>
                <a:sym typeface="Wingdings" panose="05000000000000000000" pitchFamily="2" charset="2"/>
              </a:rPr>
              <a:t>.</a:t>
            </a:r>
          </a:p>
          <a:p>
            <a:pPr marL="342900" indent="-342900" algn="just">
              <a:lnSpc>
                <a:spcPct val="125000"/>
              </a:lnSpc>
              <a:spcBef>
                <a:spcPct val="20000"/>
              </a:spcBef>
            </a:pPr>
            <a:r>
              <a:rPr lang="en-US" altLang="zh-CN" sz="3200" b="1" dirty="0" smtClean="0">
                <a:latin typeface="Times New Roman" panose="02020603050405020304" pitchFamily="18" charset="0"/>
                <a:ea typeface="楷体_GB2312" pitchFamily="49" charset="-122"/>
                <a:sym typeface="Wingdings" panose="05000000000000000000" pitchFamily="2" charset="2"/>
              </a:rPr>
              <a:t>A.25</a:t>
            </a:r>
            <a:r>
              <a:rPr lang="en-US" altLang="zh-CN" sz="3200" b="1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π</a:t>
            </a:r>
            <a:r>
              <a:rPr lang="en-US" altLang="zh-CN" sz="3200" b="1" dirty="0" smtClean="0">
                <a:latin typeface="Times New Roman" panose="02020603050405020304" pitchFamily="18" charset="0"/>
                <a:ea typeface="楷体_GB2312" pitchFamily="49" charset="-122"/>
                <a:sym typeface="Wingdings" panose="05000000000000000000" pitchFamily="2" charset="2"/>
              </a:rPr>
              <a:t>      </a:t>
            </a:r>
            <a:r>
              <a:rPr lang="en-US" altLang="zh-CN" sz="3200" b="1" dirty="0">
                <a:latin typeface="Times New Roman" panose="02020603050405020304" pitchFamily="18" charset="0"/>
                <a:ea typeface="楷体_GB2312" pitchFamily="49" charset="-122"/>
                <a:sym typeface="Wingdings" panose="05000000000000000000" pitchFamily="2" charset="2"/>
              </a:rPr>
              <a:t>B.50</a:t>
            </a:r>
            <a:r>
              <a:rPr lang="en-US" altLang="zh-CN" sz="32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π</a:t>
            </a:r>
            <a:r>
              <a:rPr lang="en-US" altLang="zh-CN" sz="3200" b="1" dirty="0">
                <a:latin typeface="Times New Roman" panose="02020603050405020304" pitchFamily="18" charset="0"/>
                <a:ea typeface="楷体_GB2312" pitchFamily="49" charset="-122"/>
                <a:sym typeface="Wingdings" panose="05000000000000000000" pitchFamily="2" charset="2"/>
              </a:rPr>
              <a:t>      C.75</a:t>
            </a:r>
            <a:r>
              <a:rPr lang="en-US" altLang="zh-CN" sz="32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π</a:t>
            </a:r>
            <a:r>
              <a:rPr lang="en-US" altLang="zh-CN" sz="3200" b="1" dirty="0">
                <a:latin typeface="Times New Roman" panose="02020603050405020304" pitchFamily="18" charset="0"/>
                <a:ea typeface="楷体_GB2312" pitchFamily="49" charset="-122"/>
                <a:sym typeface="Wingdings" panose="05000000000000000000" pitchFamily="2" charset="2"/>
              </a:rPr>
              <a:t>     </a:t>
            </a:r>
            <a:r>
              <a:rPr lang="en-US" altLang="zh-CN" sz="3200" b="1" dirty="0" smtClean="0">
                <a:latin typeface="Times New Roman" panose="02020603050405020304" pitchFamily="18" charset="0"/>
                <a:ea typeface="楷体_GB2312" pitchFamily="49" charset="-122"/>
                <a:sym typeface="Wingdings" panose="05000000000000000000" pitchFamily="2" charset="2"/>
              </a:rPr>
              <a:t>D.100</a:t>
            </a:r>
            <a:r>
              <a:rPr lang="en-US" altLang="zh-CN" sz="3200" b="1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π </a:t>
            </a:r>
            <a:endParaRPr lang="zh-CN" altLang="en-US" sz="3200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551399" y="2331839"/>
            <a:ext cx="4048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C</a:t>
            </a:r>
            <a:endParaRPr lang="zh-CN" altLang="en-US" sz="32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8"/>
          <p:cNvSpPr>
            <a:spLocks noChangeArrowheads="1"/>
          </p:cNvSpPr>
          <p:nvPr/>
        </p:nvSpPr>
        <p:spPr bwMode="auto">
          <a:xfrm>
            <a:off x="0" y="692150"/>
            <a:ext cx="8893175" cy="5545138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50000">
                <a:srgbClr val="70F098"/>
              </a:gs>
              <a:gs pos="100000">
                <a:srgbClr val="CCFF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zh-CN" sz="28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3" name="WordArt 19"/>
          <p:cNvSpPr>
            <a:spLocks noChangeArrowheads="1" noChangeShapeType="1" noTextEdit="1"/>
          </p:cNvSpPr>
          <p:nvPr/>
        </p:nvSpPr>
        <p:spPr bwMode="auto">
          <a:xfrm>
            <a:off x="684213" y="836613"/>
            <a:ext cx="3816350" cy="5746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gradFill rotWithShape="1">
                  <a:gsLst>
                    <a:gs pos="0">
                      <a:srgbClr val="FF0066"/>
                    </a:gs>
                    <a:gs pos="50000">
                      <a:srgbClr val="CC6600"/>
                    </a:gs>
                    <a:gs pos="100000">
                      <a:srgbClr val="FF0066"/>
                    </a:gs>
                  </a:gsLst>
                  <a:lin ang="270000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作业布置</a:t>
            </a:r>
          </a:p>
        </p:txBody>
      </p:sp>
      <p:sp>
        <p:nvSpPr>
          <p:cNvPr id="28692" name="WordArt 20"/>
          <p:cNvSpPr>
            <a:spLocks noChangeArrowheads="1" noChangeShapeType="1" noTextEdit="1"/>
          </p:cNvSpPr>
          <p:nvPr/>
        </p:nvSpPr>
        <p:spPr bwMode="auto">
          <a:xfrm>
            <a:off x="1476375" y="3141663"/>
            <a:ext cx="5759450" cy="9350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zh-CN" altLang="en-US" sz="3600" b="1" kern="10">
                <a:ln w="9525">
                  <a:noFill/>
                  <a:round/>
                </a:ln>
                <a:gradFill rotWithShape="1">
                  <a:gsLst>
                    <a:gs pos="0">
                      <a:srgbClr val="00CCFF"/>
                    </a:gs>
                    <a:gs pos="50000">
                      <a:schemeClr val="hlink"/>
                    </a:gs>
                    <a:gs pos="100000">
                      <a:srgbClr val="00CCFF"/>
                    </a:gs>
                  </a:gsLst>
                  <a:lin ang="2700000" scaled="1"/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课本</a:t>
            </a:r>
            <a:r>
              <a:rPr lang="en-US" altLang="zh-CN" sz="3600" b="1" kern="10">
                <a:ln w="9525">
                  <a:noFill/>
                  <a:round/>
                </a:ln>
                <a:gradFill rotWithShape="1">
                  <a:gsLst>
                    <a:gs pos="0">
                      <a:srgbClr val="00CCFF"/>
                    </a:gs>
                    <a:gs pos="50000">
                      <a:schemeClr val="hlink"/>
                    </a:gs>
                    <a:gs pos="100000">
                      <a:srgbClr val="00CCFF"/>
                    </a:gs>
                  </a:gsLst>
                  <a:lin ang="2700000" scaled="1"/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P103</a:t>
            </a:r>
            <a:r>
              <a:rPr lang="zh-CN" altLang="en-US" sz="3600" b="1" kern="10">
                <a:ln w="9525">
                  <a:noFill/>
                  <a:round/>
                </a:ln>
                <a:gradFill rotWithShape="1">
                  <a:gsLst>
                    <a:gs pos="0">
                      <a:srgbClr val="00CCFF"/>
                    </a:gs>
                    <a:gs pos="50000">
                      <a:schemeClr val="hlink"/>
                    </a:gs>
                    <a:gs pos="100000">
                      <a:srgbClr val="00CCFF"/>
                    </a:gs>
                  </a:gsLst>
                  <a:lin ang="2700000" scaled="1"/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习题</a:t>
            </a:r>
            <a:r>
              <a:rPr lang="en-US" altLang="zh-CN" sz="3600" b="1" kern="10">
                <a:ln w="9525">
                  <a:noFill/>
                  <a:round/>
                </a:ln>
                <a:gradFill rotWithShape="1">
                  <a:gsLst>
                    <a:gs pos="0">
                      <a:srgbClr val="00CCFF"/>
                    </a:gs>
                    <a:gs pos="50000">
                      <a:schemeClr val="hlink"/>
                    </a:gs>
                    <a:gs pos="100000">
                      <a:srgbClr val="00CCFF"/>
                    </a:gs>
                  </a:gsLst>
                  <a:lin ang="2700000" scaled="1"/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A</a:t>
            </a:r>
            <a:r>
              <a:rPr lang="zh-CN" altLang="en-US" sz="3600" b="1" kern="10">
                <a:ln w="9525">
                  <a:noFill/>
                  <a:round/>
                </a:ln>
                <a:gradFill rotWithShape="1">
                  <a:gsLst>
                    <a:gs pos="0">
                      <a:srgbClr val="00CCFF"/>
                    </a:gs>
                    <a:gs pos="50000">
                      <a:schemeClr val="hlink"/>
                    </a:gs>
                    <a:gs pos="100000">
                      <a:srgbClr val="00CCFF"/>
                    </a:gs>
                  </a:gsLst>
                  <a:lin ang="2700000" scaled="1"/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组与</a:t>
            </a:r>
            <a:r>
              <a:rPr lang="en-US" altLang="zh-CN" sz="3600" b="1" kern="10">
                <a:ln w="9525">
                  <a:noFill/>
                  <a:round/>
                </a:ln>
                <a:gradFill rotWithShape="1">
                  <a:gsLst>
                    <a:gs pos="0">
                      <a:srgbClr val="00CCFF"/>
                    </a:gs>
                    <a:gs pos="50000">
                      <a:schemeClr val="hlink"/>
                    </a:gs>
                    <a:gs pos="100000">
                      <a:srgbClr val="00CCFF"/>
                    </a:gs>
                  </a:gsLst>
                  <a:lin ang="2700000" scaled="1"/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B</a:t>
            </a:r>
            <a:r>
              <a:rPr lang="zh-CN" altLang="en-US" sz="3600" b="1" kern="10">
                <a:ln w="9525">
                  <a:noFill/>
                  <a:round/>
                </a:ln>
                <a:gradFill rotWithShape="1">
                  <a:gsLst>
                    <a:gs pos="0">
                      <a:srgbClr val="00CCFF"/>
                    </a:gs>
                    <a:gs pos="50000">
                      <a:schemeClr val="hlink"/>
                    </a:gs>
                    <a:gs pos="100000">
                      <a:srgbClr val="00CCFF"/>
                    </a:gs>
                  </a:gsLst>
                  <a:lin ang="2700000" scaled="1"/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组</a:t>
            </a:r>
          </a:p>
        </p:txBody>
      </p:sp>
    </p:spTree>
  </p:cSld>
  <p:clrMapOvr>
    <a:masterClrMapping/>
  </p:clrMapOvr>
  <p:transition spd="slow">
    <p:circle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642910" y="428604"/>
            <a:ext cx="4825360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8000" b="1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复习回顾</a:t>
            </a:r>
            <a:r>
              <a:rPr lang="en-US" altLang="zh-CN" sz="8000" b="1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:</a:t>
            </a:r>
            <a:endParaRPr lang="zh-CN" altLang="en-US" sz="8000" dirty="0"/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428625" y="2000250"/>
            <a:ext cx="93583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zh-CN"/>
          </a:p>
          <a:p>
            <a:pPr eaLnBrk="1" hangingPunct="1"/>
            <a:endParaRPr lang="zh-CN" altLang="en-US"/>
          </a:p>
        </p:txBody>
      </p:sp>
      <p:sp>
        <p:nvSpPr>
          <p:cNvPr id="3076" name="TextBox 5"/>
          <p:cNvSpPr txBox="1">
            <a:spLocks noChangeArrowheads="1"/>
          </p:cNvSpPr>
          <p:nvPr/>
        </p:nvSpPr>
        <p:spPr bwMode="auto">
          <a:xfrm>
            <a:off x="403101" y="2132856"/>
            <a:ext cx="8179246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5400" dirty="0"/>
              <a:t>1.</a:t>
            </a:r>
            <a:r>
              <a:rPr lang="zh-CN" altLang="en-US" sz="5400" dirty="0"/>
              <a:t>弧长公式是什么？</a:t>
            </a:r>
            <a:endParaRPr lang="en-US" altLang="zh-CN" sz="5400" dirty="0"/>
          </a:p>
          <a:p>
            <a:pPr eaLnBrk="1" hangingPunct="1"/>
            <a:r>
              <a:rPr lang="en-US" altLang="zh-CN" sz="5400" dirty="0"/>
              <a:t>2.</a:t>
            </a:r>
            <a:r>
              <a:rPr lang="zh-CN" altLang="en-US" sz="5400" dirty="0"/>
              <a:t>扇形的面积公式是什么</a:t>
            </a:r>
            <a:r>
              <a:rPr lang="en-US" altLang="zh-CN" sz="5400" dirty="0"/>
              <a:t>?</a:t>
            </a:r>
          </a:p>
          <a:p>
            <a:pPr eaLnBrk="1" hangingPunct="1"/>
            <a:r>
              <a:rPr lang="en-US" altLang="zh-CN" sz="5400" dirty="0"/>
              <a:t>3.</a:t>
            </a:r>
            <a:r>
              <a:rPr lang="zh-CN" altLang="en-US" sz="5400" dirty="0"/>
              <a:t>棱柱的侧面积等于什么？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27" name="Text Box 27"/>
          <p:cNvSpPr txBox="1">
            <a:spLocks noChangeArrowheads="1"/>
          </p:cNvSpPr>
          <p:nvPr/>
        </p:nvSpPr>
        <p:spPr bwMode="auto">
          <a:xfrm>
            <a:off x="323850" y="1158875"/>
            <a:ext cx="838200" cy="435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40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圆柱的结构特征</a:t>
            </a:r>
          </a:p>
        </p:txBody>
      </p:sp>
      <p:sp>
        <p:nvSpPr>
          <p:cNvPr id="25628" name="Text Box 28"/>
          <p:cNvSpPr txBox="1">
            <a:spLocks noChangeArrowheads="1"/>
          </p:cNvSpPr>
          <p:nvPr/>
        </p:nvSpPr>
        <p:spPr bwMode="auto">
          <a:xfrm>
            <a:off x="1466850" y="549275"/>
            <a:ext cx="735330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30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圆柱：</a:t>
            </a:r>
            <a:r>
              <a:rPr kumimoji="1" lang="zh-CN" altLang="en-US" sz="30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以矩形的一边所在的直线为旋转轴，其余三边旋转形成的曲面所围成的几何体叫做圆柱。</a:t>
            </a:r>
          </a:p>
        </p:txBody>
      </p:sp>
      <p:sp>
        <p:nvSpPr>
          <p:cNvPr id="25629" name="Text Box 29"/>
          <p:cNvSpPr txBox="1">
            <a:spLocks noChangeArrowheads="1"/>
          </p:cNvSpPr>
          <p:nvPr/>
        </p:nvSpPr>
        <p:spPr bwMode="auto">
          <a:xfrm>
            <a:off x="5014913" y="3140075"/>
            <a:ext cx="3592512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30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圆柱和棱柱统称为</a:t>
            </a:r>
            <a:r>
              <a:rPr kumimoji="1" lang="zh-CN" altLang="en-US" sz="30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柱体</a:t>
            </a:r>
            <a:r>
              <a:rPr kumimoji="1" lang="zh-CN" altLang="en-US" sz="3000" b="1" dirty="0">
                <a:solidFill>
                  <a:srgbClr val="A30D01"/>
                </a:solidFill>
                <a:latin typeface="Times New Roman" panose="02020603050405020304" pitchFamily="18" charset="0"/>
              </a:rPr>
              <a:t>。</a:t>
            </a:r>
          </a:p>
        </p:txBody>
      </p:sp>
      <p:sp>
        <p:nvSpPr>
          <p:cNvPr id="25630" name="Text Box 30"/>
          <p:cNvSpPr txBox="1">
            <a:spLocks noChangeArrowheads="1"/>
          </p:cNvSpPr>
          <p:nvPr/>
        </p:nvSpPr>
        <p:spPr bwMode="auto">
          <a:xfrm>
            <a:off x="1258888" y="5876925"/>
            <a:ext cx="7416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8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圆柱用表示它的轴的字母表示</a:t>
            </a:r>
            <a:r>
              <a:rPr kumimoji="1" lang="en-US" altLang="zh-CN" sz="28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.</a:t>
            </a:r>
            <a:r>
              <a:rPr kumimoji="1" lang="zh-CN" altLang="en-US" sz="28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如圆柱</a:t>
            </a:r>
            <a:r>
              <a:rPr kumimoji="1" lang="en-US" altLang="zh-CN" sz="28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OO’</a:t>
            </a:r>
          </a:p>
        </p:txBody>
      </p:sp>
      <p:sp>
        <p:nvSpPr>
          <p:cNvPr id="4102" name="Text Box 31"/>
          <p:cNvSpPr txBox="1">
            <a:spLocks noChangeArrowheads="1"/>
          </p:cNvSpPr>
          <p:nvPr/>
        </p:nvSpPr>
        <p:spPr bwMode="auto">
          <a:xfrm>
            <a:off x="3209925" y="3290888"/>
            <a:ext cx="584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000" b="1">
                <a:latin typeface="Arial" panose="020B0604020202020204" pitchFamily="34" charset="0"/>
              </a:rPr>
              <a:t>B’</a:t>
            </a:r>
          </a:p>
        </p:txBody>
      </p:sp>
      <p:sp>
        <p:nvSpPr>
          <p:cNvPr id="4103" name="AutoShape 32"/>
          <p:cNvSpPr>
            <a:spLocks noChangeArrowheads="1"/>
          </p:cNvSpPr>
          <p:nvPr/>
        </p:nvSpPr>
        <p:spPr bwMode="auto">
          <a:xfrm>
            <a:off x="2559050" y="2093913"/>
            <a:ext cx="541338" cy="244475"/>
          </a:xfrm>
          <a:prstGeom prst="curvedRightArrow">
            <a:avLst>
              <a:gd name="adj1" fmla="val 20000"/>
              <a:gd name="adj2" fmla="val 40000"/>
              <a:gd name="adj3" fmla="val 73810"/>
            </a:avLst>
          </a:prstGeom>
          <a:solidFill>
            <a:srgbClr val="FF0000"/>
          </a:solidFill>
          <a:ln w="9525">
            <a:solidFill>
              <a:srgbClr val="FFFFCC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4104" name="Group 33"/>
          <p:cNvGrpSpPr/>
          <p:nvPr/>
        </p:nvGrpSpPr>
        <p:grpSpPr bwMode="auto">
          <a:xfrm>
            <a:off x="1814513" y="2716213"/>
            <a:ext cx="2070100" cy="2862262"/>
            <a:chOff x="1973" y="2358"/>
            <a:chExt cx="1304" cy="1304"/>
          </a:xfrm>
        </p:grpSpPr>
        <p:grpSp>
          <p:nvGrpSpPr>
            <p:cNvPr id="4181" name="Group 34"/>
            <p:cNvGrpSpPr/>
            <p:nvPr/>
          </p:nvGrpSpPr>
          <p:grpSpPr bwMode="auto">
            <a:xfrm>
              <a:off x="1973" y="2358"/>
              <a:ext cx="1304" cy="1304"/>
              <a:chOff x="1973" y="2330"/>
              <a:chExt cx="1304" cy="1304"/>
            </a:xfrm>
          </p:grpSpPr>
          <p:sp>
            <p:nvSpPr>
              <p:cNvPr id="4183" name="Oval 35"/>
              <p:cNvSpPr>
                <a:spLocks noChangeArrowheads="1"/>
              </p:cNvSpPr>
              <p:nvPr/>
            </p:nvSpPr>
            <p:spPr bwMode="auto">
              <a:xfrm>
                <a:off x="1973" y="2330"/>
                <a:ext cx="1304" cy="312"/>
              </a:xfrm>
              <a:prstGeom prst="ellipse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84" name="Oval 36"/>
              <p:cNvSpPr>
                <a:spLocks noChangeArrowheads="1"/>
              </p:cNvSpPr>
              <p:nvPr/>
            </p:nvSpPr>
            <p:spPr bwMode="auto">
              <a:xfrm>
                <a:off x="1973" y="3322"/>
                <a:ext cx="1304" cy="312"/>
              </a:xfrm>
              <a:prstGeom prst="ellipse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85" name="Line 37"/>
              <p:cNvSpPr>
                <a:spLocks noChangeShapeType="1"/>
              </p:cNvSpPr>
              <p:nvPr/>
            </p:nvSpPr>
            <p:spPr bwMode="auto">
              <a:xfrm>
                <a:off x="1973" y="2500"/>
                <a:ext cx="0" cy="9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4182" name="Line 38"/>
            <p:cNvSpPr>
              <a:spLocks noChangeShapeType="1"/>
            </p:cNvSpPr>
            <p:nvPr/>
          </p:nvSpPr>
          <p:spPr bwMode="auto">
            <a:xfrm>
              <a:off x="3277" y="2500"/>
              <a:ext cx="0" cy="9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105" name="Group 39"/>
          <p:cNvGrpSpPr/>
          <p:nvPr/>
        </p:nvGrpSpPr>
        <p:grpSpPr bwMode="auto">
          <a:xfrm>
            <a:off x="2874963" y="1706563"/>
            <a:ext cx="0" cy="4457700"/>
            <a:chOff x="4540" y="714"/>
            <a:chExt cx="0" cy="2808"/>
          </a:xfrm>
        </p:grpSpPr>
        <p:sp>
          <p:nvSpPr>
            <p:cNvPr id="4178" name="Line 40"/>
            <p:cNvSpPr>
              <a:spLocks noChangeShapeType="1"/>
            </p:cNvSpPr>
            <p:nvPr/>
          </p:nvSpPr>
          <p:spPr bwMode="auto">
            <a:xfrm>
              <a:off x="4540" y="2938"/>
              <a:ext cx="0" cy="584"/>
            </a:xfrm>
            <a:prstGeom prst="line">
              <a:avLst/>
            </a:prstGeom>
            <a:noFill/>
            <a:ln w="38100">
              <a:solidFill>
                <a:srgbClr val="FFFFCC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79" name="Line 41"/>
            <p:cNvSpPr>
              <a:spLocks noChangeShapeType="1"/>
            </p:cNvSpPr>
            <p:nvPr/>
          </p:nvSpPr>
          <p:spPr bwMode="auto">
            <a:xfrm>
              <a:off x="4540" y="1546"/>
              <a:ext cx="0" cy="1411"/>
            </a:xfrm>
            <a:prstGeom prst="line">
              <a:avLst/>
            </a:prstGeom>
            <a:noFill/>
            <a:ln w="38100">
              <a:solidFill>
                <a:srgbClr val="FFFFCC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80" name="Line 42"/>
            <p:cNvSpPr>
              <a:spLocks noChangeShapeType="1"/>
            </p:cNvSpPr>
            <p:nvPr/>
          </p:nvSpPr>
          <p:spPr bwMode="auto">
            <a:xfrm flipV="1">
              <a:off x="4540" y="714"/>
              <a:ext cx="0" cy="832"/>
            </a:xfrm>
            <a:prstGeom prst="line">
              <a:avLst/>
            </a:prstGeom>
            <a:noFill/>
            <a:ln w="38100">
              <a:solidFill>
                <a:srgbClr val="FFFFCC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4106" name="Line 43"/>
          <p:cNvSpPr>
            <a:spLocks noChangeShapeType="1"/>
          </p:cNvSpPr>
          <p:nvPr/>
        </p:nvSpPr>
        <p:spPr bwMode="auto">
          <a:xfrm>
            <a:off x="1814513" y="3027363"/>
            <a:ext cx="106045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07" name="Line 44"/>
          <p:cNvSpPr>
            <a:spLocks noChangeShapeType="1"/>
          </p:cNvSpPr>
          <p:nvPr/>
        </p:nvSpPr>
        <p:spPr bwMode="auto">
          <a:xfrm>
            <a:off x="1839913" y="5216525"/>
            <a:ext cx="1060450" cy="0"/>
          </a:xfrm>
          <a:prstGeom prst="line">
            <a:avLst/>
          </a:prstGeom>
          <a:noFill/>
          <a:ln w="38100">
            <a:solidFill>
              <a:srgbClr val="FF00FF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08" name="Line 45"/>
          <p:cNvSpPr>
            <a:spLocks noChangeShapeType="1"/>
          </p:cNvSpPr>
          <p:nvPr/>
        </p:nvSpPr>
        <p:spPr bwMode="auto">
          <a:xfrm>
            <a:off x="1839913" y="4138613"/>
            <a:ext cx="1060450" cy="0"/>
          </a:xfrm>
          <a:prstGeom prst="line">
            <a:avLst/>
          </a:prstGeom>
          <a:noFill/>
          <a:ln w="38100">
            <a:solidFill>
              <a:srgbClr val="FF00FF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5" name="Group 46"/>
          <p:cNvGrpSpPr/>
          <p:nvPr/>
        </p:nvGrpSpPr>
        <p:grpSpPr bwMode="auto">
          <a:xfrm>
            <a:off x="2874963" y="3027363"/>
            <a:ext cx="671512" cy="2460625"/>
            <a:chOff x="4540" y="1546"/>
            <a:chExt cx="423" cy="1550"/>
          </a:xfrm>
        </p:grpSpPr>
        <p:sp>
          <p:nvSpPr>
            <p:cNvPr id="4175" name="Line 47"/>
            <p:cNvSpPr>
              <a:spLocks noChangeShapeType="1"/>
            </p:cNvSpPr>
            <p:nvPr/>
          </p:nvSpPr>
          <p:spPr bwMode="auto">
            <a:xfrm>
              <a:off x="4540" y="1546"/>
              <a:ext cx="410" cy="177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76" name="Line 48"/>
            <p:cNvSpPr>
              <a:spLocks noChangeShapeType="1"/>
            </p:cNvSpPr>
            <p:nvPr/>
          </p:nvSpPr>
          <p:spPr bwMode="auto">
            <a:xfrm>
              <a:off x="4553" y="2919"/>
              <a:ext cx="410" cy="177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77" name="Line 49"/>
            <p:cNvSpPr>
              <a:spLocks noChangeShapeType="1"/>
            </p:cNvSpPr>
            <p:nvPr/>
          </p:nvSpPr>
          <p:spPr bwMode="auto">
            <a:xfrm>
              <a:off x="4950" y="1723"/>
              <a:ext cx="0" cy="1373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4110" name="Group 50"/>
          <p:cNvGrpSpPr/>
          <p:nvPr/>
        </p:nvGrpSpPr>
        <p:grpSpPr bwMode="auto">
          <a:xfrm>
            <a:off x="1814513" y="4894263"/>
            <a:ext cx="2070100" cy="373062"/>
            <a:chOff x="3872" y="2722"/>
            <a:chExt cx="1304" cy="235"/>
          </a:xfrm>
        </p:grpSpPr>
        <p:sp>
          <p:nvSpPr>
            <p:cNvPr id="4173" name="Arc 51"/>
            <p:cNvSpPr/>
            <p:nvPr/>
          </p:nvSpPr>
          <p:spPr bwMode="auto">
            <a:xfrm>
              <a:off x="4540" y="2722"/>
              <a:ext cx="636" cy="23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ECFF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74" name="Arc 52"/>
            <p:cNvSpPr/>
            <p:nvPr/>
          </p:nvSpPr>
          <p:spPr bwMode="auto">
            <a:xfrm flipH="1">
              <a:off x="3872" y="2722"/>
              <a:ext cx="668" cy="20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ECFF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7" name="Group 53"/>
          <p:cNvGrpSpPr/>
          <p:nvPr/>
        </p:nvGrpSpPr>
        <p:grpSpPr bwMode="auto">
          <a:xfrm>
            <a:off x="2940050" y="3057525"/>
            <a:ext cx="471488" cy="2460625"/>
            <a:chOff x="4540" y="1546"/>
            <a:chExt cx="423" cy="1550"/>
          </a:xfrm>
        </p:grpSpPr>
        <p:sp>
          <p:nvSpPr>
            <p:cNvPr id="4170" name="Line 54"/>
            <p:cNvSpPr>
              <a:spLocks noChangeShapeType="1"/>
            </p:cNvSpPr>
            <p:nvPr/>
          </p:nvSpPr>
          <p:spPr bwMode="auto">
            <a:xfrm>
              <a:off x="4540" y="1546"/>
              <a:ext cx="410" cy="177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71" name="Line 55"/>
            <p:cNvSpPr>
              <a:spLocks noChangeShapeType="1"/>
            </p:cNvSpPr>
            <p:nvPr/>
          </p:nvSpPr>
          <p:spPr bwMode="auto">
            <a:xfrm>
              <a:off x="4553" y="2919"/>
              <a:ext cx="410" cy="177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72" name="Line 56"/>
            <p:cNvSpPr>
              <a:spLocks noChangeShapeType="1"/>
            </p:cNvSpPr>
            <p:nvPr/>
          </p:nvSpPr>
          <p:spPr bwMode="auto">
            <a:xfrm>
              <a:off x="4950" y="1723"/>
              <a:ext cx="0" cy="1373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4112" name="Group 57"/>
          <p:cNvGrpSpPr/>
          <p:nvPr/>
        </p:nvGrpSpPr>
        <p:grpSpPr bwMode="auto">
          <a:xfrm>
            <a:off x="2852738" y="3027363"/>
            <a:ext cx="492125" cy="2460625"/>
            <a:chOff x="4540" y="1546"/>
            <a:chExt cx="423" cy="1550"/>
          </a:xfrm>
        </p:grpSpPr>
        <p:sp>
          <p:nvSpPr>
            <p:cNvPr id="4167" name="Line 58"/>
            <p:cNvSpPr>
              <a:spLocks noChangeShapeType="1"/>
            </p:cNvSpPr>
            <p:nvPr/>
          </p:nvSpPr>
          <p:spPr bwMode="auto">
            <a:xfrm>
              <a:off x="4540" y="1546"/>
              <a:ext cx="410" cy="177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68" name="Line 59"/>
            <p:cNvSpPr>
              <a:spLocks noChangeShapeType="1"/>
            </p:cNvSpPr>
            <p:nvPr/>
          </p:nvSpPr>
          <p:spPr bwMode="auto">
            <a:xfrm>
              <a:off x="4553" y="2919"/>
              <a:ext cx="410" cy="177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69" name="Line 60"/>
            <p:cNvSpPr>
              <a:spLocks noChangeShapeType="1"/>
            </p:cNvSpPr>
            <p:nvPr/>
          </p:nvSpPr>
          <p:spPr bwMode="auto">
            <a:xfrm>
              <a:off x="4950" y="1723"/>
              <a:ext cx="0" cy="1373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9" name="Group 61"/>
          <p:cNvGrpSpPr/>
          <p:nvPr/>
        </p:nvGrpSpPr>
        <p:grpSpPr bwMode="auto">
          <a:xfrm>
            <a:off x="2852738" y="3027363"/>
            <a:ext cx="873125" cy="2400300"/>
            <a:chOff x="4526" y="1546"/>
            <a:chExt cx="550" cy="1512"/>
          </a:xfrm>
        </p:grpSpPr>
        <p:sp>
          <p:nvSpPr>
            <p:cNvPr id="4164" name="Line 62"/>
            <p:cNvSpPr>
              <a:spLocks noChangeShapeType="1"/>
            </p:cNvSpPr>
            <p:nvPr/>
          </p:nvSpPr>
          <p:spPr bwMode="auto">
            <a:xfrm>
              <a:off x="4526" y="1546"/>
              <a:ext cx="534" cy="139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65" name="Line 63"/>
            <p:cNvSpPr>
              <a:spLocks noChangeShapeType="1"/>
            </p:cNvSpPr>
            <p:nvPr/>
          </p:nvSpPr>
          <p:spPr bwMode="auto">
            <a:xfrm>
              <a:off x="4569" y="2919"/>
              <a:ext cx="507" cy="139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66" name="Line 64"/>
            <p:cNvSpPr>
              <a:spLocks noChangeShapeType="1"/>
            </p:cNvSpPr>
            <p:nvPr/>
          </p:nvSpPr>
          <p:spPr bwMode="auto">
            <a:xfrm>
              <a:off x="5060" y="1685"/>
              <a:ext cx="0" cy="1373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0" name="Group 65"/>
          <p:cNvGrpSpPr/>
          <p:nvPr/>
        </p:nvGrpSpPr>
        <p:grpSpPr bwMode="auto">
          <a:xfrm>
            <a:off x="2852738" y="3027363"/>
            <a:ext cx="1076325" cy="2249487"/>
            <a:chOff x="4526" y="1546"/>
            <a:chExt cx="678" cy="1417"/>
          </a:xfrm>
        </p:grpSpPr>
        <p:sp>
          <p:nvSpPr>
            <p:cNvPr id="4161" name="Line 66"/>
            <p:cNvSpPr>
              <a:spLocks noChangeShapeType="1"/>
            </p:cNvSpPr>
            <p:nvPr/>
          </p:nvSpPr>
          <p:spPr bwMode="auto">
            <a:xfrm>
              <a:off x="4526" y="1546"/>
              <a:ext cx="659" cy="44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62" name="Line 67"/>
            <p:cNvSpPr>
              <a:spLocks noChangeShapeType="1"/>
            </p:cNvSpPr>
            <p:nvPr/>
          </p:nvSpPr>
          <p:spPr bwMode="auto">
            <a:xfrm>
              <a:off x="4526" y="2918"/>
              <a:ext cx="678" cy="45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63" name="Line 68"/>
            <p:cNvSpPr>
              <a:spLocks noChangeShapeType="1"/>
            </p:cNvSpPr>
            <p:nvPr/>
          </p:nvSpPr>
          <p:spPr bwMode="auto">
            <a:xfrm>
              <a:off x="5185" y="1590"/>
              <a:ext cx="0" cy="1373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1" name="Group 69"/>
          <p:cNvGrpSpPr/>
          <p:nvPr/>
        </p:nvGrpSpPr>
        <p:grpSpPr bwMode="auto">
          <a:xfrm>
            <a:off x="2852738" y="2917825"/>
            <a:ext cx="915987" cy="2287588"/>
            <a:chOff x="4526" y="1477"/>
            <a:chExt cx="577" cy="1441"/>
          </a:xfrm>
        </p:grpSpPr>
        <p:sp>
          <p:nvSpPr>
            <p:cNvPr id="4158" name="Line 70"/>
            <p:cNvSpPr>
              <a:spLocks noChangeShapeType="1"/>
            </p:cNvSpPr>
            <p:nvPr/>
          </p:nvSpPr>
          <p:spPr bwMode="auto">
            <a:xfrm flipV="1">
              <a:off x="4556" y="1477"/>
              <a:ext cx="531" cy="69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59" name="Line 71"/>
            <p:cNvSpPr>
              <a:spLocks noChangeShapeType="1"/>
            </p:cNvSpPr>
            <p:nvPr/>
          </p:nvSpPr>
          <p:spPr bwMode="auto">
            <a:xfrm flipV="1">
              <a:off x="4526" y="2850"/>
              <a:ext cx="577" cy="68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60" name="Line 72"/>
            <p:cNvSpPr>
              <a:spLocks noChangeShapeType="1"/>
            </p:cNvSpPr>
            <p:nvPr/>
          </p:nvSpPr>
          <p:spPr bwMode="auto">
            <a:xfrm>
              <a:off x="5087" y="1477"/>
              <a:ext cx="0" cy="1373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2" name="Group 73"/>
          <p:cNvGrpSpPr/>
          <p:nvPr/>
        </p:nvGrpSpPr>
        <p:grpSpPr bwMode="auto">
          <a:xfrm>
            <a:off x="2868613" y="2840038"/>
            <a:ext cx="762000" cy="2365375"/>
            <a:chOff x="4536" y="1428"/>
            <a:chExt cx="480" cy="1490"/>
          </a:xfrm>
        </p:grpSpPr>
        <p:sp>
          <p:nvSpPr>
            <p:cNvPr id="4155" name="Line 74"/>
            <p:cNvSpPr>
              <a:spLocks noChangeShapeType="1"/>
            </p:cNvSpPr>
            <p:nvPr/>
          </p:nvSpPr>
          <p:spPr bwMode="auto">
            <a:xfrm flipV="1">
              <a:off x="4569" y="1428"/>
              <a:ext cx="431" cy="118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56" name="Line 75"/>
            <p:cNvSpPr>
              <a:spLocks noChangeShapeType="1"/>
            </p:cNvSpPr>
            <p:nvPr/>
          </p:nvSpPr>
          <p:spPr bwMode="auto">
            <a:xfrm flipV="1">
              <a:off x="4536" y="2801"/>
              <a:ext cx="480" cy="117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57" name="Line 76"/>
            <p:cNvSpPr>
              <a:spLocks noChangeShapeType="1"/>
            </p:cNvSpPr>
            <p:nvPr/>
          </p:nvSpPr>
          <p:spPr bwMode="auto">
            <a:xfrm>
              <a:off x="5000" y="1428"/>
              <a:ext cx="0" cy="1373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3" name="Group 77"/>
          <p:cNvGrpSpPr/>
          <p:nvPr/>
        </p:nvGrpSpPr>
        <p:grpSpPr bwMode="auto">
          <a:xfrm>
            <a:off x="2868613" y="2787650"/>
            <a:ext cx="563562" cy="2419350"/>
            <a:chOff x="4536" y="1395"/>
            <a:chExt cx="355" cy="1524"/>
          </a:xfrm>
        </p:grpSpPr>
        <p:sp>
          <p:nvSpPr>
            <p:cNvPr id="4152" name="Line 78"/>
            <p:cNvSpPr>
              <a:spLocks noChangeShapeType="1"/>
            </p:cNvSpPr>
            <p:nvPr/>
          </p:nvSpPr>
          <p:spPr bwMode="auto">
            <a:xfrm flipV="1">
              <a:off x="4556" y="1395"/>
              <a:ext cx="319" cy="151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53" name="Line 79"/>
            <p:cNvSpPr>
              <a:spLocks noChangeShapeType="1"/>
            </p:cNvSpPr>
            <p:nvPr/>
          </p:nvSpPr>
          <p:spPr bwMode="auto">
            <a:xfrm flipV="1">
              <a:off x="4536" y="2768"/>
              <a:ext cx="355" cy="151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54" name="Line 80"/>
            <p:cNvSpPr>
              <a:spLocks noChangeShapeType="1"/>
            </p:cNvSpPr>
            <p:nvPr/>
          </p:nvSpPr>
          <p:spPr bwMode="auto">
            <a:xfrm>
              <a:off x="4875" y="1395"/>
              <a:ext cx="0" cy="1373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4" name="Group 81"/>
          <p:cNvGrpSpPr/>
          <p:nvPr/>
        </p:nvGrpSpPr>
        <p:grpSpPr bwMode="auto">
          <a:xfrm>
            <a:off x="2852738" y="2741613"/>
            <a:ext cx="336550" cy="2474912"/>
            <a:chOff x="4526" y="1366"/>
            <a:chExt cx="212" cy="1559"/>
          </a:xfrm>
        </p:grpSpPr>
        <p:sp>
          <p:nvSpPr>
            <p:cNvPr id="4149" name="Line 82"/>
            <p:cNvSpPr>
              <a:spLocks noChangeShapeType="1"/>
            </p:cNvSpPr>
            <p:nvPr/>
          </p:nvSpPr>
          <p:spPr bwMode="auto">
            <a:xfrm flipV="1">
              <a:off x="4536" y="1366"/>
              <a:ext cx="186" cy="180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50" name="Line 83"/>
            <p:cNvSpPr>
              <a:spLocks noChangeShapeType="1"/>
            </p:cNvSpPr>
            <p:nvPr/>
          </p:nvSpPr>
          <p:spPr bwMode="auto">
            <a:xfrm flipV="1">
              <a:off x="4526" y="2739"/>
              <a:ext cx="212" cy="186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51" name="Line 84"/>
            <p:cNvSpPr>
              <a:spLocks noChangeShapeType="1"/>
            </p:cNvSpPr>
            <p:nvPr/>
          </p:nvSpPr>
          <p:spPr bwMode="auto">
            <a:xfrm>
              <a:off x="4722" y="1366"/>
              <a:ext cx="0" cy="1373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5" name="Group 85"/>
          <p:cNvGrpSpPr/>
          <p:nvPr/>
        </p:nvGrpSpPr>
        <p:grpSpPr bwMode="auto">
          <a:xfrm>
            <a:off x="2852738" y="2741613"/>
            <a:ext cx="42862" cy="2430462"/>
            <a:chOff x="4526" y="1366"/>
            <a:chExt cx="27" cy="1531"/>
          </a:xfrm>
        </p:grpSpPr>
        <p:sp>
          <p:nvSpPr>
            <p:cNvPr id="4146" name="Line 86"/>
            <p:cNvSpPr>
              <a:spLocks noChangeShapeType="1"/>
            </p:cNvSpPr>
            <p:nvPr/>
          </p:nvSpPr>
          <p:spPr bwMode="auto">
            <a:xfrm flipH="1" flipV="1">
              <a:off x="4537" y="1366"/>
              <a:ext cx="3" cy="180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47" name="Line 87"/>
            <p:cNvSpPr>
              <a:spLocks noChangeShapeType="1"/>
            </p:cNvSpPr>
            <p:nvPr/>
          </p:nvSpPr>
          <p:spPr bwMode="auto">
            <a:xfrm flipV="1">
              <a:off x="4526" y="2739"/>
              <a:ext cx="27" cy="158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48" name="Line 88"/>
            <p:cNvSpPr>
              <a:spLocks noChangeShapeType="1"/>
            </p:cNvSpPr>
            <p:nvPr/>
          </p:nvSpPr>
          <p:spPr bwMode="auto">
            <a:xfrm>
              <a:off x="4537" y="1366"/>
              <a:ext cx="0" cy="1373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6" name="Group 89"/>
          <p:cNvGrpSpPr/>
          <p:nvPr/>
        </p:nvGrpSpPr>
        <p:grpSpPr bwMode="auto">
          <a:xfrm>
            <a:off x="2665413" y="2741613"/>
            <a:ext cx="203200" cy="2495550"/>
            <a:chOff x="4408" y="1366"/>
            <a:chExt cx="128" cy="1572"/>
          </a:xfrm>
        </p:grpSpPr>
        <p:sp>
          <p:nvSpPr>
            <p:cNvPr id="4143" name="Line 90"/>
            <p:cNvSpPr>
              <a:spLocks noChangeShapeType="1"/>
            </p:cNvSpPr>
            <p:nvPr/>
          </p:nvSpPr>
          <p:spPr bwMode="auto">
            <a:xfrm flipH="1" flipV="1">
              <a:off x="4408" y="1366"/>
              <a:ext cx="118" cy="180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44" name="Line 91"/>
            <p:cNvSpPr>
              <a:spLocks noChangeShapeType="1"/>
            </p:cNvSpPr>
            <p:nvPr/>
          </p:nvSpPr>
          <p:spPr bwMode="auto">
            <a:xfrm flipH="1" flipV="1">
              <a:off x="4424" y="2739"/>
              <a:ext cx="112" cy="199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45" name="Line 92"/>
            <p:cNvSpPr>
              <a:spLocks noChangeShapeType="1"/>
            </p:cNvSpPr>
            <p:nvPr/>
          </p:nvSpPr>
          <p:spPr bwMode="auto">
            <a:xfrm>
              <a:off x="4408" y="1366"/>
              <a:ext cx="0" cy="1373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7" name="Group 93"/>
          <p:cNvGrpSpPr/>
          <p:nvPr/>
        </p:nvGrpSpPr>
        <p:grpSpPr bwMode="auto">
          <a:xfrm>
            <a:off x="2466975" y="2767013"/>
            <a:ext cx="385763" cy="2439987"/>
            <a:chOff x="4408" y="1366"/>
            <a:chExt cx="128" cy="1572"/>
          </a:xfrm>
        </p:grpSpPr>
        <p:sp>
          <p:nvSpPr>
            <p:cNvPr id="4140" name="Line 94"/>
            <p:cNvSpPr>
              <a:spLocks noChangeShapeType="1"/>
            </p:cNvSpPr>
            <p:nvPr/>
          </p:nvSpPr>
          <p:spPr bwMode="auto">
            <a:xfrm flipH="1" flipV="1">
              <a:off x="4408" y="1366"/>
              <a:ext cx="118" cy="180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41" name="Line 95"/>
            <p:cNvSpPr>
              <a:spLocks noChangeShapeType="1"/>
            </p:cNvSpPr>
            <p:nvPr/>
          </p:nvSpPr>
          <p:spPr bwMode="auto">
            <a:xfrm flipH="1" flipV="1">
              <a:off x="4424" y="2739"/>
              <a:ext cx="112" cy="199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42" name="Line 96"/>
            <p:cNvSpPr>
              <a:spLocks noChangeShapeType="1"/>
            </p:cNvSpPr>
            <p:nvPr/>
          </p:nvSpPr>
          <p:spPr bwMode="auto">
            <a:xfrm>
              <a:off x="4408" y="1366"/>
              <a:ext cx="0" cy="1373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8" name="Group 97"/>
          <p:cNvGrpSpPr/>
          <p:nvPr/>
        </p:nvGrpSpPr>
        <p:grpSpPr bwMode="auto">
          <a:xfrm>
            <a:off x="2290763" y="2767013"/>
            <a:ext cx="514350" cy="2405062"/>
            <a:chOff x="4408" y="1366"/>
            <a:chExt cx="128" cy="1572"/>
          </a:xfrm>
        </p:grpSpPr>
        <p:sp>
          <p:nvSpPr>
            <p:cNvPr id="4137" name="Line 98"/>
            <p:cNvSpPr>
              <a:spLocks noChangeShapeType="1"/>
            </p:cNvSpPr>
            <p:nvPr/>
          </p:nvSpPr>
          <p:spPr bwMode="auto">
            <a:xfrm flipH="1" flipV="1">
              <a:off x="4408" y="1366"/>
              <a:ext cx="118" cy="180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38" name="Line 99"/>
            <p:cNvSpPr>
              <a:spLocks noChangeShapeType="1"/>
            </p:cNvSpPr>
            <p:nvPr/>
          </p:nvSpPr>
          <p:spPr bwMode="auto">
            <a:xfrm flipH="1" flipV="1">
              <a:off x="4424" y="2739"/>
              <a:ext cx="112" cy="199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39" name="Line 100"/>
            <p:cNvSpPr>
              <a:spLocks noChangeShapeType="1"/>
            </p:cNvSpPr>
            <p:nvPr/>
          </p:nvSpPr>
          <p:spPr bwMode="auto">
            <a:xfrm>
              <a:off x="4408" y="1366"/>
              <a:ext cx="0" cy="1373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4123" name="Text Box 101"/>
          <p:cNvSpPr txBox="1">
            <a:spLocks noChangeArrowheads="1"/>
          </p:cNvSpPr>
          <p:nvPr/>
        </p:nvSpPr>
        <p:spPr bwMode="auto">
          <a:xfrm>
            <a:off x="1365250" y="5172075"/>
            <a:ext cx="584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000" b="1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4124" name="Text Box 102"/>
          <p:cNvSpPr txBox="1">
            <a:spLocks noChangeArrowheads="1"/>
          </p:cNvSpPr>
          <p:nvPr/>
        </p:nvSpPr>
        <p:spPr bwMode="auto">
          <a:xfrm>
            <a:off x="1320800" y="2787650"/>
            <a:ext cx="584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000" b="1">
                <a:latin typeface="Arial" panose="020B0604020202020204" pitchFamily="34" charset="0"/>
              </a:rPr>
              <a:t>A’</a:t>
            </a:r>
          </a:p>
        </p:txBody>
      </p:sp>
      <p:sp>
        <p:nvSpPr>
          <p:cNvPr id="4125" name="Text Box 103"/>
          <p:cNvSpPr txBox="1">
            <a:spLocks noChangeArrowheads="1"/>
          </p:cNvSpPr>
          <p:nvPr/>
        </p:nvSpPr>
        <p:spPr bwMode="auto">
          <a:xfrm>
            <a:off x="2444750" y="5135563"/>
            <a:ext cx="584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000" b="1">
                <a:latin typeface="Arial" panose="020B0604020202020204" pitchFamily="34" charset="0"/>
              </a:rPr>
              <a:t>O</a:t>
            </a:r>
          </a:p>
        </p:txBody>
      </p:sp>
      <p:sp>
        <p:nvSpPr>
          <p:cNvPr id="4126" name="Text Box 104"/>
          <p:cNvSpPr txBox="1">
            <a:spLocks noChangeArrowheads="1"/>
          </p:cNvSpPr>
          <p:nvPr/>
        </p:nvSpPr>
        <p:spPr bwMode="auto">
          <a:xfrm>
            <a:off x="3074988" y="5495925"/>
            <a:ext cx="584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000" b="1"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4127" name="Text Box 105"/>
          <p:cNvSpPr txBox="1">
            <a:spLocks noChangeArrowheads="1"/>
          </p:cNvSpPr>
          <p:nvPr/>
        </p:nvSpPr>
        <p:spPr bwMode="auto">
          <a:xfrm>
            <a:off x="2489200" y="2930525"/>
            <a:ext cx="584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000" b="1">
                <a:latin typeface="Arial" panose="020B0604020202020204" pitchFamily="34" charset="0"/>
              </a:rPr>
              <a:t>O’</a:t>
            </a:r>
          </a:p>
        </p:txBody>
      </p:sp>
      <p:grpSp>
        <p:nvGrpSpPr>
          <p:cNvPr id="19" name="Group 106"/>
          <p:cNvGrpSpPr/>
          <p:nvPr/>
        </p:nvGrpSpPr>
        <p:grpSpPr bwMode="auto">
          <a:xfrm>
            <a:off x="2874963" y="3192463"/>
            <a:ext cx="1708150" cy="722312"/>
            <a:chOff x="4540" y="1650"/>
            <a:chExt cx="1076" cy="455"/>
          </a:xfrm>
        </p:grpSpPr>
        <p:sp>
          <p:nvSpPr>
            <p:cNvPr id="4135" name="Line 107"/>
            <p:cNvSpPr>
              <a:spLocks noChangeShapeType="1"/>
            </p:cNvSpPr>
            <p:nvPr/>
          </p:nvSpPr>
          <p:spPr bwMode="auto">
            <a:xfrm flipV="1">
              <a:off x="4540" y="1781"/>
              <a:ext cx="835" cy="324"/>
            </a:xfrm>
            <a:prstGeom prst="line">
              <a:avLst/>
            </a:prstGeom>
            <a:noFill/>
            <a:ln w="9525">
              <a:solidFill>
                <a:srgbClr val="0D0C0B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36" name="Text Box 108"/>
            <p:cNvSpPr txBox="1">
              <a:spLocks noChangeArrowheads="1"/>
            </p:cNvSpPr>
            <p:nvPr/>
          </p:nvSpPr>
          <p:spPr bwMode="auto">
            <a:xfrm>
              <a:off x="5346" y="1650"/>
              <a:ext cx="27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zh-CN" altLang="en-US" sz="2000" b="1">
                  <a:solidFill>
                    <a:srgbClr val="FF0000"/>
                  </a:solidFill>
                  <a:latin typeface="Arial" panose="020B0604020202020204" pitchFamily="34" charset="0"/>
                </a:rPr>
                <a:t>轴</a:t>
              </a:r>
            </a:p>
          </p:txBody>
        </p:sp>
      </p:grpSp>
      <p:grpSp>
        <p:nvGrpSpPr>
          <p:cNvPr id="20" name="Group 109"/>
          <p:cNvGrpSpPr/>
          <p:nvPr/>
        </p:nvGrpSpPr>
        <p:grpSpPr bwMode="auto">
          <a:xfrm>
            <a:off x="3546475" y="3840163"/>
            <a:ext cx="1036638" cy="701675"/>
            <a:chOff x="4963" y="2058"/>
            <a:chExt cx="553" cy="442"/>
          </a:xfrm>
        </p:grpSpPr>
        <p:sp>
          <p:nvSpPr>
            <p:cNvPr id="4133" name="Line 110"/>
            <p:cNvSpPr>
              <a:spLocks noChangeShapeType="1"/>
            </p:cNvSpPr>
            <p:nvPr/>
          </p:nvSpPr>
          <p:spPr bwMode="auto">
            <a:xfrm>
              <a:off x="4963" y="2246"/>
              <a:ext cx="412" cy="0"/>
            </a:xfrm>
            <a:prstGeom prst="line">
              <a:avLst/>
            </a:prstGeom>
            <a:noFill/>
            <a:ln w="9525">
              <a:solidFill>
                <a:srgbClr val="0D0C0B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34" name="Text Box 111"/>
            <p:cNvSpPr txBox="1">
              <a:spLocks noChangeArrowheads="1"/>
            </p:cNvSpPr>
            <p:nvPr/>
          </p:nvSpPr>
          <p:spPr bwMode="auto">
            <a:xfrm>
              <a:off x="5318" y="2058"/>
              <a:ext cx="198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zh-CN" altLang="en-US" sz="2000" b="1">
                  <a:solidFill>
                    <a:srgbClr val="FF0000"/>
                  </a:solidFill>
                  <a:latin typeface="Arial" panose="020B0604020202020204" pitchFamily="34" charset="0"/>
                </a:rPr>
                <a:t>侧面</a:t>
              </a:r>
            </a:p>
          </p:txBody>
        </p:sp>
      </p:grpSp>
      <p:grpSp>
        <p:nvGrpSpPr>
          <p:cNvPr id="21" name="Group 112"/>
          <p:cNvGrpSpPr/>
          <p:nvPr/>
        </p:nvGrpSpPr>
        <p:grpSpPr bwMode="auto">
          <a:xfrm>
            <a:off x="1050925" y="3489325"/>
            <a:ext cx="763588" cy="701675"/>
            <a:chOff x="3391" y="1837"/>
            <a:chExt cx="481" cy="442"/>
          </a:xfrm>
        </p:grpSpPr>
        <p:sp>
          <p:nvSpPr>
            <p:cNvPr id="4131" name="Line 113"/>
            <p:cNvSpPr>
              <a:spLocks noChangeShapeType="1"/>
            </p:cNvSpPr>
            <p:nvPr/>
          </p:nvSpPr>
          <p:spPr bwMode="auto">
            <a:xfrm flipH="1">
              <a:off x="3658" y="2058"/>
              <a:ext cx="214" cy="0"/>
            </a:xfrm>
            <a:prstGeom prst="line">
              <a:avLst/>
            </a:prstGeom>
            <a:noFill/>
            <a:ln w="9525">
              <a:solidFill>
                <a:srgbClr val="0D0C0B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32" name="Text Box 114"/>
            <p:cNvSpPr txBox="1">
              <a:spLocks noChangeArrowheads="1"/>
            </p:cNvSpPr>
            <p:nvPr/>
          </p:nvSpPr>
          <p:spPr bwMode="auto">
            <a:xfrm>
              <a:off x="3391" y="1837"/>
              <a:ext cx="34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zh-CN" altLang="en-US" sz="2000" b="1">
                  <a:solidFill>
                    <a:srgbClr val="FF0000"/>
                  </a:solidFill>
                  <a:latin typeface="Arial" panose="020B0604020202020204" pitchFamily="34" charset="0"/>
                </a:rPr>
                <a:t>母线</a:t>
              </a:r>
            </a:p>
          </p:txBody>
        </p:sp>
      </p:grp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5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50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5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5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25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27" grpId="0" autoUpdateAnimBg="0"/>
      <p:bldP spid="25628" grpId="0" autoUpdateAnimBg="0"/>
      <p:bldP spid="25629" grpId="0" autoUpdateAnimBg="0"/>
      <p:bldP spid="2563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49" name="Text Box 73"/>
          <p:cNvSpPr txBox="1">
            <a:spLocks noChangeArrowheads="1"/>
          </p:cNvSpPr>
          <p:nvPr/>
        </p:nvSpPr>
        <p:spPr bwMode="auto">
          <a:xfrm>
            <a:off x="250825" y="1557338"/>
            <a:ext cx="685800" cy="382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35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圆锥的结构特征</a:t>
            </a:r>
          </a:p>
        </p:txBody>
      </p:sp>
      <p:sp>
        <p:nvSpPr>
          <p:cNvPr id="24650" name="Text Box 74"/>
          <p:cNvSpPr txBox="1">
            <a:spLocks noChangeArrowheads="1"/>
          </p:cNvSpPr>
          <p:nvPr/>
        </p:nvSpPr>
        <p:spPr bwMode="auto">
          <a:xfrm>
            <a:off x="990600" y="692150"/>
            <a:ext cx="792480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30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圆锥：</a:t>
            </a:r>
            <a:r>
              <a:rPr kumimoji="1" lang="zh-CN" altLang="en-US" sz="30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以直角三角形的一条直角边所在的直线为旋转轴，其余两边旋转形成的曲面所围成的几何体叫做圆锥。</a:t>
            </a:r>
          </a:p>
        </p:txBody>
      </p:sp>
      <p:grpSp>
        <p:nvGrpSpPr>
          <p:cNvPr id="2" name="Group 75"/>
          <p:cNvGrpSpPr/>
          <p:nvPr/>
        </p:nvGrpSpPr>
        <p:grpSpPr bwMode="auto">
          <a:xfrm>
            <a:off x="5562600" y="2597150"/>
            <a:ext cx="1844675" cy="665163"/>
            <a:chOff x="2064" y="2077"/>
            <a:chExt cx="1162" cy="419"/>
          </a:xfrm>
        </p:grpSpPr>
        <p:sp>
          <p:nvSpPr>
            <p:cNvPr id="5150" name="Line 76"/>
            <p:cNvSpPr>
              <a:spLocks noChangeShapeType="1"/>
            </p:cNvSpPr>
            <p:nvPr/>
          </p:nvSpPr>
          <p:spPr bwMode="auto">
            <a:xfrm flipH="1">
              <a:off x="2064" y="2304"/>
              <a:ext cx="72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1" name="Text Box 77"/>
            <p:cNvSpPr txBox="1">
              <a:spLocks noChangeArrowheads="1"/>
            </p:cNvSpPr>
            <p:nvPr/>
          </p:nvSpPr>
          <p:spPr bwMode="auto">
            <a:xfrm>
              <a:off x="2918" y="2077"/>
              <a:ext cx="3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zh-CN" altLang="en-US" sz="2400" b="1">
                  <a:latin typeface="Times New Roman" panose="02020603050405020304" pitchFamily="18" charset="0"/>
                </a:rPr>
                <a:t>轴</a:t>
              </a:r>
            </a:p>
          </p:txBody>
        </p:sp>
      </p:grpSp>
      <p:grpSp>
        <p:nvGrpSpPr>
          <p:cNvPr id="3" name="Group 78"/>
          <p:cNvGrpSpPr/>
          <p:nvPr/>
        </p:nvGrpSpPr>
        <p:grpSpPr bwMode="auto">
          <a:xfrm>
            <a:off x="4419600" y="1758950"/>
            <a:ext cx="2597150" cy="3997325"/>
            <a:chOff x="1344" y="1418"/>
            <a:chExt cx="1636" cy="2518"/>
          </a:xfrm>
        </p:grpSpPr>
        <p:grpSp>
          <p:nvGrpSpPr>
            <p:cNvPr id="5137" name="Group 79"/>
            <p:cNvGrpSpPr/>
            <p:nvPr/>
          </p:nvGrpSpPr>
          <p:grpSpPr bwMode="auto">
            <a:xfrm>
              <a:off x="1344" y="1440"/>
              <a:ext cx="1392" cy="2496"/>
              <a:chOff x="1344" y="1440"/>
              <a:chExt cx="1392" cy="2496"/>
            </a:xfrm>
          </p:grpSpPr>
          <p:grpSp>
            <p:nvGrpSpPr>
              <p:cNvPr id="5141" name="Group 80"/>
              <p:cNvGrpSpPr/>
              <p:nvPr/>
            </p:nvGrpSpPr>
            <p:grpSpPr bwMode="auto">
              <a:xfrm>
                <a:off x="1344" y="1680"/>
                <a:ext cx="1392" cy="1680"/>
                <a:chOff x="1344" y="1680"/>
                <a:chExt cx="1392" cy="1680"/>
              </a:xfrm>
            </p:grpSpPr>
            <p:sp>
              <p:nvSpPr>
                <p:cNvPr id="5146" name="Line 81"/>
                <p:cNvSpPr>
                  <a:spLocks noChangeShapeType="1"/>
                </p:cNvSpPr>
                <p:nvPr/>
              </p:nvSpPr>
              <p:spPr bwMode="auto">
                <a:xfrm flipH="1">
                  <a:off x="1344" y="1680"/>
                  <a:ext cx="720" cy="14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147" name="Line 82"/>
                <p:cNvSpPr>
                  <a:spLocks noChangeShapeType="1"/>
                </p:cNvSpPr>
                <p:nvPr/>
              </p:nvSpPr>
              <p:spPr bwMode="auto">
                <a:xfrm>
                  <a:off x="2064" y="1680"/>
                  <a:ext cx="672" cy="14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148" name="Line 83"/>
                <p:cNvSpPr>
                  <a:spLocks noChangeShapeType="1"/>
                </p:cNvSpPr>
                <p:nvPr/>
              </p:nvSpPr>
              <p:spPr bwMode="auto">
                <a:xfrm>
                  <a:off x="1344" y="3120"/>
                  <a:ext cx="139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lgDash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149" name="Oval 84"/>
                <p:cNvSpPr>
                  <a:spLocks noChangeArrowheads="1"/>
                </p:cNvSpPr>
                <p:nvPr/>
              </p:nvSpPr>
              <p:spPr bwMode="auto">
                <a:xfrm>
                  <a:off x="1344" y="2928"/>
                  <a:ext cx="1392" cy="432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5142" name="Group 85"/>
              <p:cNvGrpSpPr/>
              <p:nvPr/>
            </p:nvGrpSpPr>
            <p:grpSpPr bwMode="auto">
              <a:xfrm>
                <a:off x="2064" y="1440"/>
                <a:ext cx="0" cy="2496"/>
                <a:chOff x="2064" y="1440"/>
                <a:chExt cx="0" cy="2496"/>
              </a:xfrm>
            </p:grpSpPr>
            <p:sp>
              <p:nvSpPr>
                <p:cNvPr id="5143" name="Line 86"/>
                <p:cNvSpPr>
                  <a:spLocks noChangeShapeType="1"/>
                </p:cNvSpPr>
                <p:nvPr/>
              </p:nvSpPr>
              <p:spPr bwMode="auto">
                <a:xfrm>
                  <a:off x="2064" y="1680"/>
                  <a:ext cx="0" cy="16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prstDash val="sysDot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144" name="Line 87"/>
                <p:cNvSpPr>
                  <a:spLocks noChangeShapeType="1"/>
                </p:cNvSpPr>
                <p:nvPr/>
              </p:nvSpPr>
              <p:spPr bwMode="auto">
                <a:xfrm flipV="1">
                  <a:off x="2064" y="1440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145" name="Line 88"/>
                <p:cNvSpPr>
                  <a:spLocks noChangeShapeType="1"/>
                </p:cNvSpPr>
                <p:nvPr/>
              </p:nvSpPr>
              <p:spPr bwMode="auto">
                <a:xfrm>
                  <a:off x="2064" y="3408"/>
                  <a:ext cx="0" cy="5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5138" name="Text Box 89"/>
            <p:cNvSpPr txBox="1">
              <a:spLocks noChangeArrowheads="1"/>
            </p:cNvSpPr>
            <p:nvPr/>
          </p:nvSpPr>
          <p:spPr bwMode="auto">
            <a:xfrm>
              <a:off x="2102" y="1418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400" b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5139" name="Text Box 90"/>
            <p:cNvSpPr txBox="1">
              <a:spLocks noChangeArrowheads="1"/>
            </p:cNvSpPr>
            <p:nvPr/>
          </p:nvSpPr>
          <p:spPr bwMode="auto">
            <a:xfrm>
              <a:off x="2064" y="2880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400" b="1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5140" name="Text Box 91"/>
            <p:cNvSpPr txBox="1">
              <a:spLocks noChangeArrowheads="1"/>
            </p:cNvSpPr>
            <p:nvPr/>
          </p:nvSpPr>
          <p:spPr bwMode="auto">
            <a:xfrm>
              <a:off x="2736" y="2928"/>
              <a:ext cx="2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400" b="1">
                  <a:latin typeface="Times New Roman" panose="02020603050405020304" pitchFamily="18" charset="0"/>
                </a:rPr>
                <a:t>B</a:t>
              </a:r>
            </a:p>
          </p:txBody>
        </p:sp>
      </p:grpSp>
      <p:grpSp>
        <p:nvGrpSpPr>
          <p:cNvPr id="7" name="Group 92"/>
          <p:cNvGrpSpPr/>
          <p:nvPr/>
        </p:nvGrpSpPr>
        <p:grpSpPr bwMode="auto">
          <a:xfrm>
            <a:off x="3635375" y="2636838"/>
            <a:ext cx="1143000" cy="990600"/>
            <a:chOff x="960" y="1824"/>
            <a:chExt cx="720" cy="624"/>
          </a:xfrm>
        </p:grpSpPr>
        <p:sp>
          <p:nvSpPr>
            <p:cNvPr id="5135" name="Line 93"/>
            <p:cNvSpPr>
              <a:spLocks noChangeShapeType="1"/>
            </p:cNvSpPr>
            <p:nvPr/>
          </p:nvSpPr>
          <p:spPr bwMode="auto">
            <a:xfrm>
              <a:off x="1248" y="2064"/>
              <a:ext cx="432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6" name="Text Box 94"/>
            <p:cNvSpPr txBox="1">
              <a:spLocks noChangeArrowheads="1"/>
            </p:cNvSpPr>
            <p:nvPr/>
          </p:nvSpPr>
          <p:spPr bwMode="auto">
            <a:xfrm>
              <a:off x="960" y="1824"/>
              <a:ext cx="50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zh-CN" altLang="en-US" sz="2400" b="1">
                  <a:latin typeface="Times New Roman" panose="02020603050405020304" pitchFamily="18" charset="0"/>
                </a:rPr>
                <a:t>母线</a:t>
              </a:r>
            </a:p>
          </p:txBody>
        </p:sp>
      </p:grpSp>
      <p:grpSp>
        <p:nvGrpSpPr>
          <p:cNvPr id="8" name="Group 95"/>
          <p:cNvGrpSpPr/>
          <p:nvPr/>
        </p:nvGrpSpPr>
        <p:grpSpPr bwMode="auto">
          <a:xfrm>
            <a:off x="5943600" y="3130550"/>
            <a:ext cx="2549525" cy="685800"/>
            <a:chOff x="3744" y="2112"/>
            <a:chExt cx="1606" cy="432"/>
          </a:xfrm>
        </p:grpSpPr>
        <p:sp>
          <p:nvSpPr>
            <p:cNvPr id="5133" name="Line 96"/>
            <p:cNvSpPr>
              <a:spLocks noChangeShapeType="1"/>
            </p:cNvSpPr>
            <p:nvPr/>
          </p:nvSpPr>
          <p:spPr bwMode="auto">
            <a:xfrm flipH="1">
              <a:off x="3744" y="2304"/>
              <a:ext cx="86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4" name="Text Box 97"/>
            <p:cNvSpPr txBox="1">
              <a:spLocks noChangeArrowheads="1"/>
            </p:cNvSpPr>
            <p:nvPr/>
          </p:nvSpPr>
          <p:spPr bwMode="auto">
            <a:xfrm>
              <a:off x="4848" y="2112"/>
              <a:ext cx="50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zh-CN" altLang="en-US" sz="2400" b="1">
                  <a:latin typeface="Times New Roman" panose="02020603050405020304" pitchFamily="18" charset="0"/>
                </a:rPr>
                <a:t>侧面</a:t>
              </a:r>
            </a:p>
          </p:txBody>
        </p:sp>
      </p:grpSp>
      <p:grpSp>
        <p:nvGrpSpPr>
          <p:cNvPr id="9" name="Group 98"/>
          <p:cNvGrpSpPr/>
          <p:nvPr/>
        </p:nvGrpSpPr>
        <p:grpSpPr bwMode="auto">
          <a:xfrm>
            <a:off x="6172200" y="4578350"/>
            <a:ext cx="1406525" cy="457200"/>
            <a:chOff x="3888" y="3024"/>
            <a:chExt cx="886" cy="288"/>
          </a:xfrm>
        </p:grpSpPr>
        <p:sp>
          <p:nvSpPr>
            <p:cNvPr id="5131" name="Text Box 99"/>
            <p:cNvSpPr txBox="1">
              <a:spLocks noChangeArrowheads="1"/>
            </p:cNvSpPr>
            <p:nvPr/>
          </p:nvSpPr>
          <p:spPr bwMode="auto">
            <a:xfrm>
              <a:off x="4272" y="3024"/>
              <a:ext cx="50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zh-CN" altLang="en-US" sz="2400" b="1">
                  <a:latin typeface="Times New Roman" panose="02020603050405020304" pitchFamily="18" charset="0"/>
                </a:rPr>
                <a:t>底面</a:t>
              </a:r>
            </a:p>
          </p:txBody>
        </p:sp>
        <p:sp>
          <p:nvSpPr>
            <p:cNvPr id="5132" name="Line 100"/>
            <p:cNvSpPr>
              <a:spLocks noChangeShapeType="1"/>
            </p:cNvSpPr>
            <p:nvPr/>
          </p:nvSpPr>
          <p:spPr bwMode="auto">
            <a:xfrm flipH="1" flipV="1">
              <a:off x="3888" y="3072"/>
              <a:ext cx="38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4677" name="Text Box 101"/>
          <p:cNvSpPr txBox="1">
            <a:spLocks noChangeArrowheads="1"/>
          </p:cNvSpPr>
          <p:nvPr/>
        </p:nvSpPr>
        <p:spPr bwMode="auto">
          <a:xfrm>
            <a:off x="1676400" y="5873750"/>
            <a:ext cx="46482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30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圆锥和棱锥统称为</a:t>
            </a:r>
            <a:r>
              <a:rPr kumimoji="1" lang="zh-CN" altLang="en-US" sz="30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锥体</a:t>
            </a:r>
            <a:endParaRPr kumimoji="1" lang="zh-CN" altLang="en-US" sz="3200" b="1" dirty="0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678" name="Text Box 102"/>
          <p:cNvSpPr txBox="1">
            <a:spLocks noChangeArrowheads="1"/>
          </p:cNvSpPr>
          <p:nvPr/>
        </p:nvSpPr>
        <p:spPr bwMode="auto">
          <a:xfrm>
            <a:off x="1670050" y="5168900"/>
            <a:ext cx="74739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32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圆锥用表示它的轴的字母表示</a:t>
            </a:r>
            <a:r>
              <a:rPr kumimoji="1" lang="en-US" altLang="zh-CN" sz="32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4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2" dur="500"/>
                                        <p:tgtEl>
                                          <p:spTgt spid="24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49" grpId="0" autoUpdateAnimBg="0"/>
      <p:bldP spid="24650" grpId="0" autoUpdateAnimBg="0"/>
      <p:bldP spid="24677" grpId="0" autoUpdateAnimBg="0"/>
      <p:bldP spid="2467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2" descr="543279731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8850" y="4365625"/>
            <a:ext cx="16256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37"/>
          <p:cNvGrpSpPr/>
          <p:nvPr/>
        </p:nvGrpSpPr>
        <p:grpSpPr bwMode="auto">
          <a:xfrm>
            <a:off x="2071688" y="3286125"/>
            <a:ext cx="1943100" cy="1150938"/>
            <a:chOff x="1837" y="2069"/>
            <a:chExt cx="1224" cy="725"/>
          </a:xfrm>
        </p:grpSpPr>
        <p:sp>
          <p:nvSpPr>
            <p:cNvPr id="6163" name="AutoShape 38"/>
            <p:cNvSpPr>
              <a:spLocks noChangeArrowheads="1"/>
            </p:cNvSpPr>
            <p:nvPr/>
          </p:nvSpPr>
          <p:spPr bwMode="auto">
            <a:xfrm>
              <a:off x="1837" y="2069"/>
              <a:ext cx="1224" cy="725"/>
            </a:xfrm>
            <a:prstGeom prst="rightArrow">
              <a:avLst>
                <a:gd name="adj1" fmla="val 55315"/>
                <a:gd name="adj2" fmla="val 4220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64" name="Text Box 39"/>
            <p:cNvSpPr txBox="1">
              <a:spLocks noChangeArrowheads="1"/>
            </p:cNvSpPr>
            <p:nvPr/>
          </p:nvSpPr>
          <p:spPr bwMode="auto">
            <a:xfrm>
              <a:off x="2018" y="2296"/>
              <a:ext cx="567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400">
                  <a:solidFill>
                    <a:srgbClr val="000000"/>
                  </a:solidFill>
                  <a:latin typeface="Arial" panose="020B0604020202020204" pitchFamily="34" charset="0"/>
                </a:rPr>
                <a:t>展开</a:t>
              </a:r>
            </a:p>
          </p:txBody>
        </p:sp>
      </p:grpSp>
      <p:pic>
        <p:nvPicPr>
          <p:cNvPr id="6148" name="Picture 4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786063"/>
            <a:ext cx="176212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WordArt 41"/>
          <p:cNvSpPr>
            <a:spLocks noChangeArrowheads="1" noChangeShapeType="1" noTextEdit="1"/>
          </p:cNvSpPr>
          <p:nvPr/>
        </p:nvSpPr>
        <p:spPr bwMode="auto">
          <a:xfrm>
            <a:off x="2627313" y="260350"/>
            <a:ext cx="3529012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zh-CN" altLang="en-US" sz="3600" b="1" kern="1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37930" name="Text Box 42"/>
          <p:cNvSpPr txBox="1">
            <a:spLocks noChangeArrowheads="1"/>
          </p:cNvSpPr>
          <p:nvPr/>
        </p:nvSpPr>
        <p:spPr bwMode="auto">
          <a:xfrm>
            <a:off x="8316913" y="2133600"/>
            <a:ext cx="611187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>
                <a:solidFill>
                  <a:srgbClr val="00CC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圆柱的侧面展开图</a:t>
            </a:r>
          </a:p>
        </p:txBody>
      </p:sp>
      <p:sp>
        <p:nvSpPr>
          <p:cNvPr id="6151" name="Text Box 43"/>
          <p:cNvSpPr txBox="1">
            <a:spLocks noChangeArrowheads="1"/>
          </p:cNvSpPr>
          <p:nvPr/>
        </p:nvSpPr>
        <p:spPr bwMode="auto">
          <a:xfrm>
            <a:off x="950913" y="1287463"/>
            <a:ext cx="6645275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2800" b="1" dirty="0">
                <a:solidFill>
                  <a:srgbClr val="FF0066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    </a:t>
            </a:r>
            <a:r>
              <a:rPr lang="zh-CN" altLang="en-US" sz="2800" b="1" dirty="0">
                <a:solidFill>
                  <a:srgbClr val="0033CC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如图，将</a:t>
            </a:r>
            <a:r>
              <a:rPr lang="zh-CN" altLang="en-US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圆柱的侧面</a:t>
            </a:r>
            <a:r>
              <a:rPr lang="zh-CN" altLang="en-US" sz="2800" b="1" dirty="0">
                <a:solidFill>
                  <a:srgbClr val="0033CC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沿</a:t>
            </a:r>
            <a:r>
              <a:rPr lang="en-US" altLang="zh-CN" sz="2800" b="1" dirty="0">
                <a:solidFill>
                  <a:srgbClr val="0033CC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AA</a:t>
            </a:r>
            <a:r>
              <a:rPr lang="en-US" altLang="zh-CN" sz="2800" b="1" baseline="30000" dirty="0">
                <a:solidFill>
                  <a:srgbClr val="0033CC"/>
                </a:solidFill>
                <a:latin typeface="Times New Roman" panose="02020603050405020304" pitchFamily="18" charset="0"/>
                <a:ea typeface="楷体_GB2312" pitchFamily="49" charset="-122"/>
                <a:sym typeface="Wingdings" panose="05000000000000000000" pitchFamily="2" charset="2"/>
              </a:rPr>
              <a:t>’</a:t>
            </a:r>
            <a:r>
              <a:rPr lang="zh-CN" altLang="en-US" sz="2800" b="1" dirty="0">
                <a:solidFill>
                  <a:srgbClr val="0033CC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展开，得到一个什么图形？</a:t>
            </a:r>
            <a:r>
              <a:rPr lang="zh-CN" altLang="en-US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圆柱的侧面展开图</a:t>
            </a:r>
            <a:r>
              <a:rPr lang="zh-CN" altLang="en-US" sz="2800" b="1" dirty="0">
                <a:solidFill>
                  <a:srgbClr val="0033CC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与</a:t>
            </a:r>
            <a:r>
              <a:rPr lang="zh-CN" altLang="en-US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圆柱</a:t>
            </a:r>
            <a:r>
              <a:rPr lang="zh-CN" altLang="en-US" sz="2800" b="1" dirty="0">
                <a:solidFill>
                  <a:srgbClr val="0033CC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又怎样的关系</a:t>
            </a:r>
            <a:r>
              <a:rPr lang="en-US" altLang="zh-CN" sz="2800" b="1" dirty="0">
                <a:solidFill>
                  <a:srgbClr val="0033CC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?</a:t>
            </a:r>
          </a:p>
        </p:txBody>
      </p:sp>
      <p:pic>
        <p:nvPicPr>
          <p:cNvPr id="37932" name="Picture 4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95738" y="2925763"/>
            <a:ext cx="3960812" cy="2325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933" name="Text Box 45"/>
          <p:cNvSpPr txBox="1">
            <a:spLocks noChangeArrowheads="1"/>
          </p:cNvSpPr>
          <p:nvPr/>
        </p:nvSpPr>
        <p:spPr bwMode="auto">
          <a:xfrm>
            <a:off x="971550" y="2565400"/>
            <a:ext cx="7905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 i="1">
                <a:solidFill>
                  <a:srgbClr val="FF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r</a:t>
            </a:r>
          </a:p>
        </p:txBody>
      </p:sp>
      <p:sp>
        <p:nvSpPr>
          <p:cNvPr id="6154" name="Text Box 46"/>
          <p:cNvSpPr txBox="1">
            <a:spLocks noChangeArrowheads="1"/>
          </p:cNvSpPr>
          <p:nvPr/>
        </p:nvSpPr>
        <p:spPr bwMode="auto">
          <a:xfrm>
            <a:off x="1549400" y="3644900"/>
            <a:ext cx="7905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 i="1">
                <a:solidFill>
                  <a:srgbClr val="FF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l</a:t>
            </a:r>
          </a:p>
        </p:txBody>
      </p:sp>
      <p:sp>
        <p:nvSpPr>
          <p:cNvPr id="37936" name="Text Box 48"/>
          <p:cNvSpPr txBox="1">
            <a:spLocks noChangeArrowheads="1"/>
          </p:cNvSpPr>
          <p:nvPr/>
        </p:nvSpPr>
        <p:spPr bwMode="auto">
          <a:xfrm>
            <a:off x="7092950" y="3573463"/>
            <a:ext cx="7905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 i="1">
                <a:solidFill>
                  <a:srgbClr val="FF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l</a:t>
            </a:r>
          </a:p>
        </p:txBody>
      </p:sp>
      <p:sp>
        <p:nvSpPr>
          <p:cNvPr id="37938" name="Text Box 50"/>
          <p:cNvSpPr txBox="1">
            <a:spLocks noChangeArrowheads="1"/>
          </p:cNvSpPr>
          <p:nvPr/>
        </p:nvSpPr>
        <p:spPr bwMode="auto">
          <a:xfrm>
            <a:off x="611188" y="5445125"/>
            <a:ext cx="8137525" cy="946150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   </a:t>
            </a:r>
            <a:r>
              <a:rPr lang="zh-CN" altLang="en-US" sz="2800" b="1">
                <a:solidFill>
                  <a:schemeClr val="hlink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展开图是矩形，矩形的两边长分别是圆柱的母线长和底面圆的周长</a:t>
            </a:r>
            <a:r>
              <a:rPr lang="en-US" altLang="zh-CN" sz="2800" b="1">
                <a:solidFill>
                  <a:schemeClr val="hlink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.</a:t>
            </a:r>
          </a:p>
        </p:txBody>
      </p:sp>
      <p:sp>
        <p:nvSpPr>
          <p:cNvPr id="6157" name="Text Box 51"/>
          <p:cNvSpPr txBox="1">
            <a:spLocks noChangeArrowheads="1"/>
          </p:cNvSpPr>
          <p:nvPr/>
        </p:nvSpPr>
        <p:spPr bwMode="auto">
          <a:xfrm>
            <a:off x="971550" y="2565400"/>
            <a:ext cx="7905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 i="1">
                <a:solidFill>
                  <a:srgbClr val="FF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r</a:t>
            </a:r>
          </a:p>
        </p:txBody>
      </p:sp>
      <p:sp>
        <p:nvSpPr>
          <p:cNvPr id="37940" name="Rectangle 52"/>
          <p:cNvSpPr>
            <a:spLocks noChangeArrowheads="1"/>
          </p:cNvSpPr>
          <p:nvPr/>
        </p:nvSpPr>
        <p:spPr bwMode="auto">
          <a:xfrm>
            <a:off x="1835150" y="4581525"/>
            <a:ext cx="14700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2πr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6159" name="Line 53"/>
          <p:cNvSpPr>
            <a:spLocks noChangeShapeType="1"/>
          </p:cNvSpPr>
          <p:nvPr/>
        </p:nvSpPr>
        <p:spPr bwMode="auto">
          <a:xfrm>
            <a:off x="1331913" y="4724400"/>
            <a:ext cx="503237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942" name="Rectangle 54"/>
          <p:cNvSpPr>
            <a:spLocks noChangeArrowheads="1"/>
          </p:cNvSpPr>
          <p:nvPr/>
        </p:nvSpPr>
        <p:spPr bwMode="auto">
          <a:xfrm>
            <a:off x="1835150" y="4581525"/>
            <a:ext cx="14700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2πr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9" name="矩形 18"/>
          <p:cNvSpPr/>
          <p:nvPr/>
        </p:nvSpPr>
        <p:spPr>
          <a:xfrm rot="19328651">
            <a:off x="-272919" y="472640"/>
            <a:ext cx="3518466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zh-CN" altLang="en-US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认真</a:t>
            </a:r>
            <a:r>
              <a:rPr lang="zh-CN" altLang="en-US" sz="6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观察</a:t>
            </a:r>
          </a:p>
        </p:txBody>
      </p:sp>
      <p:sp>
        <p:nvSpPr>
          <p:cNvPr id="20" name="矩形 19"/>
          <p:cNvSpPr/>
          <p:nvPr/>
        </p:nvSpPr>
        <p:spPr>
          <a:xfrm rot="1931770">
            <a:off x="6063513" y="431820"/>
            <a:ext cx="3271149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zh-CN" altLang="en-US" sz="6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仔细</a:t>
            </a:r>
            <a:r>
              <a:rPr lang="zh-CN" altLang="en-US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思考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7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7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6 -0.00463 L 0.34011 -0.00463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379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2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37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30" grpId="0"/>
      <p:bldP spid="37933" grpId="0"/>
      <p:bldP spid="37936" grpId="0"/>
      <p:bldP spid="37938" grpId="0" animBg="1"/>
      <p:bldP spid="37940" grpId="0"/>
      <p:bldP spid="379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612" name="Picture 6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3284538"/>
            <a:ext cx="7775575" cy="309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5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8313" y="1341438"/>
            <a:ext cx="21590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606" name="Picture 5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6463" y="1414463"/>
            <a:ext cx="3527425" cy="248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55"/>
          <p:cNvGrpSpPr/>
          <p:nvPr/>
        </p:nvGrpSpPr>
        <p:grpSpPr bwMode="auto">
          <a:xfrm>
            <a:off x="2771775" y="1916113"/>
            <a:ext cx="1943100" cy="1150937"/>
            <a:chOff x="1837" y="2069"/>
            <a:chExt cx="1224" cy="725"/>
          </a:xfrm>
        </p:grpSpPr>
        <p:sp>
          <p:nvSpPr>
            <p:cNvPr id="7180" name="AutoShape 56"/>
            <p:cNvSpPr>
              <a:spLocks noChangeArrowheads="1"/>
            </p:cNvSpPr>
            <p:nvPr/>
          </p:nvSpPr>
          <p:spPr bwMode="auto">
            <a:xfrm>
              <a:off x="1837" y="2069"/>
              <a:ext cx="1224" cy="725"/>
            </a:xfrm>
            <a:prstGeom prst="rightArrow">
              <a:avLst>
                <a:gd name="adj1" fmla="val 55315"/>
                <a:gd name="adj2" fmla="val 4220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181" name="Text Box 57"/>
            <p:cNvSpPr txBox="1">
              <a:spLocks noChangeArrowheads="1"/>
            </p:cNvSpPr>
            <p:nvPr/>
          </p:nvSpPr>
          <p:spPr bwMode="auto">
            <a:xfrm>
              <a:off x="2018" y="2296"/>
              <a:ext cx="567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400">
                  <a:solidFill>
                    <a:srgbClr val="000000"/>
                  </a:solidFill>
                  <a:latin typeface="Arial" panose="020B0604020202020204" pitchFamily="34" charset="0"/>
                </a:rPr>
                <a:t>展开</a:t>
              </a:r>
            </a:p>
          </p:txBody>
        </p:sp>
      </p:grpSp>
      <p:sp>
        <p:nvSpPr>
          <p:cNvPr id="7174" name="Text Box 58"/>
          <p:cNvSpPr txBox="1">
            <a:spLocks noChangeArrowheads="1"/>
          </p:cNvSpPr>
          <p:nvPr/>
        </p:nvSpPr>
        <p:spPr bwMode="auto">
          <a:xfrm>
            <a:off x="250825" y="476250"/>
            <a:ext cx="83534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2800" b="1">
                <a:solidFill>
                  <a:srgbClr val="FF0066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    </a:t>
            </a:r>
            <a:r>
              <a:rPr lang="zh-CN" altLang="en-US" sz="2800" b="1">
                <a:solidFill>
                  <a:srgbClr val="0033CC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如图，将</a:t>
            </a:r>
            <a:r>
              <a:rPr lang="zh-CN" altLang="en-US" sz="28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圆锥</a:t>
            </a:r>
            <a:r>
              <a:rPr lang="zh-CN" altLang="en-US" sz="2800" b="1">
                <a:solidFill>
                  <a:srgbClr val="0033CC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的侧面沿</a:t>
            </a:r>
            <a:r>
              <a:rPr lang="en-US" altLang="zh-CN" sz="2800" b="1">
                <a:solidFill>
                  <a:srgbClr val="0033CC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AB</a:t>
            </a:r>
            <a:r>
              <a:rPr lang="zh-CN" altLang="en-US" sz="2800" b="1">
                <a:solidFill>
                  <a:srgbClr val="0033CC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展开，得到一个什么图形？</a:t>
            </a:r>
            <a:r>
              <a:rPr lang="zh-CN" altLang="en-US" sz="28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圆锥的侧面展开图</a:t>
            </a:r>
            <a:r>
              <a:rPr lang="zh-CN" altLang="en-US" sz="2800" b="1">
                <a:solidFill>
                  <a:srgbClr val="0033CC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与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△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OAB</a:t>
            </a:r>
            <a:r>
              <a:rPr lang="zh-CN" altLang="en-US" sz="2800" b="1">
                <a:solidFill>
                  <a:srgbClr val="0033CC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又怎样的关系</a:t>
            </a:r>
            <a:r>
              <a:rPr lang="en-US" altLang="zh-CN" sz="2800" b="1">
                <a:solidFill>
                  <a:srgbClr val="0033CC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?</a:t>
            </a:r>
          </a:p>
        </p:txBody>
      </p:sp>
      <p:sp>
        <p:nvSpPr>
          <p:cNvPr id="23611" name="Text Box 59"/>
          <p:cNvSpPr txBox="1">
            <a:spLocks noChangeArrowheads="1"/>
          </p:cNvSpPr>
          <p:nvPr/>
        </p:nvSpPr>
        <p:spPr bwMode="auto">
          <a:xfrm>
            <a:off x="8316913" y="1557338"/>
            <a:ext cx="611187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圆锥的侧面展开图</a:t>
            </a:r>
          </a:p>
        </p:txBody>
      </p:sp>
      <p:sp>
        <p:nvSpPr>
          <p:cNvPr id="7176" name="Text Box 61"/>
          <p:cNvSpPr txBox="1">
            <a:spLocks noChangeArrowheads="1"/>
          </p:cNvSpPr>
          <p:nvPr/>
        </p:nvSpPr>
        <p:spPr bwMode="auto">
          <a:xfrm>
            <a:off x="1692275" y="2781300"/>
            <a:ext cx="7905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 i="1">
                <a:solidFill>
                  <a:srgbClr val="FF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r</a:t>
            </a:r>
          </a:p>
        </p:txBody>
      </p:sp>
      <p:sp>
        <p:nvSpPr>
          <p:cNvPr id="7177" name="Text Box 62"/>
          <p:cNvSpPr txBox="1">
            <a:spLocks noChangeArrowheads="1"/>
          </p:cNvSpPr>
          <p:nvPr/>
        </p:nvSpPr>
        <p:spPr bwMode="auto">
          <a:xfrm>
            <a:off x="1979613" y="1916113"/>
            <a:ext cx="7905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 i="1">
                <a:solidFill>
                  <a:srgbClr val="FF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l</a:t>
            </a:r>
          </a:p>
        </p:txBody>
      </p:sp>
      <p:sp>
        <p:nvSpPr>
          <p:cNvPr id="23615" name="Text Box 63"/>
          <p:cNvSpPr txBox="1">
            <a:spLocks noChangeArrowheads="1"/>
          </p:cNvSpPr>
          <p:nvPr/>
        </p:nvSpPr>
        <p:spPr bwMode="auto">
          <a:xfrm>
            <a:off x="5364163" y="1628775"/>
            <a:ext cx="7905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 i="1">
                <a:solidFill>
                  <a:srgbClr val="FF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l</a:t>
            </a:r>
          </a:p>
        </p:txBody>
      </p:sp>
      <p:sp>
        <p:nvSpPr>
          <p:cNvPr id="23616" name="Rectangle 64"/>
          <p:cNvSpPr>
            <a:spLocks noChangeArrowheads="1"/>
          </p:cNvSpPr>
          <p:nvPr/>
        </p:nvSpPr>
        <p:spPr bwMode="auto">
          <a:xfrm>
            <a:off x="6011863" y="2859088"/>
            <a:ext cx="10747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2πr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3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23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1000"/>
                                        <p:tgtEl>
                                          <p:spTgt spid="236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1000"/>
                                        <p:tgtEl>
                                          <p:spTgt spid="236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000"/>
                                        <p:tgtEl>
                                          <p:spTgt spid="236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3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11" grpId="0"/>
      <p:bldP spid="23615" grpId="0"/>
      <p:bldP spid="236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3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-4269"/>
          <a:stretch>
            <a:fillRect/>
          </a:stretch>
        </p:blipFill>
        <p:spPr bwMode="auto">
          <a:xfrm>
            <a:off x="7235825" y="260350"/>
            <a:ext cx="1116013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86" name="Picture 3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125538"/>
            <a:ext cx="878522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3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77050" y="2278063"/>
            <a:ext cx="2068513" cy="273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88" name="Picture 4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9388" y="2278063"/>
            <a:ext cx="13589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89" name="Picture 4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476375" y="2349500"/>
            <a:ext cx="532765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90" name="Picture 4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411413" y="2925763"/>
            <a:ext cx="2606675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91" name="Picture 43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555875" y="3429000"/>
            <a:ext cx="4176713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92" name="Picture 44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331913" y="3644900"/>
            <a:ext cx="719137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93" name="Picture 45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95288" y="4294188"/>
            <a:ext cx="1728787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94" name="Picture 46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195513" y="4292600"/>
            <a:ext cx="4681537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95" name="Picture 47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23850" y="4868863"/>
            <a:ext cx="1728788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96" name="Picture 48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2195513" y="4868863"/>
            <a:ext cx="4824412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97" name="Picture 49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2195513" y="5373688"/>
            <a:ext cx="496728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98" name="Picture 50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611188" y="5876925"/>
            <a:ext cx="4105275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8" name="WordArt 51"/>
          <p:cNvSpPr>
            <a:spLocks noChangeArrowheads="1" noChangeShapeType="1" noTextEdit="1"/>
          </p:cNvSpPr>
          <p:nvPr/>
        </p:nvSpPr>
        <p:spPr bwMode="auto">
          <a:xfrm>
            <a:off x="1835150" y="476250"/>
            <a:ext cx="3816350" cy="5746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gradFill rotWithShape="1">
                  <a:gsLst>
                    <a:gs pos="0">
                      <a:srgbClr val="FF0066"/>
                    </a:gs>
                    <a:gs pos="50000">
                      <a:srgbClr val="CC6600"/>
                    </a:gs>
                    <a:gs pos="100000">
                      <a:srgbClr val="FF0066"/>
                    </a:gs>
                  </a:gsLst>
                  <a:lin ang="270000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典型例题</a:t>
            </a: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7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27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27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27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7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27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27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0"/>
                                        <p:tgtEl>
                                          <p:spTgt spid="27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3000"/>
                                        <p:tgtEl>
                                          <p:spTgt spid="27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765175"/>
            <a:ext cx="8642350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2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5288" y="620713"/>
            <a:ext cx="1331912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2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9750" y="2133600"/>
            <a:ext cx="8316913" cy="347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1863" y="404813"/>
            <a:ext cx="2516187" cy="288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1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80063" y="3716338"/>
            <a:ext cx="3298825" cy="223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001" name="Picture 1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20713"/>
            <a:ext cx="14763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002" name="Picture 1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76375" y="612775"/>
            <a:ext cx="3887788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003" name="Picture 1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9388" y="1341438"/>
            <a:ext cx="5761037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004" name="Picture 20"/>
          <p:cNvPicPr>
            <a:picLocks noChangeAspect="1" noChangeArrowheads="1"/>
          </p:cNvPicPr>
          <p:nvPr/>
        </p:nvPicPr>
        <p:blipFill>
          <a:blip r:embed="rId8" cstate="email"/>
          <a:srcRect b="-3958"/>
          <a:stretch>
            <a:fillRect/>
          </a:stretch>
        </p:blipFill>
        <p:spPr bwMode="auto">
          <a:xfrm>
            <a:off x="179388" y="1773238"/>
            <a:ext cx="504825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005" name="Picture 21"/>
          <p:cNvPicPr>
            <a:picLocks noChangeAspect="1" noChangeArrowheads="1"/>
          </p:cNvPicPr>
          <p:nvPr/>
        </p:nvPicPr>
        <p:blipFill>
          <a:blip r:embed="rId9" cstate="email"/>
          <a:srcRect b="-3958"/>
          <a:stretch>
            <a:fillRect/>
          </a:stretch>
        </p:blipFill>
        <p:spPr bwMode="auto">
          <a:xfrm>
            <a:off x="827088" y="1773238"/>
            <a:ext cx="3602037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006" name="Picture 22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250825" y="2565400"/>
            <a:ext cx="11525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007" name="Picture 23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1547813" y="2565400"/>
            <a:ext cx="25923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008" name="Picture 24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323850" y="3068638"/>
            <a:ext cx="6335713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009" name="Picture 25"/>
          <p:cNvPicPr>
            <a:picLocks noChangeAspect="1" noChangeArrowheads="1"/>
          </p:cNvPicPr>
          <p:nvPr/>
        </p:nvPicPr>
        <p:blipFill>
          <a:blip r:embed="rId13" cstate="email"/>
          <a:srcRect b="-7936"/>
          <a:stretch>
            <a:fillRect/>
          </a:stretch>
        </p:blipFill>
        <p:spPr bwMode="auto">
          <a:xfrm>
            <a:off x="250825" y="3429000"/>
            <a:ext cx="720725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010" name="Picture 26"/>
          <p:cNvPicPr>
            <a:picLocks noChangeAspect="1"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900113" y="3573463"/>
            <a:ext cx="4967287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011" name="Picture 27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395288" y="4076700"/>
            <a:ext cx="1800225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012" name="Picture 28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1042988" y="4508500"/>
            <a:ext cx="4249737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013" name="Picture 29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1187450" y="5300663"/>
            <a:ext cx="309562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014" name="Picture 30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611188" y="5805488"/>
            <a:ext cx="5905500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42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42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42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42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42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42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42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000"/>
                                        <p:tgtEl>
                                          <p:spTgt spid="42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2000"/>
                                        <p:tgtEl>
                                          <p:spTgt spid="42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42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42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WW.2PPT.COM">
  <a:themeElements>
    <a:clrScheme name="中性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中性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中性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666</Words>
  <Application>Microsoft Office PowerPoint</Application>
  <PresentationFormat>全屏显示(4:3)</PresentationFormat>
  <Paragraphs>96</Paragraphs>
  <Slides>14</Slides>
  <Notes>11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7" baseType="lpstr">
      <vt:lpstr>华文仿宋</vt:lpstr>
      <vt:lpstr>华文新魏</vt:lpstr>
      <vt:lpstr>楷体_GB2312</vt:lpstr>
      <vt:lpstr>隶书</vt:lpstr>
      <vt:lpstr>宋体</vt:lpstr>
      <vt:lpstr>微软雅黑</vt:lpstr>
      <vt:lpstr>Arial</vt:lpstr>
      <vt:lpstr>Calibri</vt:lpstr>
      <vt:lpstr>Times New Roman</vt:lpstr>
      <vt:lpstr>Tw Cen MT</vt:lpstr>
      <vt:lpstr>Wingdings</vt:lpstr>
      <vt:lpstr>Wingdings 2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2009-06-21T07:51:00Z</dcterms:created>
  <dcterms:modified xsi:type="dcterms:W3CDTF">2023-01-17T01:46:53Z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D352A521411D425289326FF15F46D7D2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