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309" r:id="rId3"/>
    <p:sldId id="292" r:id="rId4"/>
    <p:sldId id="310" r:id="rId5"/>
    <p:sldId id="298" r:id="rId6"/>
    <p:sldId id="311" r:id="rId7"/>
    <p:sldId id="293" r:id="rId8"/>
    <p:sldId id="294" r:id="rId9"/>
    <p:sldId id="295" r:id="rId10"/>
    <p:sldId id="304" r:id="rId11"/>
    <p:sldId id="312" r:id="rId12"/>
    <p:sldId id="306" r:id="rId13"/>
    <p:sldId id="307" r:id="rId14"/>
    <p:sldId id="291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DFB0B70-2F95-47BC-98E2-98B3289AEE9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0B70-2F95-47BC-98E2-98B3289AEE9B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94117-9296-4D86-95FA-B82BB93024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DA7D-3A21-42BB-9E2D-2F8DE529D3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9DE1-BACF-46F4-A5C4-8F4B117112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87CF-D144-4954-970E-AB5A3609CB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C108-5EBF-4EA9-897E-A329039C3B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39AA-0D72-4297-959F-6DE58512F1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39AA-0D72-4297-959F-6DE58512F1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D1A91-BBBE-4FA4-B8B1-D9E097CE9D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86867-D9F0-445B-BD93-DAF8DAAFE4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200B-6975-46A4-AAB7-C05321588E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EFD9F-AB7D-48AA-B23B-B790F3E641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2E8E-5C5E-44AD-8D20-D86CA2748C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B4F61A9-9B9D-4DDB-BB8C-198B4AA1B1E0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71687" name="Picture 7" descr="ppt/media/image2.png"/>
          <p:cNvPicPr preferRelativeResize="0">
            <a:picLocks noChangeArrowheads="1" noChangeShapeType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1400"/>
            <a:ext cx="6111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6" Type="http://schemas.openxmlformats.org/officeDocument/2006/relationships/image" Target="../media/image19.GIF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5" Type="http://schemas.openxmlformats.org/officeDocument/2006/relationships/image" Target="../media/image8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340769" y="822995"/>
            <a:ext cx="4248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章 </a:t>
            </a:r>
            <a:r>
              <a:rPr lang="zh-CN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理数的运算</a:t>
            </a:r>
          </a:p>
        </p:txBody>
      </p:sp>
      <p:sp>
        <p:nvSpPr>
          <p:cNvPr id="11765" name="WordArt 501"/>
          <p:cNvSpPr>
            <a:spLocks noChangeArrowheads="1" noChangeShapeType="1" noTextEdit="1"/>
          </p:cNvSpPr>
          <p:nvPr/>
        </p:nvSpPr>
        <p:spPr bwMode="auto">
          <a:xfrm>
            <a:off x="1199568" y="2574429"/>
            <a:ext cx="6984776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 dirty="0" smtClean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有</a:t>
            </a:r>
            <a:r>
              <a:rPr lang="zh-CN" altLang="en-US" sz="60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理数的加法与减法</a:t>
            </a:r>
          </a:p>
        </p:txBody>
      </p:sp>
      <p:sp>
        <p:nvSpPr>
          <p:cNvPr id="7" name="矩形 6"/>
          <p:cNvSpPr/>
          <p:nvPr/>
        </p:nvSpPr>
        <p:spPr>
          <a:xfrm>
            <a:off x="3044711" y="52684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1" lang="zh-CN" altLang="zh-CN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23850" y="1700213"/>
            <a:ext cx="856932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1)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同号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两数相加，取相同的符号，并把绝对值</a:t>
            </a:r>
            <a:r>
              <a:rPr kumimoji="1"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相加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。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2)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异号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两数相加，取绝对值较大的加数的符号，并用较大的绝对值</a:t>
            </a:r>
            <a:r>
              <a:rPr kumimoji="1"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减去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较小的绝对值。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）互为相反数的两个数相加得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0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。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4)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一个数同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0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相加，仍得这个数。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68313" y="5661025"/>
            <a:ext cx="81359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solidFill>
                  <a:srgbClr val="0000FF"/>
                </a:solidFill>
                <a:latin typeface="Tahoma" panose="020B0604030504040204" pitchFamily="34" charset="0"/>
              </a:rPr>
              <a:t>你认为哪一种情况比较复杂？</a:t>
            </a:r>
          </a:p>
        </p:txBody>
      </p:sp>
      <p:sp>
        <p:nvSpPr>
          <p:cNvPr id="82949" name="Rectangle 12"/>
          <p:cNvSpPr>
            <a:spLocks noChangeArrowheads="1"/>
          </p:cNvSpPr>
          <p:nvPr/>
        </p:nvSpPr>
        <p:spPr bwMode="auto">
          <a:xfrm>
            <a:off x="395288" y="981075"/>
            <a:ext cx="3854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kumimoji="1"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有理数加法法则：</a:t>
            </a:r>
          </a:p>
        </p:txBody>
      </p:sp>
    </p:spTree>
    <p:custDataLst>
      <p:tags r:id="rId1"/>
    </p:custDataLst>
  </p:cSld>
  <p:clrMapOvr>
    <a:masterClrMapping/>
  </p:clrMapOvr>
  <p:transition spd="med" advTm="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75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utoUpdateAnimBg="0"/>
      <p:bldP spid="594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>
            <a:lum bright="-18000" contrast="36000"/>
          </a:blip>
          <a:srcRect/>
          <a:stretch>
            <a:fillRect/>
          </a:stretch>
        </p:blipFill>
        <p:spPr bwMode="auto">
          <a:xfrm>
            <a:off x="2555875" y="836613"/>
            <a:ext cx="41497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908050"/>
            <a:ext cx="140335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23034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</a:rPr>
              <a:t>:</a:t>
            </a: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(1)(-5)+(-9)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     =-(5+9)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     =-14</a:t>
            </a:r>
            <a:endParaRPr lang="en-US" altLang="zh-CN" sz="24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484438" y="4652963"/>
            <a:ext cx="23034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(2)11+(-12.1)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=-(12.1-11)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=-1.1</a:t>
            </a:r>
            <a:endParaRPr lang="en-US" altLang="zh-CN" sz="24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643438" y="4652963"/>
            <a:ext cx="23034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(3)(-3.8)+0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=-3.8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ea typeface="黑体" panose="02010609060101010101" pitchFamily="49" charset="-122"/>
                <a:sym typeface="Wingdings" panose="05000000000000000000" pitchFamily="2" charset="2"/>
              </a:rPr>
              <a:t>  </a:t>
            </a:r>
            <a:endParaRPr lang="en-US" altLang="zh-CN" sz="2400" b="1">
              <a:ea typeface="黑体" panose="02010609060101010101" pitchFamily="49" charset="-122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445250" y="4656138"/>
            <a:ext cx="23034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(4)(-2.4)+2.4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ea typeface="黑体" panose="02010609060101010101" pitchFamily="49" charset="-122"/>
                <a:sym typeface="Wingdings" panose="05000000000000000000" pitchFamily="2" charset="2"/>
              </a:rPr>
              <a:t>  =0</a:t>
            </a:r>
            <a:endParaRPr lang="en-US" altLang="zh-CN" sz="24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23850" y="3213100"/>
            <a:ext cx="882015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sym typeface="Wingdings" panose="05000000000000000000" pitchFamily="2" charset="2"/>
              </a:rPr>
              <a:t>(1)(-5)+(-9)       (2)11+(-12.1)       (3)(-3.8)+0        (4)(-2.4)+2.4</a:t>
            </a:r>
          </a:p>
        </p:txBody>
      </p:sp>
      <p:grpSp>
        <p:nvGrpSpPr>
          <p:cNvPr id="92169" name="Group 9"/>
          <p:cNvGrpSpPr/>
          <p:nvPr/>
        </p:nvGrpSpPr>
        <p:grpSpPr bwMode="auto">
          <a:xfrm>
            <a:off x="468313" y="765175"/>
            <a:ext cx="3671887" cy="750888"/>
            <a:chOff x="340" y="346"/>
            <a:chExt cx="2313" cy="473"/>
          </a:xfrm>
        </p:grpSpPr>
        <p:pic>
          <p:nvPicPr>
            <p:cNvPr id="92170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" y="346"/>
              <a:ext cx="54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884" y="482"/>
              <a:ext cx="862" cy="31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72" name="Text Box 12"/>
            <p:cNvSpPr txBox="1">
              <a:spLocks noChangeArrowheads="1"/>
            </p:cNvSpPr>
            <p:nvPr/>
          </p:nvSpPr>
          <p:spPr bwMode="auto">
            <a:xfrm>
              <a:off x="884" y="482"/>
              <a:ext cx="17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chemeClr val="bg1"/>
                  </a:solidFill>
                </a:rPr>
                <a:t>精讲点拨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2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971800" y="1447800"/>
            <a:ext cx="1841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en-US" altLang="zh-CN" sz="28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280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28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611188" y="1052513"/>
            <a:ext cx="713898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直接写出结果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ahoma" panose="020B0604030504040204" pitchFamily="34" charset="0"/>
              </a:rPr>
              <a:t>          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1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15    +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-22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  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ahoma" panose="020B0604030504040204" pitchFamily="34" charset="0"/>
              </a:rPr>
              <a:t>          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2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-13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+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-8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ahoma" panose="020B0604030504040204" pitchFamily="34" charset="0"/>
              </a:rPr>
              <a:t>          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3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-0.9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+ 1.5   =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ahoma" panose="020B0604030504040204" pitchFamily="34" charset="0"/>
              </a:rPr>
              <a:t>          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4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2.7  + 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（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-3.5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） 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=    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ahoma" panose="020B0604030504040204" pitchFamily="34" charset="0"/>
              </a:rPr>
              <a:t>比一比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,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看谁最巧快</a:t>
            </a:r>
            <a:r>
              <a:rPr kumimoji="1" lang="en-US" altLang="zh-CN" sz="3200" b="1" dirty="0">
                <a:latin typeface="Tahoma" panose="020B0604030504040204" pitchFamily="34" charset="0"/>
              </a:rPr>
              <a:t>!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338888" y="1762125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-7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338888" y="2524125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-21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491288" y="3286125"/>
            <a:ext cx="103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0.6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415088" y="4002088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ahoma" panose="020B0604030504040204" pitchFamily="34" charset="0"/>
              </a:rPr>
              <a:t>-0.8</a:t>
            </a:r>
          </a:p>
        </p:txBody>
      </p:sp>
    </p:spTree>
    <p:custDataLst>
      <p:tags r:id="rId1"/>
    </p:custDataLst>
  </p:cSld>
  <p:clrMapOvr>
    <a:masterClrMapping/>
  </p:clrMapOvr>
  <p:transition spd="med"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  <p:bldP spid="52232" grpId="0" autoUpdateAnimBg="0"/>
      <p:bldP spid="52233" grpId="0" autoUpdateAnimBg="0"/>
      <p:bldP spid="522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7"/>
          <p:cNvSpPr txBox="1">
            <a:spLocks noChangeArrowheads="1"/>
          </p:cNvSpPr>
          <p:nvPr/>
        </p:nvSpPr>
        <p:spPr bwMode="auto">
          <a:xfrm>
            <a:off x="1295400" y="64008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24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900113" y="2276475"/>
            <a:ext cx="72009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、有理数的加法法则；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、一个有理数由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符号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绝对值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两个部分组成的，在进行同号或异号两个有理数相加，首先判断加法类型，再确定和的符号，最后确定绝对值是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还是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差</a:t>
            </a:r>
            <a:r>
              <a:rPr kumimoji="1" lang="zh-CN" altLang="en-US" sz="3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kumimoji="1"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288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86021" name="Group 5"/>
          <p:cNvGrpSpPr/>
          <p:nvPr/>
        </p:nvGrpSpPr>
        <p:grpSpPr bwMode="auto">
          <a:xfrm>
            <a:off x="466725" y="1149350"/>
            <a:ext cx="3240088" cy="695325"/>
            <a:chOff x="294" y="497"/>
            <a:chExt cx="2041" cy="438"/>
          </a:xfrm>
        </p:grpSpPr>
        <p:grpSp>
          <p:nvGrpSpPr>
            <p:cNvPr id="86022" name="Group 6"/>
            <p:cNvGrpSpPr/>
            <p:nvPr/>
          </p:nvGrpSpPr>
          <p:grpSpPr bwMode="auto">
            <a:xfrm>
              <a:off x="294" y="497"/>
              <a:ext cx="1543" cy="438"/>
              <a:chOff x="294" y="482"/>
              <a:chExt cx="1543" cy="438"/>
            </a:xfrm>
          </p:grpSpPr>
          <p:sp>
            <p:nvSpPr>
              <p:cNvPr id="86023" name="Rectangle 7"/>
              <p:cNvSpPr>
                <a:spLocks noChangeArrowheads="1"/>
              </p:cNvSpPr>
              <p:nvPr/>
            </p:nvSpPr>
            <p:spPr bwMode="auto">
              <a:xfrm>
                <a:off x="1020" y="572"/>
                <a:ext cx="817" cy="27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86024" name="Picture 8" descr="678">
                <a:hlinkClick r:id="rId5" action="ppaction://hlinksldjump"/>
              </p:cNvPr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94" y="482"/>
                <a:ext cx="885" cy="4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1020" y="527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小  结</a:t>
              </a:r>
            </a:p>
          </p:txBody>
        </p:sp>
      </p:grpSp>
    </p:spTree>
    <p:custDataLst>
      <p:tags r:id="rId1"/>
    </p:custDataLst>
  </p:cSld>
  <p:clrMapOvr>
    <a:masterClrMapping/>
  </p:clrMapOvr>
  <p:transition spd="med" advTm="8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83" name="Group 15"/>
          <p:cNvGrpSpPr/>
          <p:nvPr/>
        </p:nvGrpSpPr>
        <p:grpSpPr bwMode="auto">
          <a:xfrm>
            <a:off x="539750" y="620713"/>
            <a:ext cx="3311525" cy="814387"/>
            <a:chOff x="340" y="391"/>
            <a:chExt cx="1856" cy="513"/>
          </a:xfrm>
        </p:grpSpPr>
        <p:grpSp>
          <p:nvGrpSpPr>
            <p:cNvPr id="58382" name="Group 14"/>
            <p:cNvGrpSpPr/>
            <p:nvPr/>
          </p:nvGrpSpPr>
          <p:grpSpPr bwMode="auto">
            <a:xfrm>
              <a:off x="930" y="527"/>
              <a:ext cx="1266" cy="365"/>
              <a:chOff x="975" y="618"/>
              <a:chExt cx="1266" cy="365"/>
            </a:xfrm>
          </p:grpSpPr>
          <p:sp>
            <p:nvSpPr>
              <p:cNvPr id="58373" name="Rectangle 5"/>
              <p:cNvSpPr>
                <a:spLocks noChangeArrowheads="1"/>
              </p:cNvSpPr>
              <p:nvPr/>
            </p:nvSpPr>
            <p:spPr bwMode="auto">
              <a:xfrm>
                <a:off x="975" y="620"/>
                <a:ext cx="1089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374" name="Text Box 6"/>
              <p:cNvSpPr txBox="1">
                <a:spLocks noChangeArrowheads="1"/>
              </p:cNvSpPr>
              <p:nvPr/>
            </p:nvSpPr>
            <p:spPr bwMode="auto">
              <a:xfrm>
                <a:off x="1066" y="618"/>
                <a:ext cx="11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3200" b="1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达标检测</a:t>
                </a:r>
              </a:p>
            </p:txBody>
          </p:sp>
        </p:grpSp>
        <p:pic>
          <p:nvPicPr>
            <p:cNvPr id="5837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391"/>
              <a:ext cx="590" cy="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3">
            <a:lum bright="-18000" contrast="30000"/>
          </a:blip>
          <a:srcRect/>
          <a:stretch>
            <a:fillRect/>
          </a:stretch>
        </p:blipFill>
        <p:spPr bwMode="auto">
          <a:xfrm>
            <a:off x="1331913" y="1557338"/>
            <a:ext cx="6842125" cy="437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755576" y="548680"/>
            <a:ext cx="741449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学习目标：</a:t>
            </a:r>
            <a:r>
              <a:rPr lang="zh-CN" altLang="en-US" sz="2800" b="1" dirty="0">
                <a:solidFill>
                  <a:srgbClr val="0000FF"/>
                </a:solidFill>
              </a:rPr>
              <a:t/>
            </a:r>
            <a:br>
              <a:rPr lang="zh-CN" altLang="en-US" sz="2800" b="1" dirty="0">
                <a:solidFill>
                  <a:srgbClr val="0000FF"/>
                </a:solidFill>
              </a:rPr>
            </a:br>
            <a:r>
              <a:rPr lang="en-US" altLang="zh-CN" sz="2800" dirty="0" smtClean="0">
                <a:solidFill>
                  <a:srgbClr val="0000FF"/>
                </a:solidFill>
              </a:rPr>
              <a:t>1</a:t>
            </a:r>
            <a:r>
              <a:rPr lang="zh-CN" altLang="en-US" sz="2800" dirty="0">
                <a:solidFill>
                  <a:srgbClr val="0000FF"/>
                </a:solidFill>
              </a:rPr>
              <a:t>、经历探索有理数加法的过程，体会有理数加法的意义，理解有理数加法的法则。</a:t>
            </a:r>
            <a:br>
              <a:rPr lang="zh-CN" altLang="en-US" sz="2800" dirty="0">
                <a:solidFill>
                  <a:srgbClr val="0000FF"/>
                </a:solidFill>
              </a:rPr>
            </a:br>
            <a:r>
              <a:rPr lang="en-US" altLang="zh-CN" sz="2800" dirty="0">
                <a:solidFill>
                  <a:srgbClr val="0000FF"/>
                </a:solidFill>
              </a:rPr>
              <a:t>2</a:t>
            </a:r>
            <a:r>
              <a:rPr lang="zh-CN" altLang="en-US" sz="2800" dirty="0">
                <a:solidFill>
                  <a:srgbClr val="0000FF"/>
                </a:solidFill>
              </a:rPr>
              <a:t>、能熟练地运用法则进行有理数的加法运算。</a:t>
            </a:r>
            <a:br>
              <a:rPr lang="zh-CN" altLang="en-US" sz="2800" dirty="0">
                <a:solidFill>
                  <a:srgbClr val="0000FF"/>
                </a:solidFill>
              </a:rPr>
            </a:br>
            <a:r>
              <a:rPr lang="en-US" altLang="zh-CN" sz="2800" dirty="0" smtClean="0">
                <a:solidFill>
                  <a:srgbClr val="0000FF"/>
                </a:solidFill>
              </a:rPr>
              <a:t>3</a:t>
            </a:r>
            <a:r>
              <a:rPr lang="zh-CN" altLang="en-US" sz="2800" dirty="0">
                <a:solidFill>
                  <a:srgbClr val="0000FF"/>
                </a:solidFill>
              </a:rPr>
              <a:t>、通过利用数轴探索有理数加法法则的过程，进一步体验数形结合的思想</a:t>
            </a:r>
            <a:r>
              <a:rPr lang="zh-CN" altLang="en-US" sz="2800" dirty="0" smtClean="0">
                <a:solidFill>
                  <a:srgbClr val="0000FF"/>
                </a:solidFill>
              </a:rPr>
              <a:t>。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重点：</a:t>
            </a:r>
            <a:r>
              <a:rPr lang="zh-CN" altLang="en-US" sz="2800" dirty="0">
                <a:solidFill>
                  <a:srgbClr val="0000FF"/>
                </a:solidFill>
              </a:rPr>
              <a:t>理解和运用有理数加法运算法则。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难点：</a:t>
            </a:r>
            <a:r>
              <a:rPr lang="zh-CN" altLang="en-US" sz="2800" dirty="0">
                <a:solidFill>
                  <a:srgbClr val="0000FF"/>
                </a:solidFill>
              </a:rPr>
              <a:t>理解有理数加法法则，尤其是理解异号两数相加的法则</a:t>
            </a:r>
            <a:r>
              <a:rPr lang="zh-CN" altLang="en-US" sz="2800" dirty="0">
                <a:solidFill>
                  <a:schemeClr val="tx2"/>
                </a:solidFill>
              </a:rPr>
              <a:t>。</a:t>
            </a:r>
            <a:r>
              <a:rPr lang="zh-CN" altLang="en-US" sz="2800" b="1" dirty="0">
                <a:solidFill>
                  <a:schemeClr val="tx2"/>
                </a:solidFill>
              </a:rPr>
              <a:t/>
            </a:r>
            <a:br>
              <a:rPr lang="zh-CN" altLang="en-US" sz="2800" b="1" dirty="0">
                <a:solidFill>
                  <a:schemeClr val="tx2"/>
                </a:solidFill>
              </a:rPr>
            </a:br>
            <a:endParaRPr lang="zh-CN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83121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5614988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(+2)+(+3)=+5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076825" y="5516563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(-2)+(-3)=-5</a:t>
            </a:r>
          </a:p>
        </p:txBody>
      </p:sp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4" cstate="email"/>
          <a:srcRect t="3418" r="69435"/>
          <a:stretch>
            <a:fillRect/>
          </a:stretch>
        </p:blipFill>
        <p:spPr bwMode="auto">
          <a:xfrm>
            <a:off x="1187450" y="2781300"/>
            <a:ext cx="2447925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2" name="Picture 10"/>
          <p:cNvPicPr>
            <a:picLocks noChangeAspect="1" noChangeArrowheads="1"/>
          </p:cNvPicPr>
          <p:nvPr/>
        </p:nvPicPr>
        <p:blipFill>
          <a:blip r:embed="rId4" cstate="email"/>
          <a:srcRect l="33261" t="3418" r="37067"/>
          <a:stretch>
            <a:fillRect/>
          </a:stretch>
        </p:blipFill>
        <p:spPr bwMode="auto">
          <a:xfrm>
            <a:off x="4859338" y="2781300"/>
            <a:ext cx="2376487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755650" y="1557338"/>
            <a:ext cx="7993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活动一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）海水上升</a:t>
            </a:r>
            <a:r>
              <a:rPr lang="en-US" altLang="zh-CN" sz="2000" dirty="0"/>
              <a:t>2</a:t>
            </a:r>
            <a:r>
              <a:rPr lang="zh-CN" altLang="en-US" sz="2000" dirty="0"/>
              <a:t>厘米，又上升了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厘米，共上升了几厘米？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）海水下降</a:t>
            </a:r>
            <a:r>
              <a:rPr lang="en-US" altLang="zh-CN" sz="2000" dirty="0"/>
              <a:t>2</a:t>
            </a:r>
            <a:r>
              <a:rPr lang="zh-CN" altLang="en-US" sz="2000" dirty="0"/>
              <a:t>厘米，又下降了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厘米，共下降了几厘米？</a:t>
            </a:r>
          </a:p>
          <a:p>
            <a:pPr algn="just">
              <a:spcBef>
                <a:spcPct val="50000"/>
              </a:spcBef>
            </a:pPr>
            <a:r>
              <a:rPr lang="zh-CN" altLang="en-US" sz="2000" dirty="0"/>
              <a:t> 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900113" y="522922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3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7"/>
          <p:cNvSpPr txBox="1">
            <a:spLocks noChangeArrowheads="1"/>
          </p:cNvSpPr>
          <p:nvPr/>
        </p:nvSpPr>
        <p:spPr bwMode="auto">
          <a:xfrm>
            <a:off x="7467600" y="5486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24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90119" name="Text Box 11"/>
          <p:cNvSpPr txBox="1">
            <a:spLocks noChangeArrowheads="1"/>
          </p:cNvSpPr>
          <p:nvPr/>
        </p:nvSpPr>
        <p:spPr bwMode="auto">
          <a:xfrm>
            <a:off x="323850" y="908050"/>
            <a:ext cx="842486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/>
              <a:t>观察这</a:t>
            </a:r>
            <a:r>
              <a:rPr kumimoji="1" lang="en-US" altLang="zh-CN" sz="2400" b="1" dirty="0"/>
              <a:t>2</a:t>
            </a:r>
            <a:r>
              <a:rPr kumimoji="1" lang="zh-CN" altLang="en-US" sz="2400" b="1" dirty="0"/>
              <a:t>个算式，和的符号与加数的符号有什么关系？和的绝对值与加数的绝对值有什么关系？</a:t>
            </a:r>
          </a:p>
          <a:p>
            <a:endParaRPr kumimoji="1" lang="zh-CN" altLang="en-US" sz="2400" b="1" dirty="0"/>
          </a:p>
          <a:p>
            <a:endParaRPr kumimoji="1" lang="zh-CN" altLang="en-US" sz="2400" b="1" dirty="0"/>
          </a:p>
          <a:p>
            <a:r>
              <a:rPr kumimoji="1" lang="zh-CN" altLang="en-US" sz="2800" b="1" dirty="0">
                <a:solidFill>
                  <a:srgbClr val="FF0000"/>
                </a:solidFill>
              </a:rPr>
              <a:t>总结有理数加法法则</a:t>
            </a:r>
            <a:r>
              <a:rPr kumimoji="1" lang="en-US" altLang="zh-CN" sz="2800" b="1" dirty="0">
                <a:solidFill>
                  <a:srgbClr val="FF0000"/>
                </a:solidFill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042988" y="4005263"/>
            <a:ext cx="410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</a:rPr>
              <a:t>并把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绝对值相加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755650" y="3213100"/>
            <a:ext cx="6767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同号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两数相加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,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取相同的符号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,</a:t>
            </a:r>
            <a:endParaRPr kumimoji="1" lang="en-US" altLang="zh-CN" sz="32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med" advTm="14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 autoUpdateAnimBg="0"/>
      <p:bldP spid="645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email"/>
          <a:srcRect l="66522" t="3418"/>
          <a:stretch>
            <a:fillRect/>
          </a:stretch>
        </p:blipFill>
        <p:spPr bwMode="auto">
          <a:xfrm>
            <a:off x="1258888" y="2276475"/>
            <a:ext cx="2681287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116013" y="5589588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(+2)+(-3)=-1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508625" y="249237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4" cstate="email"/>
          <a:srcRect r="70415"/>
          <a:stretch>
            <a:fillRect/>
          </a:stretch>
        </p:blipFill>
        <p:spPr bwMode="auto">
          <a:xfrm>
            <a:off x="3779838" y="2420938"/>
            <a:ext cx="215900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5651500" y="53736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508625" y="580548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419475" y="5589588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(-2)+(+3)=+1</a:t>
            </a:r>
          </a:p>
        </p:txBody>
      </p:sp>
      <p:pic>
        <p:nvPicPr>
          <p:cNvPr id="75790" name="Picture 14"/>
          <p:cNvPicPr>
            <a:picLocks noChangeAspect="1" noChangeArrowheads="1"/>
          </p:cNvPicPr>
          <p:nvPr/>
        </p:nvPicPr>
        <p:blipFill>
          <a:blip r:embed="rId4" cstate="email"/>
          <a:srcRect l="33543" r="29955"/>
          <a:stretch>
            <a:fillRect/>
          </a:stretch>
        </p:blipFill>
        <p:spPr bwMode="auto">
          <a:xfrm>
            <a:off x="6011863" y="2492375"/>
            <a:ext cx="266382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6659563" y="5589588"/>
            <a:ext cx="1800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(-3)+(+3)=0</a:t>
            </a:r>
          </a:p>
          <a:p>
            <a:pPr>
              <a:spcBef>
                <a:spcPct val="50000"/>
              </a:spcBef>
            </a:pPr>
            <a:endParaRPr lang="en-US" altLang="zh-CN" sz="2400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468313" y="836613"/>
            <a:ext cx="8496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活动二：</a:t>
            </a:r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）海水上升</a:t>
            </a:r>
            <a:r>
              <a:rPr lang="en-US" altLang="zh-CN" sz="2000" dirty="0"/>
              <a:t>2</a:t>
            </a:r>
            <a:r>
              <a:rPr lang="zh-CN" altLang="en-US" sz="2000" dirty="0"/>
              <a:t>厘米，又下降了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厘米，共上升了几厘米？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/>
              <a:t>）海水下降</a:t>
            </a:r>
            <a:r>
              <a:rPr lang="en-US" altLang="zh-CN" sz="2000" dirty="0"/>
              <a:t>2</a:t>
            </a:r>
            <a:r>
              <a:rPr lang="zh-CN" altLang="en-US" sz="2000" dirty="0"/>
              <a:t>厘米，又上升了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厘米，共上升了几厘米？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5</a:t>
            </a:r>
            <a:r>
              <a:rPr lang="zh-CN" altLang="en-US" sz="2000" dirty="0"/>
              <a:t>）海水下降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厘米，又上升了</a:t>
            </a:r>
            <a:r>
              <a:rPr lang="en-US" altLang="zh-CN" sz="2000" dirty="0"/>
              <a:t>3</a:t>
            </a:r>
            <a:r>
              <a:rPr lang="zh-CN" altLang="en-US" sz="2000" dirty="0"/>
              <a:t>厘米，共上升了几厘米？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7"/>
          <p:cNvSpPr txBox="1">
            <a:spLocks noChangeArrowheads="1"/>
          </p:cNvSpPr>
          <p:nvPr/>
        </p:nvSpPr>
        <p:spPr bwMode="auto">
          <a:xfrm>
            <a:off x="7467600" y="5486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24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91139" name="Text Box 11"/>
          <p:cNvSpPr txBox="1">
            <a:spLocks noChangeArrowheads="1"/>
          </p:cNvSpPr>
          <p:nvPr/>
        </p:nvSpPr>
        <p:spPr bwMode="auto">
          <a:xfrm>
            <a:off x="323850" y="908050"/>
            <a:ext cx="842486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/>
              <a:t>观察这</a:t>
            </a:r>
            <a:r>
              <a:rPr kumimoji="1" lang="en-US" altLang="zh-CN" sz="2400" b="1" dirty="0"/>
              <a:t>2</a:t>
            </a:r>
            <a:r>
              <a:rPr kumimoji="1" lang="zh-CN" altLang="en-US" sz="2400" b="1" dirty="0"/>
              <a:t>个算式，和的符号与加数的符号有什么关系？和的绝对值与加数的绝对值有什么关系？</a:t>
            </a:r>
          </a:p>
          <a:p>
            <a:endParaRPr kumimoji="1" lang="zh-CN" altLang="en-US" sz="2400" b="1" dirty="0"/>
          </a:p>
          <a:p>
            <a:endParaRPr kumimoji="1" lang="zh-CN" altLang="en-US" sz="2400" b="1" dirty="0"/>
          </a:p>
          <a:p>
            <a:r>
              <a:rPr kumimoji="1" lang="zh-CN" altLang="en-US" sz="2800" b="1" dirty="0">
                <a:solidFill>
                  <a:srgbClr val="FF0000"/>
                </a:solidFill>
              </a:rPr>
              <a:t>总结有理数加法法则</a:t>
            </a:r>
            <a:r>
              <a:rPr kumimoji="1" lang="en-US" altLang="zh-CN" sz="2800" b="1" dirty="0">
                <a:solidFill>
                  <a:srgbClr val="FF0000"/>
                </a:solidFill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042988" y="4005263"/>
            <a:ext cx="7273925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/>
              <a:t>并用较大的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绝对值减去较小的绝对值</a:t>
            </a:r>
            <a:r>
              <a:rPr kumimoji="1" lang="en-US" altLang="zh-CN" sz="2800" b="1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</a:rPr>
              <a:t>互为相反数的两个数相加得</a:t>
            </a:r>
            <a:r>
              <a:rPr kumimoji="1" lang="en-US" altLang="zh-CN" sz="3200" b="1" dirty="0">
                <a:solidFill>
                  <a:srgbClr val="0000FF"/>
                </a:solidFill>
              </a:rPr>
              <a:t>0;</a:t>
            </a:r>
          </a:p>
          <a:p>
            <a:pPr>
              <a:spcBef>
                <a:spcPct val="50000"/>
              </a:spcBef>
            </a:pPr>
            <a:endParaRPr kumimoji="1" lang="en-US" altLang="zh-CN" sz="3200" b="1" dirty="0">
              <a:solidFill>
                <a:srgbClr val="0000FF"/>
              </a:solidFill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755650" y="3213100"/>
            <a:ext cx="7920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</a:rPr>
              <a:t>异号</a:t>
            </a:r>
            <a:r>
              <a:rPr kumimoji="1" lang="zh-CN" altLang="en-US" sz="2800" b="1" dirty="0"/>
              <a:t>两数相加</a:t>
            </a:r>
            <a:r>
              <a:rPr kumimoji="1" lang="en-US" altLang="zh-CN" sz="2800" b="1" dirty="0"/>
              <a:t>,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,</a:t>
            </a:r>
            <a:r>
              <a:rPr kumimoji="1" lang="zh-CN" altLang="en-US" sz="2800" b="1" dirty="0"/>
              <a:t>取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绝对值较大</a:t>
            </a:r>
            <a:r>
              <a:rPr kumimoji="1" lang="zh-CN" altLang="en-US" sz="2800" b="1" dirty="0"/>
              <a:t>的加数的符号</a:t>
            </a:r>
            <a:r>
              <a:rPr kumimoji="1" lang="en-US" altLang="zh-CN" sz="2800" b="1" dirty="0"/>
              <a:t>,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611188" y="4724400"/>
            <a:ext cx="7056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755650" y="4868863"/>
            <a:ext cx="734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  <p:custDataLst>
      <p:tags r:id="rId1"/>
    </p:custDataLst>
  </p:cSld>
  <p:clrMapOvr>
    <a:masterClrMapping/>
  </p:clrMapOvr>
  <p:transition spd="med" advTm="14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 autoUpdateAnimBg="0"/>
      <p:bldP spid="645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908175" y="5229225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 b="1">
              <a:solidFill>
                <a:srgbClr val="FF0000"/>
              </a:solidFill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2124075" y="4149725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(-3)+0=-3</a:t>
            </a:r>
          </a:p>
        </p:txBody>
      </p:sp>
      <p:pic>
        <p:nvPicPr>
          <p:cNvPr id="60428" name="Picture 12"/>
          <p:cNvPicPr>
            <a:picLocks noChangeAspect="1" noChangeArrowheads="1"/>
          </p:cNvPicPr>
          <p:nvPr/>
        </p:nvPicPr>
        <p:blipFill>
          <a:blip r:embed="rId3" cstate="email"/>
          <a:srcRect l="70067"/>
          <a:stretch>
            <a:fillRect/>
          </a:stretch>
        </p:blipFill>
        <p:spPr bwMode="auto">
          <a:xfrm>
            <a:off x="2484438" y="1628775"/>
            <a:ext cx="2184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331913" y="981075"/>
            <a:ext cx="748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活动三</a:t>
            </a:r>
            <a:r>
              <a:rPr lang="zh-CN" altLang="en-US">
                <a:solidFill>
                  <a:srgbClr val="FF0000"/>
                </a:solidFill>
              </a:rPr>
              <a:t>：</a:t>
            </a:r>
            <a:r>
              <a:rPr lang="zh-CN" altLang="en-US"/>
              <a:t> （</a:t>
            </a:r>
            <a:r>
              <a:rPr lang="en-US" altLang="zh-CN"/>
              <a:t>6</a:t>
            </a:r>
            <a:r>
              <a:rPr lang="zh-CN" altLang="en-US"/>
              <a:t>）海水下降</a:t>
            </a:r>
            <a:r>
              <a:rPr lang="en-US" altLang="zh-CN"/>
              <a:t>3</a:t>
            </a:r>
            <a:r>
              <a:rPr lang="zh-CN" altLang="en-US"/>
              <a:t>厘米，又上升了</a:t>
            </a:r>
            <a:r>
              <a:rPr lang="en-US" altLang="zh-CN"/>
              <a:t>0</a:t>
            </a:r>
            <a:r>
              <a:rPr lang="zh-CN" altLang="en-US"/>
              <a:t>厘米，共上升了几厘米？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23850" y="4724400"/>
            <a:ext cx="8820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总结有理数加法法则</a:t>
            </a:r>
            <a:r>
              <a:rPr lang="en-US" altLang="zh-CN" sz="2400" b="1">
                <a:solidFill>
                  <a:srgbClr val="FF0000"/>
                </a:solidFill>
              </a:rPr>
              <a:t>3</a:t>
            </a:r>
            <a:r>
              <a:rPr lang="zh-CN" altLang="en-US" sz="2400" b="1">
                <a:solidFill>
                  <a:srgbClr val="FF0000"/>
                </a:solidFill>
              </a:rPr>
              <a:t>：</a:t>
            </a:r>
            <a:r>
              <a:rPr kumimoji="1" lang="zh-CN" altLang="en-US" sz="2800" b="1">
                <a:solidFill>
                  <a:schemeClr val="hlink"/>
                </a:solidFill>
              </a:rPr>
              <a:t>一个数同</a:t>
            </a:r>
            <a:r>
              <a:rPr kumimoji="1" lang="en-US" altLang="zh-CN" sz="2800" b="1">
                <a:solidFill>
                  <a:schemeClr val="hlink"/>
                </a:solidFill>
              </a:rPr>
              <a:t>0</a:t>
            </a:r>
            <a:r>
              <a:rPr kumimoji="1" lang="zh-CN" altLang="en-US" sz="2800" b="1">
                <a:solidFill>
                  <a:schemeClr val="hlink"/>
                </a:solidFill>
              </a:rPr>
              <a:t>相加，仍得这个数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email">
            <a:lum bright="-18000" contrast="30000"/>
          </a:blip>
          <a:srcRect t="15741"/>
          <a:stretch>
            <a:fillRect/>
          </a:stretch>
        </p:blipFill>
        <p:spPr bwMode="auto">
          <a:xfrm>
            <a:off x="468313" y="1412875"/>
            <a:ext cx="821055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973138" y="692150"/>
            <a:ext cx="6335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利用数轴也可以探究有理数的加法法则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4">
            <a:lum bright="-18000" contrast="18000"/>
          </a:blip>
          <a:srcRect/>
          <a:stretch>
            <a:fillRect/>
          </a:stretch>
        </p:blipFill>
        <p:spPr bwMode="auto">
          <a:xfrm>
            <a:off x="468313" y="3825875"/>
            <a:ext cx="82613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>
            <a:lum bright="-24000" contrast="30000"/>
          </a:blip>
          <a:srcRect/>
          <a:stretch>
            <a:fillRect/>
          </a:stretch>
        </p:blipFill>
        <p:spPr bwMode="auto">
          <a:xfrm>
            <a:off x="1692275" y="5013325"/>
            <a:ext cx="55213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3">
            <a:lum bright="-18000" contrast="24000"/>
          </a:blip>
          <a:srcRect/>
          <a:stretch>
            <a:fillRect/>
          </a:stretch>
        </p:blipFill>
        <p:spPr bwMode="auto">
          <a:xfrm>
            <a:off x="1476375" y="1628775"/>
            <a:ext cx="60293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4">
            <a:lum bright="-18000" contrast="24000"/>
          </a:blip>
          <a:srcRect/>
          <a:stretch>
            <a:fillRect/>
          </a:stretch>
        </p:blipFill>
        <p:spPr bwMode="auto">
          <a:xfrm>
            <a:off x="1692275" y="2997200"/>
            <a:ext cx="24749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3" name="Picture 9"/>
          <p:cNvPicPr>
            <a:picLocks noChangeAspect="1" noChangeArrowheads="1"/>
          </p:cNvPicPr>
          <p:nvPr/>
        </p:nvPicPr>
        <p:blipFill>
          <a:blip r:embed="rId5">
            <a:lum bright="-24000" contrast="36000"/>
          </a:blip>
          <a:srcRect/>
          <a:stretch>
            <a:fillRect/>
          </a:stretch>
        </p:blipFill>
        <p:spPr bwMode="auto">
          <a:xfrm>
            <a:off x="4572000" y="2997200"/>
            <a:ext cx="2373313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1547813" y="4797425"/>
            <a:ext cx="5329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47.1|5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47.1|5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57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2.5|2.9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全屏显示(4:3)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黑体</vt:lpstr>
      <vt:lpstr>华文新魏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2021-12-31T06:04:40Z</dcterms:created>
  <dcterms:modified xsi:type="dcterms:W3CDTF">2023-01-17T01:47:13Z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9EE297CBEB754FD6A52F059F4BA6E328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