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F0DAA-DF2A-4F26-B197-E49B7927B7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DD31-2D3B-4F20-A70A-2257902722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CBBC8-BFBC-4DCB-8109-510F78C90341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666A2E-1B2C-447E-A661-9BFD997D4B1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A9934-B2FC-4E27-9EAB-3F6245D2CE0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646A33-5D08-4A11-881C-F5087B8293D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4BAF7-1AD2-4404-A050-7348C09E379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689B5-E902-4D78-BAC4-294AAC8CCE2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3EC04-FF6B-4920-AFC4-730AE72E470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9EF560-EE51-4780-AD19-F1355064074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5A820-E79D-442E-81D0-A1D4502A90E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B0326-E633-4F04-A22E-B3E619270DE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1376B-02B9-4FAB-851D-0519DA84021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DE5FA-63AF-42B0-B115-5F1B8C8B720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ECDAE-D624-4556-A183-C9BFAE926AA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CFE3E5-05F1-4016-82F4-37E32323244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B3D4E-786C-4494-9042-B091C5D181B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E11FEA-5A1D-4EBA-AB1D-A104404FEB7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AA6C6-7727-4DFC-A368-FFD33A4DF79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5C3908-555F-4325-A514-07F9556F45A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EE74-9597-4B65-A709-49DEBF7D44C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43E3F-400C-40D4-92C5-E69CF6C844B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D0A77-E5DE-428E-A54F-D61B5EF8B0B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8CA2E3-97A6-4826-BEBB-7D0C58E5140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1DA982-BAA6-45D8-ACDF-6428C5A5552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7840" y="2082455"/>
            <a:ext cx="75713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b="1" kern="10" dirty="0">
                <a:ln w="9525" cap="sq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不等式的基本性质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2652091" y="506607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··"/>
          <p:cNvSpPr>
            <a:spLocks noChangeArrowheads="1"/>
          </p:cNvSpPr>
          <p:nvPr/>
        </p:nvSpPr>
        <p:spPr bwMode="auto">
          <a:xfrm>
            <a:off x="468313" y="549275"/>
            <a:ext cx="76327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660066"/>
                </a:solidFill>
                <a:latin typeface="宋体" panose="02010600030101010101" pitchFamily="2" charset="-122"/>
              </a:rPr>
              <a:t>不等式性质</a:t>
            </a:r>
            <a:r>
              <a:rPr lang="en-US" altLang="zh-CN" sz="3600" b="1" dirty="0">
                <a:solidFill>
                  <a:srgbClr val="660066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  不等式两边同时加上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(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或减去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同一个整式，不等号的方向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不变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en-US" sz="3200" b="1" dirty="0">
              <a:solidFill>
                <a:srgbClr val="CC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660066"/>
                </a:solidFill>
                <a:latin typeface="宋体" panose="02010600030101010101" pitchFamily="2" charset="-122"/>
              </a:rPr>
              <a:t>不等式性质</a:t>
            </a:r>
            <a:r>
              <a:rPr lang="en-US" altLang="zh-CN" sz="3600" b="1" dirty="0">
                <a:solidFill>
                  <a:srgbClr val="660066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不等式两边同时乘以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(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或除以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同一个正数，不等号的方向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不变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660066"/>
                </a:solidFill>
                <a:latin typeface="宋体" panose="02010600030101010101" pitchFamily="2" charset="-122"/>
              </a:rPr>
              <a:t>不等式性质</a:t>
            </a:r>
            <a:r>
              <a:rPr lang="en-US" altLang="zh-CN" sz="3600" b="1" dirty="0">
                <a:solidFill>
                  <a:srgbClr val="660066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不等式两边乘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(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或除以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同一个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负数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，不等号的方向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改变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en-US" sz="3200" b="1" dirty="0">
              <a:solidFill>
                <a:srgbClr val="CC0000"/>
              </a:solidFill>
              <a:latin typeface="宋体" panose="02010600030101010101" pitchFamily="2" charset="-122"/>
            </a:endParaRPr>
          </a:p>
        </p:txBody>
      </p:sp>
      <p:sp>
        <p:nvSpPr>
          <p:cNvPr id="10243" name="WordArt 3"/>
          <p:cNvSpPr>
            <a:spLocks noChangeArrowheads="1" noChangeShapeType="1"/>
          </p:cNvSpPr>
          <p:nvPr/>
        </p:nvSpPr>
        <p:spPr bwMode="auto">
          <a:xfrm>
            <a:off x="4140200" y="0"/>
            <a:ext cx="2474913" cy="8969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kern="10">
                <a:ln w="19050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09600" y="4845050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(2)-2&lt;-1,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两边都加上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-a,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  <a:r>
              <a:rPr lang="zh-CN" altLang="en-US" sz="3600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   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179705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x+1&gt;0,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两边都减去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  <a:r>
              <a:rPr lang="zh-CN" altLang="en-US" sz="3600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81200" y="3230563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x+1&gt;0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657600" y="40386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CC"/>
                </a:solidFill>
                <a:latin typeface="宋体" panose="02010600030101010101" pitchFamily="2" charset="-122"/>
              </a:rPr>
              <a:t>-1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038600" y="25146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CC"/>
                </a:solidFill>
                <a:latin typeface="宋体" panose="02010600030101010101" pitchFamily="2" charset="-122"/>
              </a:rPr>
              <a:t>-1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638800" y="324485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-1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667000" y="3230563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&gt;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705600" y="179705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x&gt;-1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248400" y="476885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-2-a&lt;-1-a</a:t>
            </a: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2514600" y="3840163"/>
            <a:ext cx="2667000" cy="304800"/>
            <a:chOff x="1584" y="2400"/>
            <a:chExt cx="720" cy="192"/>
          </a:xfrm>
        </p:grpSpPr>
        <p:sp>
          <p:nvSpPr>
            <p:cNvPr id="18452" name="Line 16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3" name="Line 17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4" name="Line 18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953000" y="3230563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</a:p>
        </p:txBody>
      </p:sp>
      <p:grpSp>
        <p:nvGrpSpPr>
          <p:cNvPr id="3" name="Group 20"/>
          <p:cNvGrpSpPr/>
          <p:nvPr/>
        </p:nvGrpSpPr>
        <p:grpSpPr bwMode="auto">
          <a:xfrm flipV="1">
            <a:off x="3124200" y="3001963"/>
            <a:ext cx="2895600" cy="304800"/>
            <a:chOff x="1584" y="2400"/>
            <a:chExt cx="720" cy="192"/>
          </a:xfrm>
        </p:grpSpPr>
        <p:sp>
          <p:nvSpPr>
            <p:cNvPr id="18449" name="Line 21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0" name="Line 22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1" name="Line 23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5334000" y="32448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&gt;</a:t>
            </a:r>
          </a:p>
        </p:txBody>
      </p:sp>
      <p:sp>
        <p:nvSpPr>
          <p:cNvPr id="18447" name="WordArt 26"/>
          <p:cNvSpPr>
            <a:spLocks noChangeArrowheads="1" noChangeShapeType="1" noTextEdit="1"/>
          </p:cNvSpPr>
          <p:nvPr/>
        </p:nvSpPr>
        <p:spPr bwMode="auto">
          <a:xfrm rot="5400000">
            <a:off x="-773112" y="952500"/>
            <a:ext cx="2362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  <p:pic>
        <p:nvPicPr>
          <p:cNvPr id="18448" name="Picture 38" descr="bae0101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0"/>
            <a:ext cx="2438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/>
      <p:bldP spid="53252" grpId="0"/>
      <p:bldP spid="53253" grpId="0"/>
      <p:bldP spid="53254" grpId="0"/>
      <p:bldP spid="53256" grpId="0"/>
      <p:bldP spid="53257" grpId="0"/>
      <p:bldP spid="53259" grpId="0"/>
      <p:bldP spid="53261" grpId="0"/>
      <p:bldP spid="53267" grpId="0"/>
      <p:bldP spid="532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71600" y="4267200"/>
            <a:ext cx="541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(4)∵0&lt;1, ∴a</a:t>
            </a:r>
            <a:r>
              <a:rPr lang="en-US" altLang="zh-CN" sz="36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a+1;</a:t>
            </a: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2971800" y="3276600"/>
            <a:ext cx="1600200" cy="304800"/>
            <a:chOff x="1584" y="2400"/>
            <a:chExt cx="720" cy="192"/>
          </a:xfrm>
        </p:grpSpPr>
        <p:sp>
          <p:nvSpPr>
            <p:cNvPr id="19478" name="Line 12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79" name="Line 16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80" name="Line 18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1"/>
          <p:cNvGrpSpPr/>
          <p:nvPr/>
        </p:nvGrpSpPr>
        <p:grpSpPr bwMode="auto">
          <a:xfrm flipV="1">
            <a:off x="3581400" y="2286000"/>
            <a:ext cx="2362200" cy="381000"/>
            <a:chOff x="1584" y="2400"/>
            <a:chExt cx="720" cy="192"/>
          </a:xfrm>
        </p:grpSpPr>
        <p:sp>
          <p:nvSpPr>
            <p:cNvPr id="19475" name="Line 22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76" name="Line 23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77" name="Line 24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581400" y="3429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CC"/>
                </a:solidFill>
                <a:latin typeface="宋体" panose="02010600030101010101" pitchFamily="2" charset="-122"/>
              </a:rPr>
              <a:t>+4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648200" y="1782763"/>
            <a:ext cx="91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CC"/>
                </a:solidFill>
                <a:latin typeface="宋体" panose="02010600030101010101" pitchFamily="2" charset="-122"/>
              </a:rPr>
              <a:t>+4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4876800" y="41910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1371600" y="5029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-b,</a:t>
            </a:r>
            <a:r>
              <a:rPr lang="zh-CN" altLang="en-US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a+b</a:t>
            </a:r>
            <a:r>
              <a:rPr lang="en-US" altLang="zh-CN" sz="36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</a:t>
            </a:r>
          </a:p>
        </p:txBody>
      </p:sp>
      <p:sp>
        <p:nvSpPr>
          <p:cNvPr id="19465" name="Text Box 30"/>
          <p:cNvSpPr txBox="1">
            <a:spLocks noChangeArrowheads="1"/>
          </p:cNvSpPr>
          <p:nvPr/>
        </p:nvSpPr>
        <p:spPr bwMode="auto">
          <a:xfrm>
            <a:off x="1371600" y="2590800"/>
            <a:ext cx="563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a-4&gt;0,</a:t>
            </a:r>
            <a:r>
              <a:rPr lang="zh-CN" altLang="en-US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36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4;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5029200" y="25590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5562600" y="5029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3200400" y="2590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pic>
        <p:nvPicPr>
          <p:cNvPr id="19469" name="Picture 35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3581400"/>
            <a:ext cx="6905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6724650" y="2057400"/>
            <a:ext cx="742950" cy="2362200"/>
          </a:xfrm>
          <a:prstGeom prst="rect">
            <a:avLst/>
          </a:prstGeom>
          <a:solidFill>
            <a:srgbClr val="CCFFFF"/>
          </a:solidFill>
          <a:ln w="9525">
            <a:solidFill>
              <a:srgbClr val="6666FF"/>
            </a:solidFill>
            <a:miter lim="800000"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先前后比较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7562850" y="2057400"/>
            <a:ext cx="742950" cy="2362200"/>
          </a:xfrm>
          <a:prstGeom prst="rect">
            <a:avLst/>
          </a:prstGeom>
          <a:solidFill>
            <a:srgbClr val="CCFFFF"/>
          </a:solidFill>
          <a:ln w="9525">
            <a:solidFill>
              <a:srgbClr val="6666FF"/>
            </a:solidFill>
            <a:miter lim="800000"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再定不等号</a:t>
            </a:r>
          </a:p>
        </p:txBody>
      </p:sp>
      <p:pic>
        <p:nvPicPr>
          <p:cNvPr id="19472" name="Picture 45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10000"/>
            <a:ext cx="68580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WordArt 26"/>
          <p:cNvSpPr>
            <a:spLocks noChangeArrowheads="1" noChangeShapeType="1" noTextEdit="1"/>
          </p:cNvSpPr>
          <p:nvPr/>
        </p:nvSpPr>
        <p:spPr bwMode="auto">
          <a:xfrm rot="5400000">
            <a:off x="-773112" y="952500"/>
            <a:ext cx="2362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  <p:pic>
        <p:nvPicPr>
          <p:cNvPr id="19474" name="Picture 38" descr="bae01014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0"/>
            <a:ext cx="2438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97" grpId="0"/>
      <p:bldP spid="54298" grpId="0"/>
      <p:bldP spid="54299" grpId="0"/>
      <p:bldP spid="54301" grpId="0"/>
      <p:bldP spid="54303" grpId="0"/>
      <p:bldP spid="54304" grpId="0"/>
      <p:bldP spid="54305" grpId="0"/>
      <p:bldP spid="54310" grpId="0" animBg="1"/>
      <p:bldP spid="543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1"/>
          <p:cNvSpPr txBox="1">
            <a:spLocks noChangeArrowheads="1"/>
          </p:cNvSpPr>
          <p:nvPr/>
        </p:nvSpPr>
        <p:spPr bwMode="auto">
          <a:xfrm>
            <a:off x="2514600" y="2590800"/>
            <a:ext cx="552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(6)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m&gt;-3,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-3m</a:t>
            </a:r>
            <a:r>
              <a:rPr lang="en-US" altLang="zh-CN" sz="3600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9;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514600" y="4724400"/>
            <a:ext cx="556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(8)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-a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3600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-b.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514600" y="4083050"/>
            <a:ext cx="563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(7)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a≥b,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2a</a:t>
            </a:r>
            <a:r>
              <a:rPr lang="en-US" altLang="zh-CN" sz="3600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2b</a:t>
            </a:r>
            <a:r>
              <a:rPr lang="en-US" altLang="zh-CN" sz="36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3886200" y="3200400"/>
            <a:ext cx="1905000" cy="304800"/>
            <a:chOff x="1584" y="2400"/>
            <a:chExt cx="720" cy="192"/>
          </a:xfrm>
        </p:grpSpPr>
        <p:sp>
          <p:nvSpPr>
            <p:cNvPr id="20502" name="Line 25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3" name="Line 26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4" name="Line 27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8"/>
          <p:cNvGrpSpPr/>
          <p:nvPr/>
        </p:nvGrpSpPr>
        <p:grpSpPr bwMode="auto">
          <a:xfrm flipV="1">
            <a:off x="4419600" y="2286000"/>
            <a:ext cx="3124200" cy="381000"/>
            <a:chOff x="1584" y="2400"/>
            <a:chExt cx="720" cy="192"/>
          </a:xfrm>
        </p:grpSpPr>
        <p:sp>
          <p:nvSpPr>
            <p:cNvPr id="20499" name="Line 29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0" name="Line 30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1" name="Line 31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5257800" y="1752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×(</a:t>
            </a:r>
            <a:r>
              <a:rPr lang="en-US" altLang="zh-CN" sz="3200" b="1">
                <a:solidFill>
                  <a:srgbClr val="0000CC"/>
                </a:solidFill>
                <a:latin typeface="宋体" panose="02010600030101010101" pitchFamily="2" charset="-122"/>
              </a:rPr>
              <a:t>-3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4267200" y="3382963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×(</a:t>
            </a:r>
            <a:r>
              <a:rPr lang="en-US" altLang="zh-CN" sz="3200" b="1">
                <a:solidFill>
                  <a:srgbClr val="0000CC"/>
                </a:solidFill>
                <a:latin typeface="宋体" panose="02010600030101010101" pitchFamily="2" charset="-122"/>
              </a:rPr>
              <a:t>-3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3886200" y="2590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477000" y="2590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248400" y="40386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≥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6400800" y="4648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pic>
        <p:nvPicPr>
          <p:cNvPr id="20493" name="Picture 4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0"/>
            <a:ext cx="335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48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0263" y="2209800"/>
            <a:ext cx="5413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628650" y="2286000"/>
            <a:ext cx="742950" cy="2362200"/>
          </a:xfrm>
          <a:prstGeom prst="rect">
            <a:avLst/>
          </a:prstGeom>
          <a:solidFill>
            <a:srgbClr val="CCFFFF"/>
          </a:solidFill>
          <a:ln w="9525">
            <a:solidFill>
              <a:srgbClr val="6666FF"/>
            </a:solidFill>
            <a:miter lim="800000"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先前后比较</a:t>
            </a: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1466850" y="2286000"/>
            <a:ext cx="742950" cy="2362200"/>
          </a:xfrm>
          <a:prstGeom prst="rect">
            <a:avLst/>
          </a:prstGeom>
          <a:solidFill>
            <a:srgbClr val="CCFFFF"/>
          </a:solidFill>
          <a:ln w="9525">
            <a:solidFill>
              <a:srgbClr val="6666FF"/>
            </a:solidFill>
            <a:miter lim="800000"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再定不等号</a:t>
            </a:r>
          </a:p>
        </p:txBody>
      </p:sp>
      <p:sp>
        <p:nvSpPr>
          <p:cNvPr id="20497" name="WordArt 26"/>
          <p:cNvSpPr>
            <a:spLocks noChangeArrowheads="1" noChangeShapeType="1" noTextEdit="1"/>
          </p:cNvSpPr>
          <p:nvPr/>
        </p:nvSpPr>
        <p:spPr bwMode="auto">
          <a:xfrm rot="5400000">
            <a:off x="-773112" y="952500"/>
            <a:ext cx="2362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  <p:pic>
        <p:nvPicPr>
          <p:cNvPr id="20498" name="Picture 38" descr="bae01014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0"/>
            <a:ext cx="2438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8" grpId="0"/>
      <p:bldP spid="34839" grpId="0"/>
      <p:bldP spid="34849" grpId="0"/>
      <p:bldP spid="34850" grpId="0"/>
      <p:bldP spid="34851" grpId="0"/>
      <p:bldP spid="34852" grpId="0"/>
      <p:bldP spid="34854" grpId="0"/>
      <p:bldP spid="34855" grpId="0"/>
      <p:bldP spid="34865" grpId="0" animBg="1"/>
      <p:bldP spid="348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57338"/>
            <a:ext cx="6870700" cy="935037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/>
              <a:t>设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m</a:t>
            </a:r>
            <a:r>
              <a:rPr lang="zh-CN" altLang="en-US" sz="4000" b="1" dirty="0">
                <a:latin typeface="Batang" pitchFamily="18" charset="-127"/>
                <a:ea typeface="Batang" pitchFamily="18" charset="-127"/>
              </a:rPr>
              <a:t>＞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n</a:t>
            </a:r>
            <a:r>
              <a:rPr lang="en-US" altLang="zh-CN" sz="4000" b="1" dirty="0"/>
              <a:t>,</a:t>
            </a:r>
            <a:r>
              <a:rPr lang="zh-CN" altLang="en-US" sz="4000" b="1" dirty="0"/>
              <a:t>用“＞”或“＜”填空。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1331913" y="2636838"/>
            <a:ext cx="7620000" cy="3035300"/>
          </a:xfrm>
        </p:spPr>
        <p:txBody>
          <a:bodyPr/>
          <a:lstStyle/>
          <a:p>
            <a:r>
              <a:rPr lang="en-US" altLang="zh-CN" sz="40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1)   m-5____  n-5</a:t>
            </a:r>
          </a:p>
          <a:p>
            <a:r>
              <a:rPr lang="en-US" altLang="zh-CN" sz="40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2)   m+4 ____</a:t>
            </a:r>
            <a:r>
              <a:rPr lang="en-US" altLang="zh-CN" b="1" u="sng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 n+4</a:t>
            </a:r>
          </a:p>
          <a:p>
            <a:r>
              <a:rPr lang="en-US" altLang="zh-CN" sz="40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3)   6m ____</a:t>
            </a:r>
            <a:r>
              <a:rPr lang="en-US" altLang="zh-CN" b="1" u="sng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 6n</a:t>
            </a:r>
          </a:p>
          <a:p>
            <a:r>
              <a:rPr lang="en-US" altLang="zh-CN" sz="40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4)   -3m ____</a:t>
            </a:r>
            <a:r>
              <a:rPr lang="en-US" altLang="zh-CN" b="1" u="sng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sz="4000" b="1" dirty="0">
                <a:latin typeface="Batang" pitchFamily="18" charset="-127"/>
                <a:ea typeface="Batang" pitchFamily="18" charset="-127"/>
              </a:rPr>
              <a:t>-3n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476250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1509" name="WordArt 5"/>
          <p:cNvSpPr>
            <a:spLocks noChangeArrowheads="1" noChangeShapeType="1"/>
          </p:cNvSpPr>
          <p:nvPr/>
        </p:nvSpPr>
        <p:spPr bwMode="auto">
          <a:xfrm>
            <a:off x="467544" y="266700"/>
            <a:ext cx="58674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试一试，看谁更快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381000" y="41148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已知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m&lt;n,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且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(a-3)m&gt;(a-3)n,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求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的范围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304800" y="2286000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已知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x&gt;y,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比较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2-3x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2-3y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的大小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1905000" y="2819400"/>
            <a:ext cx="2133600" cy="228600"/>
            <a:chOff x="1584" y="2400"/>
            <a:chExt cx="720" cy="192"/>
          </a:xfrm>
        </p:grpSpPr>
        <p:sp>
          <p:nvSpPr>
            <p:cNvPr id="22556" name="Line 25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57" name="Line 26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58" name="Line 27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8"/>
          <p:cNvGrpSpPr/>
          <p:nvPr/>
        </p:nvGrpSpPr>
        <p:grpSpPr bwMode="auto">
          <a:xfrm flipV="1">
            <a:off x="2362200" y="2209800"/>
            <a:ext cx="3048000" cy="228600"/>
            <a:chOff x="1584" y="2400"/>
            <a:chExt cx="720" cy="192"/>
          </a:xfrm>
        </p:grpSpPr>
        <p:sp>
          <p:nvSpPr>
            <p:cNvPr id="22553" name="Line 29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54" name="Line 30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55" name="Line 31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590800" y="1690688"/>
            <a:ext cx="251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先</a:t>
            </a:r>
            <a:r>
              <a:rPr lang="zh-CN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(-3),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再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+2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1752600" y="2909888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先</a:t>
            </a:r>
            <a:r>
              <a:rPr lang="zh-CN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(-3),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再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+2</a:t>
            </a:r>
          </a:p>
        </p:txBody>
      </p:sp>
      <p:grpSp>
        <p:nvGrpSpPr>
          <p:cNvPr id="4" name="Group 34"/>
          <p:cNvGrpSpPr/>
          <p:nvPr/>
        </p:nvGrpSpPr>
        <p:grpSpPr bwMode="auto">
          <a:xfrm>
            <a:off x="1981200" y="4648200"/>
            <a:ext cx="1981200" cy="228600"/>
            <a:chOff x="1584" y="2400"/>
            <a:chExt cx="720" cy="192"/>
          </a:xfrm>
        </p:grpSpPr>
        <p:sp>
          <p:nvSpPr>
            <p:cNvPr id="22550" name="Line 35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51" name="Line 36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52" name="Line 37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38"/>
          <p:cNvGrpSpPr/>
          <p:nvPr/>
        </p:nvGrpSpPr>
        <p:grpSpPr bwMode="auto">
          <a:xfrm flipV="1">
            <a:off x="2438400" y="4038600"/>
            <a:ext cx="3048000" cy="228600"/>
            <a:chOff x="1584" y="2400"/>
            <a:chExt cx="720" cy="192"/>
          </a:xfrm>
        </p:grpSpPr>
        <p:sp>
          <p:nvSpPr>
            <p:cNvPr id="22547" name="Line 39"/>
            <p:cNvSpPr>
              <a:spLocks noChangeShapeType="1"/>
            </p:cNvSpPr>
            <p:nvPr/>
          </p:nvSpPr>
          <p:spPr bwMode="auto">
            <a:xfrm>
              <a:off x="15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48" name="Line 40"/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49" name="Line 41"/>
            <p:cNvSpPr>
              <a:spLocks noChangeShapeType="1"/>
            </p:cNvSpPr>
            <p:nvPr/>
          </p:nvSpPr>
          <p:spPr bwMode="auto">
            <a:xfrm>
              <a:off x="1584" y="259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124200" y="3581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(a-3)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2057400" y="47386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(a-3)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1981200" y="4114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4495800" y="4114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22542" name="WordArt 48"/>
          <p:cNvSpPr>
            <a:spLocks noChangeArrowheads="1" noChangeShapeType="1" noTextEdit="1"/>
          </p:cNvSpPr>
          <p:nvPr/>
        </p:nvSpPr>
        <p:spPr bwMode="auto">
          <a:xfrm>
            <a:off x="304800" y="257581"/>
            <a:ext cx="3059113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29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试一试</a:t>
            </a:r>
          </a:p>
        </p:txBody>
      </p:sp>
      <p:pic>
        <p:nvPicPr>
          <p:cNvPr id="22543" name="Picture 51" descr="bae0101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143000"/>
            <a:ext cx="2438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7239000" y="1828800"/>
            <a:ext cx="742950" cy="2362200"/>
          </a:xfrm>
          <a:prstGeom prst="rect">
            <a:avLst/>
          </a:prstGeom>
          <a:solidFill>
            <a:srgbClr val="CCFFFF"/>
          </a:solidFill>
          <a:ln w="9525">
            <a:solidFill>
              <a:srgbClr val="6666FF"/>
            </a:solidFill>
            <a:miter lim="800000"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先前后比较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8077200" y="1828800"/>
            <a:ext cx="742950" cy="2362200"/>
          </a:xfrm>
          <a:prstGeom prst="rect">
            <a:avLst/>
          </a:prstGeom>
          <a:solidFill>
            <a:srgbClr val="CCFFFF"/>
          </a:solidFill>
          <a:ln w="9525">
            <a:solidFill>
              <a:srgbClr val="6666FF"/>
            </a:solidFill>
            <a:miter lim="800000"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再定不等号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838200" y="525780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: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由题意可得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a-3&lt;0(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不等式的基本性质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3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  ∴a&lt;3(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不等式的基本性质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8" grpId="0"/>
      <p:bldP spid="18464" grpId="0"/>
      <p:bldP spid="18465" grpId="0"/>
      <p:bldP spid="18474" grpId="0"/>
      <p:bldP spid="18475" grpId="0"/>
      <p:bldP spid="18476" grpId="0"/>
      <p:bldP spid="18477" grpId="0"/>
      <p:bldP spid="18485" grpId="0" animBg="1"/>
      <p:bldP spid="18486" grpId="0" animBg="1"/>
      <p:bldP spid="184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534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：已知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x&gt;y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，试比较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和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的大小，并说明理由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428625" y="5357813"/>
            <a:ext cx="853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变式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：若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x&gt;y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比较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(a-3)x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(a-3)y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的大小？</a:t>
            </a:r>
          </a:p>
        </p:txBody>
      </p:sp>
      <p:sp>
        <p:nvSpPr>
          <p:cNvPr id="1030" name="WordArt 4"/>
          <p:cNvSpPr>
            <a:spLocks noChangeArrowheads="1" noChangeShapeType="1"/>
          </p:cNvSpPr>
          <p:nvPr/>
        </p:nvSpPr>
        <p:spPr bwMode="auto">
          <a:xfrm>
            <a:off x="685800" y="0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崭露头角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428625" y="2420938"/>
            <a:ext cx="8702675" cy="2509837"/>
            <a:chOff x="-165" y="0"/>
            <a:chExt cx="13705" cy="3952"/>
          </a:xfrm>
        </p:grpSpPr>
        <p:sp>
          <p:nvSpPr>
            <p:cNvPr id="1033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12240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变式</a:t>
              </a:r>
              <a:r>
                <a:rPr lang="en-US" altLang="zh-CN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1:</a:t>
              </a: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比较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－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2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x</a:t>
              </a: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和</a:t>
              </a:r>
              <a:r>
                <a:rPr lang="en-US" altLang="zh-CN" sz="2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－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2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y</a:t>
              </a: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的大小</a:t>
              </a:r>
            </a:p>
          </p:txBody>
        </p: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-165" y="3135"/>
              <a:ext cx="13388" cy="81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变式</a:t>
              </a:r>
              <a:r>
                <a:rPr lang="en-US" altLang="zh-CN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3: </a:t>
              </a: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若</a:t>
              </a: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x&gt;y,</a:t>
              </a: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且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(a</a:t>
              </a: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－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3)x</a:t>
              </a: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＜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(a</a:t>
              </a: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－</a:t>
              </a: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3)y</a:t>
              </a:r>
              <a:r>
                <a:rPr lang="en-US" altLang="zh-CN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,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求</a:t>
              </a:r>
              <a:r>
                <a:rPr lang="en-US" altLang="zh-CN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的取值范围。</a:t>
              </a:r>
            </a:p>
          </p:txBody>
        </p:sp>
        <p:grpSp>
          <p:nvGrpSpPr>
            <p:cNvPr id="1035" name="Group 8"/>
            <p:cNvGrpSpPr/>
            <p:nvPr/>
          </p:nvGrpSpPr>
          <p:grpSpPr bwMode="auto">
            <a:xfrm>
              <a:off x="100" y="1080"/>
              <a:ext cx="13440" cy="1806"/>
              <a:chOff x="-20" y="0"/>
              <a:chExt cx="13440" cy="1806"/>
            </a:xfrm>
          </p:grpSpPr>
          <p:sp>
            <p:nvSpPr>
              <p:cNvPr id="1036" name="Text Box 9"/>
              <p:cNvSpPr txBox="1">
                <a:spLocks noChangeArrowheads="1"/>
              </p:cNvSpPr>
              <p:nvPr/>
            </p:nvSpPr>
            <p:spPr bwMode="auto">
              <a:xfrm>
                <a:off x="-20" y="360"/>
                <a:ext cx="13440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800" b="1" dirty="0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变式</a:t>
                </a:r>
                <a:r>
                  <a:rPr lang="zh-CN" altLang="zh-CN" sz="2800" b="1" dirty="0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2:</a:t>
                </a:r>
                <a:r>
                  <a:rPr lang="zh-CN" altLang="en-US" sz="2800" b="1" dirty="0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比较        和          的大</a:t>
                </a:r>
                <a:r>
                  <a:rPr lang="zh-CN" altLang="en-US" sz="2800" b="1" dirty="0" smtClean="0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小</a:t>
                </a:r>
                <a:endParaRPr lang="zh-CN" altLang="en-US" sz="2800" dirty="0">
                  <a:solidFill>
                    <a:srgbClr val="000000"/>
                  </a:solidFill>
                  <a:latin typeface="宋体" panose="02010600030101010101" pitchFamily="2" charset="-122"/>
                </a:endParaRPr>
              </a:p>
            </p:txBody>
          </p:sp>
          <p:graphicFrame>
            <p:nvGraphicFramePr>
              <p:cNvPr id="1026" name="Object 10"/>
              <p:cNvGraphicFramePr>
                <a:graphicFrameLocks noChangeAspect="1"/>
              </p:cNvGraphicFramePr>
              <p:nvPr/>
            </p:nvGraphicFramePr>
            <p:xfrm>
              <a:off x="3000" y="0"/>
              <a:ext cx="2040" cy="18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1" r:id="rId3" imgW="444500" imgH="393700" progId="Equation.3">
                      <p:embed/>
                    </p:oleObj>
                  </mc:Choice>
                  <mc:Fallback>
                    <p:oleObj r:id="rId3" imgW="444500" imgH="393700" progId="Equation.3">
                      <p:embed/>
                      <p:pic>
                        <p:nvPicPr>
                          <p:cNvPr id="0" name="图片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00" y="0"/>
                            <a:ext cx="2040" cy="18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" name="Object 11"/>
              <p:cNvGraphicFramePr>
                <a:graphicFrameLocks noChangeAspect="1"/>
              </p:cNvGraphicFramePr>
              <p:nvPr/>
            </p:nvGraphicFramePr>
            <p:xfrm>
              <a:off x="5880" y="0"/>
              <a:ext cx="2040" cy="17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" r:id="rId5" imgW="457835" imgH="393700" progId="Equation.3">
                      <p:embed/>
                    </p:oleObj>
                  </mc:Choice>
                  <mc:Fallback>
                    <p:oleObj r:id="rId5" imgW="457835" imgH="393700" progId="Equation.3">
                      <p:embed/>
                      <p:pic>
                        <p:nvPicPr>
                          <p:cNvPr id="0" name="图片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80" y="0"/>
                            <a:ext cx="2040" cy="17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32" name="AutoShape 1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153400" y="6477000"/>
            <a:ext cx="990600" cy="3810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1700213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dirty="0"/>
              <a:t>例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：由        </a:t>
            </a:r>
            <a:r>
              <a:rPr lang="en-US" altLang="zh-CN" sz="3600" b="1" dirty="0"/>
              <a:t>&gt;2</a:t>
            </a:r>
            <a:r>
              <a:rPr lang="zh-CN" altLang="en-US" sz="3600" b="1" dirty="0"/>
              <a:t>可得（  ）</a:t>
            </a:r>
            <a:r>
              <a:rPr lang="en-US" altLang="zh-CN" sz="3600" b="1" baseline="30000" dirty="0"/>
              <a:t>2</a:t>
            </a:r>
            <a:r>
              <a:rPr lang="en-US" altLang="zh-CN" sz="3600" b="1" dirty="0"/>
              <a:t> &gt;2      </a:t>
            </a:r>
            <a:r>
              <a:rPr lang="zh-CN" altLang="en-US" sz="3600" b="1" dirty="0"/>
              <a:t>，不等式两边同时乘了</a:t>
            </a:r>
            <a:r>
              <a:rPr lang="zh-CN" altLang="en-US" sz="3600" b="1" u="sng" dirty="0"/>
              <a:t>             </a:t>
            </a:r>
            <a:r>
              <a:rPr lang="zh-CN" altLang="en-US" sz="3600" b="1" dirty="0"/>
              <a:t>，</a:t>
            </a:r>
            <a:r>
              <a:rPr lang="zh-CN" altLang="en-US" sz="3600" u="sng" dirty="0"/>
              <a:t>                   </a:t>
            </a:r>
            <a:r>
              <a:rPr lang="zh-CN" altLang="en-US" sz="3600" dirty="0"/>
              <a:t>  </a:t>
            </a:r>
            <a:endParaRPr lang="zh-CN" altLang="en-US" sz="3600" b="1" dirty="0"/>
          </a:p>
          <a:p>
            <a:pPr>
              <a:buFontTx/>
              <a:buNone/>
            </a:pPr>
            <a:r>
              <a:rPr lang="zh-CN" altLang="en-US" sz="3600" b="1" dirty="0"/>
              <a:t>你能由     </a:t>
            </a:r>
            <a:r>
              <a:rPr lang="en-US" altLang="zh-CN" sz="3600" b="1" dirty="0"/>
              <a:t>&gt;2</a:t>
            </a:r>
            <a:r>
              <a:rPr lang="zh-CN" altLang="en-US" sz="3600" b="1" dirty="0"/>
              <a:t>，推出        </a:t>
            </a:r>
            <a:r>
              <a:rPr lang="en-US" altLang="zh-CN" sz="3600" b="1" dirty="0"/>
              <a:t>&lt;2.5</a:t>
            </a:r>
            <a:r>
              <a:rPr lang="zh-CN" altLang="en-US" sz="3600" b="1" dirty="0"/>
              <a:t>吗</a:t>
            </a:r>
            <a:r>
              <a:rPr lang="zh-CN" altLang="en-US" b="1" dirty="0"/>
              <a:t>？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339975" y="1557338"/>
          <a:ext cx="59213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公式" r:id="rId3" imgW="228600" imgH="228600" progId="Equation.3">
                  <p:embed/>
                </p:oleObj>
              </mc:Choice>
              <mc:Fallback>
                <p:oleObj name="公式" r:id="rId3" imgW="228600" imgH="228600" progId="Equation.3">
                  <p:embed/>
                  <p:pic>
                    <p:nvPicPr>
                      <p:cNvPr id="0" name="图片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557338"/>
                        <a:ext cx="592138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148064" y="1628800"/>
          <a:ext cx="4397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公式" r:id="rId5" imgW="228600" imgH="228600" progId="Equation.3">
                  <p:embed/>
                </p:oleObj>
              </mc:Choice>
              <mc:Fallback>
                <p:oleObj name="公式" r:id="rId5" imgW="228600" imgH="228600" progId="Equation.3">
                  <p:embed/>
                  <p:pic>
                    <p:nvPicPr>
                      <p:cNvPr id="0" name="图片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628800"/>
                        <a:ext cx="439738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052" name="Object 14"/>
          <p:cNvGraphicFramePr>
            <a:graphicFrameLocks noChangeAspect="1"/>
          </p:cNvGraphicFramePr>
          <p:nvPr/>
        </p:nvGraphicFramePr>
        <p:xfrm>
          <a:off x="2051050" y="2852738"/>
          <a:ext cx="4111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公式" r:id="rId6" imgW="228600" imgH="228600" progId="Equation.3">
                  <p:embed/>
                </p:oleObj>
              </mc:Choice>
              <mc:Fallback>
                <p:oleObj name="公式" r:id="rId6" imgW="228600" imgH="228600" progId="Equation.3">
                  <p:embed/>
                  <p:pic>
                    <p:nvPicPr>
                      <p:cNvPr id="0" name="图片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852738"/>
                        <a:ext cx="4111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6804248" y="1700808"/>
          <a:ext cx="4111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公式" r:id="rId7" imgW="228600" imgH="228600" progId="Equation.3">
                  <p:embed/>
                </p:oleObj>
              </mc:Choice>
              <mc:Fallback>
                <p:oleObj name="公式" r:id="rId7" imgW="228600" imgH="228600" progId="Equation.3">
                  <p:embed/>
                  <p:pic>
                    <p:nvPicPr>
                      <p:cNvPr id="0" name="图片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700808"/>
                        <a:ext cx="4111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9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4716463" y="2924175"/>
          <a:ext cx="4095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8" imgW="228600" imgH="228600" progId="Equation.3">
                  <p:embed/>
                </p:oleObj>
              </mc:Choice>
              <mc:Fallback>
                <p:oleObj name="公式" r:id="rId8" imgW="228600" imgH="228600" progId="Equation.3">
                  <p:embed/>
                  <p:pic>
                    <p:nvPicPr>
                      <p:cNvPr id="0" name="图片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924175"/>
                        <a:ext cx="4095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WordArt 20"/>
          <p:cNvSpPr>
            <a:spLocks noChangeArrowheads="1" noChangeShapeType="1"/>
          </p:cNvSpPr>
          <p:nvPr/>
        </p:nvSpPr>
        <p:spPr bwMode="auto">
          <a:xfrm>
            <a:off x="250825" y="0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崭露头角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533400" y="1905000"/>
            <a:ext cx="81534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k&lt;0,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则下列不等式中</a:t>
            </a:r>
            <a:r>
              <a:rPr lang="zh-CN" altLang="en-US" sz="3200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不成立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的是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)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A.k+2&gt;k-2    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B.-6k&gt;0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32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C.k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&gt;-k          </a:t>
            </a:r>
            <a:r>
              <a:rPr lang="en-US" altLang="zh-CN" sz="32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D.k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&lt;-k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已知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a&lt;b,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下列不等式中</a:t>
            </a:r>
            <a:r>
              <a:rPr lang="zh-CN" altLang="en-US" sz="3200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错误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的是  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)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A.4a&lt;4b         B.-4a&lt;-4b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C.a+4&lt;b+4       D.a-4&lt;b-4 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7696200" y="1981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7772400" y="39306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</a:p>
        </p:txBody>
      </p:sp>
      <p:graphicFrame>
        <p:nvGraphicFramePr>
          <p:cNvPr id="3074" name="Object 18"/>
          <p:cNvGraphicFramePr>
            <a:graphicFrameLocks noGrp="1" noChangeAspect="1"/>
          </p:cNvGraphicFramePr>
          <p:nvPr>
            <p:ph idx="4294967295"/>
          </p:nvPr>
        </p:nvGraphicFramePr>
        <p:xfrm>
          <a:off x="8458200" y="457200"/>
          <a:ext cx="6858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剪辑" r:id="rId3" imgW="11220450" imgH="15335250" progId="MS_ClipArt_Gallery.2">
                  <p:embed/>
                </p:oleObj>
              </mc:Choice>
              <mc:Fallback>
                <p:oleObj name="剪辑" r:id="rId3" imgW="11220450" imgH="15335250" progId="MS_ClipArt_Gallery.2">
                  <p:embed/>
                  <p:pic>
                    <p:nvPicPr>
                      <p:cNvPr id="0" name="图片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457200"/>
                        <a:ext cx="6858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WordArt 7"/>
          <p:cNvSpPr>
            <a:spLocks noChangeArrowheads="1" noChangeShapeType="1"/>
          </p:cNvSpPr>
          <p:nvPr/>
        </p:nvSpPr>
        <p:spPr bwMode="auto">
          <a:xfrm>
            <a:off x="571500" y="357188"/>
            <a:ext cx="58674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试一试，看谁更快</a:t>
            </a: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6588125" y="765175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剪辑" r:id="rId5" imgW="11220450" imgH="15335250" progId="MS_ClipArt_Gallery.2">
                  <p:embed/>
                </p:oleObj>
              </mc:Choice>
              <mc:Fallback>
                <p:oleObj name="剪辑" r:id="rId5" imgW="11220450" imgH="15335250" progId="MS_ClipArt_Gallery.2">
                  <p:embed/>
                  <p:pic>
                    <p:nvPicPr>
                      <p:cNvPr id="0" name="图片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765175"/>
                        <a:ext cx="914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14" descr="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715000"/>
            <a:ext cx="2795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0" y="2743200"/>
            <a:ext cx="609600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/>
      <p:bldP spid="2764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196975"/>
            <a:ext cx="8424863" cy="4679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、若</a:t>
            </a:r>
            <a:r>
              <a:rPr lang="en-US" altLang="zh-CN" b="1" dirty="0"/>
              <a:t>m&gt;n</a:t>
            </a:r>
            <a:r>
              <a:rPr lang="zh-CN" altLang="en-US" b="1" dirty="0"/>
              <a:t>，且</a:t>
            </a:r>
            <a:r>
              <a:rPr lang="en-US" altLang="zh-CN" b="1" dirty="0"/>
              <a:t>am&lt;an</a:t>
            </a:r>
            <a:r>
              <a:rPr lang="zh-CN" altLang="en-US" b="1" dirty="0"/>
              <a:t>，则</a:t>
            </a:r>
            <a:r>
              <a:rPr lang="en-US" altLang="zh-CN" b="1" dirty="0"/>
              <a:t>a</a:t>
            </a:r>
            <a:r>
              <a:rPr lang="zh-CN" altLang="en-US" b="1" dirty="0"/>
              <a:t>的取值应满足条件（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A</a:t>
            </a:r>
            <a:r>
              <a:rPr lang="zh-CN" altLang="en-US" b="1" dirty="0"/>
              <a:t>．</a:t>
            </a:r>
            <a:r>
              <a:rPr lang="en-US" altLang="zh-CN" b="1" dirty="0"/>
              <a:t>a&gt;0   B</a:t>
            </a:r>
            <a:r>
              <a:rPr lang="zh-CN" altLang="en-US" b="1" dirty="0"/>
              <a:t>．</a:t>
            </a:r>
            <a:r>
              <a:rPr lang="en-US" altLang="zh-CN" b="1" dirty="0"/>
              <a:t>a&lt;0  C</a:t>
            </a:r>
            <a:r>
              <a:rPr lang="zh-CN" altLang="en-US" b="1" dirty="0"/>
              <a:t>．</a:t>
            </a:r>
            <a:r>
              <a:rPr lang="en-US" altLang="zh-CN" b="1" dirty="0"/>
              <a:t>a=0  D</a:t>
            </a:r>
            <a:r>
              <a:rPr lang="zh-CN" altLang="en-US" b="1" dirty="0"/>
              <a:t>．</a:t>
            </a:r>
            <a:r>
              <a:rPr lang="en-US" altLang="zh-CN" b="1" dirty="0"/>
              <a:t>a0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、若</a:t>
            </a:r>
            <a:r>
              <a:rPr lang="en-US" altLang="zh-CN" b="1" dirty="0"/>
              <a:t>k&lt;0,</a:t>
            </a:r>
            <a:r>
              <a:rPr lang="zh-CN" altLang="en-US" b="1" dirty="0"/>
              <a:t>则下列不等式中不成立的是</a:t>
            </a:r>
            <a:r>
              <a:rPr lang="en-US" altLang="zh-CN" b="1" dirty="0"/>
              <a:t>(   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   A.k+2&gt;k-2     </a:t>
            </a:r>
            <a:r>
              <a:rPr lang="zh-CN" altLang="en-US" b="1" dirty="0"/>
              <a:t>　</a:t>
            </a:r>
            <a:r>
              <a:rPr lang="en-US" altLang="zh-CN" b="1" dirty="0"/>
              <a:t>B.-6k&gt;0     </a:t>
            </a:r>
            <a:r>
              <a:rPr lang="en-US" altLang="zh-CN" b="1" dirty="0" err="1"/>
              <a:t>C.k</a:t>
            </a:r>
            <a:r>
              <a:rPr lang="en-US" altLang="zh-CN" b="1" dirty="0"/>
              <a:t>&gt;-k          </a:t>
            </a:r>
            <a:r>
              <a:rPr lang="en-US" altLang="zh-CN" b="1" dirty="0" err="1"/>
              <a:t>D.k</a:t>
            </a:r>
            <a:r>
              <a:rPr lang="en-US" altLang="zh-CN" b="1" dirty="0"/>
              <a:t>&lt;-k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、用“＜”或“＞”填空：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   (1)a</a:t>
            </a:r>
            <a:r>
              <a:rPr lang="en-US" altLang="zh-CN" b="1" u="sng" dirty="0" smtClean="0"/>
              <a:t>    </a:t>
            </a:r>
            <a:r>
              <a:rPr lang="en-US" altLang="zh-CN" b="1" dirty="0" smtClean="0"/>
              <a:t> </a:t>
            </a:r>
            <a:r>
              <a:rPr lang="en-US" altLang="zh-CN" b="1" dirty="0"/>
              <a:t>a+1  (2)a+2 </a:t>
            </a:r>
            <a:r>
              <a:rPr lang="en-US" altLang="zh-CN" b="1" u="sng" dirty="0"/>
              <a:t>     </a:t>
            </a:r>
            <a:r>
              <a:rPr lang="en-US" altLang="zh-CN" b="1" dirty="0"/>
              <a:t> a-2  (3)1-a </a:t>
            </a:r>
            <a:r>
              <a:rPr lang="en-US" altLang="zh-CN" b="1" u="sng" dirty="0"/>
              <a:t>    </a:t>
            </a:r>
            <a:r>
              <a:rPr lang="en-US" altLang="zh-CN" b="1" dirty="0"/>
              <a:t> -a   (4)a2</a:t>
            </a:r>
            <a:r>
              <a:rPr lang="en-US" altLang="zh-CN" b="1" u="sng" dirty="0"/>
              <a:t>    </a:t>
            </a:r>
            <a:r>
              <a:rPr lang="en-US" altLang="zh-CN" b="1" dirty="0"/>
              <a:t>0(a≠0)</a:t>
            </a:r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251520" y="116632"/>
            <a:ext cx="34559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 cap="sq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539552" y="332656"/>
            <a:ext cx="2736850" cy="8817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 cap="sq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温故知新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83073" y="1214438"/>
            <a:ext cx="8510588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、观察下面两组式子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第一组：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1+2=3;  </a:t>
            </a:r>
            <a:r>
              <a:rPr lang="en-US" altLang="zh-CN" sz="28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a+b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=</a:t>
            </a:r>
            <a:r>
              <a:rPr lang="en-US" altLang="zh-CN" sz="28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b+a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;  S = </a:t>
            </a:r>
            <a:r>
              <a:rPr lang="en-US" altLang="zh-CN" sz="28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ab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;   4+x = 7.</a:t>
            </a:r>
            <a:endParaRPr lang="en-US" altLang="zh-CN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第二组：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-7 &lt; -5;   3+4 &gt; 1+4;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　  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2x ≤6,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a+2 ≥0;   3≠4.</a:t>
            </a:r>
            <a:endParaRPr lang="en-US" altLang="zh-CN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第一组都是 </a:t>
            </a:r>
            <a:r>
              <a:rPr lang="zh-CN" altLang="en-US" sz="28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，第二组是</a:t>
            </a:r>
            <a:r>
              <a:rPr lang="zh-CN" altLang="en-US" sz="28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     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79513" y="4614689"/>
            <a:ext cx="88569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、像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-7 &lt; -5;   3+4 &gt; 1+4;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　 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2x ≤6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a+2 ≥0;   3≠4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等表示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不等关系的式子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叫做不等式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10088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38100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感悟与反思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42988" y="1989138"/>
            <a:ext cx="6781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kumimoji="1" lang="zh-CN" altLang="en-US" sz="480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通过这节课的学习活动你有哪些收获？</a:t>
            </a:r>
          </a:p>
        </p:txBody>
      </p:sp>
      <p:pic>
        <p:nvPicPr>
          <p:cNvPr id="24581" name="Picture 5" descr="post-1093-11147774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661025"/>
            <a:ext cx="7391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28813" y="1143000"/>
            <a:ext cx="514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  <a:ea typeface="楷体_GB2312" pitchFamily="49" charset="-122"/>
              </a:rPr>
              <a:t>等式与不等式的基本性质</a:t>
            </a:r>
          </a:p>
        </p:txBody>
      </p:sp>
      <p:graphicFrame>
        <p:nvGraphicFramePr>
          <p:cNvPr id="53283" name="Group 35"/>
          <p:cNvGraphicFramePr>
            <a:graphicFrameLocks noGrp="1"/>
          </p:cNvGraphicFramePr>
          <p:nvPr>
            <p:ph idx="4294967295"/>
          </p:nvPr>
        </p:nvGraphicFramePr>
        <p:xfrm>
          <a:off x="0" y="1928813"/>
          <a:ext cx="8610600" cy="392906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等式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不等式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7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基本性质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14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基本性质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61" name="Text Box 25"/>
          <p:cNvSpPr txBox="1">
            <a:spLocks noChangeArrowheads="1"/>
          </p:cNvSpPr>
          <p:nvPr/>
        </p:nvSpPr>
        <p:spPr bwMode="auto">
          <a:xfrm>
            <a:off x="1571625" y="257175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等式两边都加上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或减去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同一个整式</a:t>
            </a:r>
            <a:r>
              <a:rPr lang="en-US" altLang="zh-CN" sz="24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所得结果仍是等式</a:t>
            </a:r>
            <a:endParaRPr lang="en-US" altLang="zh-CN" sz="2400" b="1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95962" name="Text Box 26"/>
          <p:cNvSpPr txBox="1">
            <a:spLocks noChangeArrowheads="1"/>
          </p:cNvSpPr>
          <p:nvPr/>
        </p:nvSpPr>
        <p:spPr bwMode="auto">
          <a:xfrm>
            <a:off x="4572000" y="2643188"/>
            <a:ext cx="3962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不等式两边都</a:t>
            </a:r>
            <a:r>
              <a:rPr lang="zh-CN" altLang="en-US" sz="24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加</a:t>
            </a:r>
            <a:r>
              <a:rPr lang="en-US" altLang="zh-CN" sz="24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或减去</a:t>
            </a:r>
            <a:r>
              <a:rPr lang="en-US" altLang="zh-CN" sz="24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同一个整式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不等号方向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不变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.</a:t>
            </a:r>
          </a:p>
        </p:txBody>
      </p:sp>
      <p:sp>
        <p:nvSpPr>
          <p:cNvPr id="295963" name="Text Box 27"/>
          <p:cNvSpPr txBox="1">
            <a:spLocks noChangeArrowheads="1"/>
          </p:cNvSpPr>
          <p:nvPr/>
        </p:nvSpPr>
        <p:spPr bwMode="auto">
          <a:xfrm>
            <a:off x="1714500" y="3857625"/>
            <a:ext cx="289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等式两边都乘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或除以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同一个不为零的数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所得结果仍是等式</a:t>
            </a:r>
            <a:r>
              <a:rPr lang="en-US" altLang="zh-CN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.</a:t>
            </a:r>
          </a:p>
        </p:txBody>
      </p:sp>
      <p:sp>
        <p:nvSpPr>
          <p:cNvPr id="295966" name="Rectangle 30"/>
          <p:cNvSpPr>
            <a:spLocks noChangeArrowheads="1"/>
          </p:cNvSpPr>
          <p:nvPr/>
        </p:nvSpPr>
        <p:spPr bwMode="auto">
          <a:xfrm>
            <a:off x="179388" y="188913"/>
            <a:ext cx="1905000" cy="617537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</p:spPr>
        <p:txBody>
          <a:bodyPr>
            <a:spAutoFit/>
          </a:bodyPr>
          <a:lstStyle/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比较归纳</a:t>
            </a:r>
          </a:p>
        </p:txBody>
      </p:sp>
      <p:sp>
        <p:nvSpPr>
          <p:cNvPr id="295967" name="Text Box 31"/>
          <p:cNvSpPr txBox="1">
            <a:spLocks noChangeArrowheads="1"/>
          </p:cNvSpPr>
          <p:nvPr/>
        </p:nvSpPr>
        <p:spPr bwMode="auto">
          <a:xfrm>
            <a:off x="4716463" y="3789363"/>
            <a:ext cx="411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不等式两边都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乘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或除以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同一个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正数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不等号方向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不变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</a:rPr>
              <a:t>;</a:t>
            </a:r>
          </a:p>
        </p:txBody>
      </p:sp>
      <p:sp>
        <p:nvSpPr>
          <p:cNvPr id="295968" name="Text Box 32"/>
          <p:cNvSpPr txBox="1">
            <a:spLocks noChangeArrowheads="1"/>
          </p:cNvSpPr>
          <p:nvPr/>
        </p:nvSpPr>
        <p:spPr bwMode="auto">
          <a:xfrm>
            <a:off x="4787900" y="45085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不等式两边都乘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或除以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同一个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负数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不等号方向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改变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5627" name="Picture 38" descr="bae0101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0"/>
            <a:ext cx="2438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9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9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61" grpId="0"/>
      <p:bldP spid="295962" grpId="0"/>
      <p:bldP spid="295963" grpId="0"/>
      <p:bldP spid="295967" grpId="0" autoUpdateAnimBg="0"/>
      <p:bldP spid="29596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3728" y="548680"/>
            <a:ext cx="4679950" cy="1143000"/>
          </a:xfrm>
        </p:spPr>
        <p:txBody>
          <a:bodyPr>
            <a:normAutofit fontScale="90000"/>
          </a:bodyPr>
          <a:lstStyle/>
          <a:p>
            <a:r>
              <a:rPr lang="zh-CN" altLang="en-US" sz="7200" dirty="0"/>
              <a:t>作业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981200"/>
            <a:ext cx="8991600" cy="1735832"/>
          </a:xfrm>
        </p:spPr>
        <p:txBody>
          <a:bodyPr/>
          <a:lstStyle/>
          <a:p>
            <a:r>
              <a:rPr lang="en-US" altLang="zh-CN" sz="4800" b="1" dirty="0"/>
              <a:t>1</a:t>
            </a:r>
            <a:r>
              <a:rPr lang="zh-CN" altLang="en-US" sz="4800" b="1" dirty="0"/>
              <a:t>、习题</a:t>
            </a:r>
            <a:r>
              <a:rPr lang="en-US" altLang="zh-CN" sz="4800" b="1" dirty="0"/>
              <a:t>8.1</a:t>
            </a:r>
            <a:r>
              <a:rPr lang="zh-CN" altLang="en-US" sz="4800" b="1" dirty="0"/>
              <a:t>第</a:t>
            </a:r>
            <a:r>
              <a:rPr lang="en-US" altLang="zh-CN" sz="4800" b="1" dirty="0"/>
              <a:t>4</a:t>
            </a:r>
            <a:r>
              <a:rPr lang="zh-CN" altLang="en-US" sz="4800" b="1" dirty="0"/>
              <a:t>、</a:t>
            </a:r>
            <a:r>
              <a:rPr lang="en-US" altLang="zh-CN" sz="4800" b="1" dirty="0"/>
              <a:t>5</a:t>
            </a:r>
            <a:r>
              <a:rPr lang="zh-CN" altLang="en-US" sz="4800" b="1" dirty="0"/>
              <a:t>、</a:t>
            </a:r>
            <a:r>
              <a:rPr lang="en-US" altLang="zh-CN" sz="4800" b="1" dirty="0"/>
              <a:t>6</a:t>
            </a:r>
            <a:r>
              <a:rPr lang="zh-CN" altLang="en-US" sz="4800" b="1" dirty="0"/>
              <a:t>、</a:t>
            </a:r>
            <a:r>
              <a:rPr lang="en-US" altLang="zh-CN" sz="4800" b="1" dirty="0"/>
              <a:t>7</a:t>
            </a:r>
            <a:r>
              <a:rPr lang="zh-CN" altLang="en-US" sz="4800" b="1" dirty="0"/>
              <a:t>题；</a:t>
            </a:r>
          </a:p>
          <a:p>
            <a:r>
              <a:rPr lang="en-US" altLang="zh-CN" sz="4000" b="1" dirty="0"/>
              <a:t>2</a:t>
            </a:r>
            <a:r>
              <a:rPr lang="zh-CN" altLang="en-US" sz="4000" b="1" dirty="0"/>
              <a:t>、选作：习题</a:t>
            </a:r>
            <a:r>
              <a:rPr lang="en-US" altLang="zh-CN" sz="4000" b="1" dirty="0"/>
              <a:t>8.1</a:t>
            </a:r>
            <a:r>
              <a:rPr lang="zh-CN" altLang="en-US" sz="4000" b="1" dirty="0"/>
              <a:t>第</a:t>
            </a:r>
            <a:r>
              <a:rPr lang="en-US" altLang="zh-CN" sz="4000" b="1" dirty="0"/>
              <a:t>8</a:t>
            </a:r>
            <a:r>
              <a:rPr lang="zh-CN" altLang="en-US" sz="4000" b="1" dirty="0"/>
              <a:t>题</a:t>
            </a:r>
            <a:r>
              <a:rPr lang="zh-CN" altLang="en-US" sz="4000" b="1" dirty="0" smtClean="0"/>
              <a:t>。 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955800" y="549275"/>
            <a:ext cx="5065713" cy="3943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28625" y="714375"/>
            <a:ext cx="8229600" cy="1139825"/>
          </a:xfrm>
        </p:spPr>
        <p:txBody>
          <a:bodyPr/>
          <a:lstStyle/>
          <a:p>
            <a:pPr algn="l"/>
            <a:r>
              <a:rPr lang="zh-CN" altLang="en-US" b="1" dirty="0"/>
              <a:t>判断下列式子是不是不等式：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285875" y="2000250"/>
            <a:ext cx="6030913" cy="3886200"/>
          </a:xfrm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en-US" altLang="zh-CN" b="1" dirty="0"/>
              <a:t>-3&lt;0;   </a:t>
            </a: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</a:t>
            </a:r>
            <a:r>
              <a:rPr lang="en-US" altLang="zh-CN" b="1" dirty="0"/>
              <a:t>4x+3y&gt;0</a:t>
            </a:r>
          </a:p>
          <a:p>
            <a:pPr marL="609600" indent="-6096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</a:t>
            </a:r>
            <a:r>
              <a:rPr lang="en-US" altLang="zh-CN" b="1" dirty="0"/>
              <a:t>x=3;    </a:t>
            </a:r>
            <a:r>
              <a:rPr lang="zh-CN" altLang="en-US" b="1" dirty="0"/>
              <a:t>（</a:t>
            </a:r>
            <a:r>
              <a:rPr lang="en-US" altLang="zh-CN" b="1" dirty="0"/>
              <a:t>4</a:t>
            </a:r>
            <a:r>
              <a:rPr lang="zh-CN" altLang="en-US" b="1" dirty="0"/>
              <a:t>） </a:t>
            </a:r>
            <a:r>
              <a:rPr lang="en-US" altLang="zh-CN" b="1" dirty="0"/>
              <a:t>X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+xy+y</a:t>
            </a:r>
            <a:r>
              <a:rPr lang="en-US" altLang="zh-CN" b="1" baseline="30000" dirty="0"/>
              <a:t>2</a:t>
            </a:r>
            <a:endParaRPr lang="en-US" altLang="zh-CN" b="1" dirty="0"/>
          </a:p>
          <a:p>
            <a:pPr marL="609600" indent="-6096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5</a:t>
            </a:r>
            <a:r>
              <a:rPr lang="zh-CN" altLang="en-US" b="1" dirty="0"/>
              <a:t>）</a:t>
            </a:r>
            <a:r>
              <a:rPr lang="en-US" altLang="zh-CN" b="1" dirty="0"/>
              <a:t>x≠5;    </a:t>
            </a:r>
            <a:r>
              <a:rPr lang="zh-CN" altLang="en-US" b="1" dirty="0"/>
              <a:t>（</a:t>
            </a:r>
            <a:r>
              <a:rPr lang="en-US" altLang="zh-CN" b="1" dirty="0"/>
              <a:t>6</a:t>
            </a:r>
            <a:r>
              <a:rPr lang="zh-CN" altLang="en-US" b="1" dirty="0"/>
              <a:t>）</a:t>
            </a:r>
            <a:r>
              <a:rPr lang="en-US" altLang="zh-CN" b="1" dirty="0"/>
              <a:t>X+2&gt;y+5</a:t>
            </a:r>
            <a:r>
              <a:rPr lang="en-US" altLang="zh-CN" b="1" dirty="0" smtClean="0"/>
              <a:t>;</a:t>
            </a:r>
            <a:endParaRPr lang="en-US" altLang="zh-CN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20650" y="657004"/>
            <a:ext cx="914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等式基本性质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：等式的两边都加上（或减去）同一个整式，所得结果仍是等式</a:t>
            </a:r>
            <a:endParaRPr kumimoji="1"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3027" y="3197078"/>
            <a:ext cx="914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等式基本性质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：等式的两边都乘以（或除以）同一个不为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的数，所得结果仍是等式</a:t>
            </a:r>
            <a:endParaRPr kumimoji="1"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57250" y="2357438"/>
            <a:ext cx="5287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a=b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a±c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b±c</a:t>
            </a:r>
            <a:endParaRPr kumimoji="1"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241300" y="5000625"/>
            <a:ext cx="890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a=b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ac=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a÷c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b÷c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c≠0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471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6921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观察</a:t>
            </a:r>
            <a:r>
              <a:rPr kumimoji="1" lang="en-US" altLang="zh-CN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:</a:t>
            </a:r>
            <a:r>
              <a:rPr kumimoji="1" lang="zh-CN" altLang="en-US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用</a:t>
            </a:r>
            <a:r>
              <a:rPr kumimoji="1" lang="zh-CN" altLang="en-US" sz="2800" b="1" dirty="0">
                <a:solidFill>
                  <a:srgbClr val="800080"/>
                </a:solidFill>
                <a:latin typeface="Times New Roman" panose="02020603050405020304" pitchFamily="18" charset="0"/>
                <a:ea typeface="仿宋_GB2312" pitchFamily="49" charset="-122"/>
              </a:rPr>
              <a:t>“</a:t>
            </a:r>
            <a:r>
              <a:rPr kumimoji="1" lang="en-US" altLang="zh-CN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&lt;</a:t>
            </a:r>
            <a:r>
              <a:rPr kumimoji="1" lang="en-US" altLang="zh-CN" sz="2800" b="1" dirty="0">
                <a:solidFill>
                  <a:srgbClr val="800080"/>
                </a:solidFill>
                <a:latin typeface="Times New Roman" panose="02020603050405020304" pitchFamily="18" charset="0"/>
                <a:ea typeface="仿宋_GB2312" pitchFamily="49" charset="-122"/>
              </a:rPr>
              <a:t>”</a:t>
            </a:r>
            <a:r>
              <a:rPr kumimoji="1" lang="zh-CN" altLang="en-US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或</a:t>
            </a:r>
            <a:r>
              <a:rPr kumimoji="1" lang="zh-CN" altLang="en-US" sz="2800" b="1" dirty="0">
                <a:solidFill>
                  <a:srgbClr val="800080"/>
                </a:solidFill>
                <a:latin typeface="Times New Roman" panose="02020603050405020304" pitchFamily="18" charset="0"/>
                <a:ea typeface="仿宋_GB2312" pitchFamily="49" charset="-122"/>
              </a:rPr>
              <a:t>“</a:t>
            </a:r>
            <a:r>
              <a:rPr kumimoji="1" lang="en-US" altLang="zh-CN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&gt;</a:t>
            </a:r>
            <a:r>
              <a:rPr kumimoji="1" lang="en-US" altLang="zh-CN" sz="2800" b="1" dirty="0">
                <a:solidFill>
                  <a:srgbClr val="800080"/>
                </a:solidFill>
                <a:latin typeface="Times New Roman" panose="02020603050405020304" pitchFamily="18" charset="0"/>
                <a:ea typeface="仿宋_GB2312" pitchFamily="49" charset="-122"/>
              </a:rPr>
              <a:t>”</a:t>
            </a:r>
            <a:r>
              <a:rPr kumimoji="1" lang="zh-CN" altLang="en-US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填空</a:t>
            </a:r>
            <a:r>
              <a:rPr kumimoji="1" lang="en-US" altLang="zh-CN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并找一找其中的规律</a:t>
            </a:r>
            <a:r>
              <a:rPr kumimoji="1" lang="en-US" altLang="zh-CN" sz="2800" b="1" dirty="0">
                <a:solidFill>
                  <a:srgbClr val="800080"/>
                </a:solidFill>
                <a:latin typeface="仿宋_GB2312" pitchFamily="49" charset="-122"/>
                <a:ea typeface="仿宋_GB2312" pitchFamily="49" charset="-122"/>
              </a:rPr>
              <a:t>.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8600" y="3124200"/>
            <a:ext cx="83820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(2) –1&lt;3     -1+2____3+2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-1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3____3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8600" y="1125538"/>
            <a:ext cx="8153400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6&gt;4       6+2____4+2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6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2____4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40200" y="1196975"/>
            <a:ext cx="12969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80008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356100" y="2349500"/>
            <a:ext cx="12969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80008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0" y="2971800"/>
            <a:ext cx="914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600" b="1">
                <a:solidFill>
                  <a:srgbClr val="80008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48200" y="4006850"/>
            <a:ext cx="990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600" b="1">
                <a:solidFill>
                  <a:srgbClr val="80008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5300663"/>
            <a:ext cx="8686800" cy="13112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BB3"/>
                </a:solidFill>
                <a:latin typeface="Times New Roman" panose="02020603050405020304" pitchFamily="18" charset="0"/>
              </a:rPr>
              <a:t>发现</a:t>
            </a:r>
            <a:r>
              <a:rPr kumimoji="1" lang="en-US" altLang="zh-CN" sz="4000" b="1" dirty="0">
                <a:solidFill>
                  <a:srgbClr val="FF0BB3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当不等式两边加上或减去同一个数时</a:t>
            </a:r>
            <a:r>
              <a:rPr kumimoji="1" lang="en-US" altLang="zh-CN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不等号的方向</a:t>
            </a:r>
            <a:r>
              <a:rPr kumimoji="1" lang="en-US" altLang="zh-CN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________</a:t>
            </a:r>
            <a:endParaRPr kumimoji="1" lang="en-US" altLang="zh-CN" sz="4000" b="1" dirty="0">
              <a:solidFill>
                <a:srgbClr val="99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795963" y="5805488"/>
            <a:ext cx="1728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不变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0"/>
            <a:ext cx="2286000" cy="617538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</p:spPr>
        <p:txBody>
          <a:bodyPr>
            <a:spAutoFit/>
          </a:bodyPr>
          <a:lstStyle/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探索与发现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  <p:bldP spid="7176" grpId="0" autoUpdateAnimBg="0"/>
      <p:bldP spid="7177" grpId="0" autoUpdateAnimBg="0"/>
      <p:bldP spid="7178" grpId="0" animBg="1" autoUpdateAnimBg="0"/>
      <p:bldP spid="71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85800" y="4398853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32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b,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那么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a+c</a:t>
            </a:r>
            <a:r>
              <a:rPr kumimoji="1" lang="en-US" altLang="zh-CN" sz="3200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b+c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 a-c</a:t>
            </a:r>
            <a:r>
              <a:rPr kumimoji="1" lang="en-US" altLang="zh-CN" sz="3200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b-c.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14363" y="361304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3200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b,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那么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a+c</a:t>
            </a:r>
            <a:r>
              <a:rPr kumimoji="1" lang="en-US" altLang="zh-CN" sz="3200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b+c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 a-c</a:t>
            </a:r>
            <a:r>
              <a:rPr kumimoji="1" lang="en-US" altLang="zh-CN" sz="3200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b-c;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972300" y="439885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257675" y="4541728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257675" y="3684478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29425" y="368447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49163" name="WordArt 11"/>
          <p:cNvSpPr>
            <a:spLocks noChangeArrowheads="1" noChangeShapeType="1" noTextEdit="1"/>
          </p:cNvSpPr>
          <p:nvPr/>
        </p:nvSpPr>
        <p:spPr bwMode="auto">
          <a:xfrm>
            <a:off x="642910" y="357166"/>
            <a:ext cx="5414970" cy="7000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不等式的基本性质</a:t>
            </a: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1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428625" y="1143000"/>
            <a:ext cx="8429625" cy="1419225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不等式两边都加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或减去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同一个数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不等号的方向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不变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49162" name="AutoShape 15"/>
          <p:cNvSpPr>
            <a:spLocks noChangeArrowheads="1"/>
          </p:cNvSpPr>
          <p:nvPr/>
        </p:nvSpPr>
        <p:spPr bwMode="auto">
          <a:xfrm>
            <a:off x="500063" y="1214438"/>
            <a:ext cx="8429625" cy="1419225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不等式两边都加上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或减去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同一个整式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不等号的方向</a:t>
            </a:r>
            <a:r>
              <a: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rPr>
              <a:t>不变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91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9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9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  <p:bldP spid="38921" grpId="0"/>
      <p:bldP spid="38922" grpId="0"/>
      <p:bldP spid="38925" grpId="0"/>
      <p:bldP spid="38926" grpId="0"/>
      <p:bldP spid="13" grpId="0" animBg="1"/>
      <p:bldP spid="13" grpId="1" animBg="1"/>
      <p:bldP spid="49162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1571625"/>
            <a:ext cx="9644063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808080"/>
                </a:solidFill>
              </a:rPr>
              <a:t>（</a:t>
            </a:r>
            <a:r>
              <a:rPr lang="en-US" altLang="zh-CN" sz="2800" b="1">
                <a:solidFill>
                  <a:srgbClr val="0000FF"/>
                </a:solidFill>
              </a:rPr>
              <a:t>1</a:t>
            </a:r>
            <a:r>
              <a:rPr lang="zh-CN" altLang="en-US" sz="2800" b="1">
                <a:solidFill>
                  <a:srgbClr val="0000FF"/>
                </a:solidFill>
              </a:rPr>
              <a:t>）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0 </a:t>
            </a:r>
            <a:r>
              <a:rPr lang="en-US" altLang="zh-CN" sz="2800" b="1" u="sng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1,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808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　 </a:t>
            </a:r>
            <a:r>
              <a:rPr lang="zh-CN" altLang="en-US" sz="2800" b="1">
                <a:solidFill>
                  <a:srgbClr val="0000FF"/>
                </a:solidFill>
              </a:rPr>
              <a:t>∴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800" b="1" u="sng">
                <a:solidFill>
                  <a:srgbClr val="0000FF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a+1(                   </a:t>
            </a:r>
            <a:r>
              <a:rPr lang="en-US" altLang="zh-CN" sz="2800" b="1">
                <a:solidFill>
                  <a:srgbClr val="808080"/>
                </a:solidFill>
                <a:latin typeface="宋体" panose="02010600030101010101" pitchFamily="2" charset="-12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）∵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8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 u="sng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0,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　</a:t>
            </a:r>
            <a:r>
              <a:rPr lang="zh-CN" altLang="en-US" sz="2800" b="1">
                <a:solidFill>
                  <a:srgbClr val="0000FF"/>
                </a:solidFill>
              </a:rPr>
              <a:t>∴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en-US" altLang="zh-CN" sz="2800" b="1" baseline="30000">
                <a:solidFill>
                  <a:srgbClr val="0000FF"/>
                </a:solidFill>
              </a:rPr>
              <a:t>2</a:t>
            </a:r>
            <a:r>
              <a:rPr lang="en-US" altLang="zh-CN" sz="2800" b="1">
                <a:solidFill>
                  <a:srgbClr val="0000FF"/>
                </a:solidFill>
              </a:rPr>
              <a:t>-2</a:t>
            </a:r>
            <a:r>
              <a:rPr lang="en-US" altLang="zh-CN" sz="2800" b="1" u="sng">
                <a:solidFill>
                  <a:srgbClr val="0000FF"/>
                </a:solidFill>
              </a:rPr>
              <a:t> </a:t>
            </a:r>
            <a:r>
              <a:rPr lang="en-US" altLang="zh-CN" sz="3200" b="1" u="sng">
                <a:solidFill>
                  <a:srgbClr val="0000FF"/>
                </a:solidFill>
              </a:rPr>
              <a:t>  </a:t>
            </a:r>
            <a:r>
              <a:rPr lang="en-US" altLang="zh-CN" sz="2800" b="1" u="sng">
                <a:solidFill>
                  <a:srgbClr val="0000FF"/>
                </a:solidFill>
              </a:rPr>
              <a:t>     </a:t>
            </a:r>
            <a:r>
              <a:rPr lang="en-US" altLang="zh-CN" sz="2800" b="1">
                <a:solidFill>
                  <a:srgbClr val="0000FF"/>
                </a:solidFill>
              </a:rPr>
              <a:t>-2(                      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（</a:t>
            </a:r>
            <a:r>
              <a:rPr lang="en-US" altLang="zh-CN" sz="2800" b="1">
                <a:solidFill>
                  <a:srgbClr val="0000FF"/>
                </a:solidFill>
              </a:rPr>
              <a:t>3</a:t>
            </a:r>
            <a:r>
              <a:rPr lang="zh-CN" altLang="en-US" sz="2800" b="1">
                <a:solidFill>
                  <a:srgbClr val="0000FF"/>
                </a:solidFill>
              </a:rPr>
              <a:t>）若</a:t>
            </a:r>
            <a:r>
              <a:rPr lang="en-US" altLang="zh-CN" sz="2800" b="1">
                <a:solidFill>
                  <a:srgbClr val="0000FF"/>
                </a:solidFill>
              </a:rPr>
              <a:t>x+1</a:t>
            </a:r>
            <a:r>
              <a:rPr lang="zh-CN" altLang="en-US" sz="2800" b="1">
                <a:solidFill>
                  <a:srgbClr val="0000FF"/>
                </a:solidFill>
              </a:rPr>
              <a:t>＞</a:t>
            </a:r>
            <a:r>
              <a:rPr lang="en-US" altLang="zh-CN" sz="2800" b="1">
                <a:solidFill>
                  <a:srgbClr val="0000FF"/>
                </a:solidFill>
              </a:rPr>
              <a:t>0,</a:t>
            </a:r>
            <a:r>
              <a:rPr lang="zh-CN" altLang="en-US" sz="2800" b="1">
                <a:solidFill>
                  <a:srgbClr val="0000FF"/>
                </a:solidFill>
              </a:rPr>
              <a:t>两边同加上</a:t>
            </a:r>
            <a:r>
              <a:rPr lang="en-US" altLang="zh-CN" sz="2800" b="1">
                <a:solidFill>
                  <a:srgbClr val="0000FF"/>
                </a:solidFill>
              </a:rPr>
              <a:t>-1,</a:t>
            </a:r>
            <a:r>
              <a:rPr lang="zh-CN" altLang="en-US" sz="2800" b="1">
                <a:solidFill>
                  <a:srgbClr val="0000FF"/>
                </a:solidFill>
              </a:rPr>
              <a:t>得</a:t>
            </a:r>
            <a:r>
              <a:rPr lang="en-US" altLang="zh-CN" sz="2800" b="1">
                <a:solidFill>
                  <a:srgbClr val="0000FF"/>
                </a:solidFill>
              </a:rPr>
              <a:t>_______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8080"/>
                </a:solidFill>
              </a:rPr>
              <a:t>(</a:t>
            </a:r>
            <a:r>
              <a:rPr lang="zh-CN" altLang="en-US" sz="2800" b="1">
                <a:solidFill>
                  <a:srgbClr val="0000FF"/>
                </a:solidFill>
              </a:rPr>
              <a:t>依据</a:t>
            </a:r>
            <a:r>
              <a:rPr lang="en-US" altLang="zh-CN" sz="2800" b="1">
                <a:solidFill>
                  <a:srgbClr val="0000FF"/>
                </a:solidFill>
              </a:rPr>
              <a:t>:_____________________).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68917" y="984841"/>
            <a:ext cx="4321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</a:rPr>
              <a:t>选择适当的不等号填空</a:t>
            </a:r>
            <a:r>
              <a:rPr lang="zh-CN" altLang="en-US" sz="2800" dirty="0">
                <a:solidFill>
                  <a:srgbClr val="0000FF"/>
                </a:solidFill>
              </a:rPr>
              <a:t>：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1835150" y="2151063"/>
            <a:ext cx="57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CC3300"/>
                </a:solidFill>
              </a:rPr>
              <a:t>＜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1908175" y="2781300"/>
            <a:ext cx="36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CC3300"/>
                </a:solidFill>
                <a:cs typeface="Arial" panose="020B0604020202020204" pitchFamily="34" charset="0"/>
              </a:rPr>
              <a:t>≥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2124075" y="34290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CC3300"/>
                </a:solidFill>
                <a:latin typeface="Comic Sans MS" panose="030F0702030302020204" pitchFamily="66" charset="0"/>
              </a:rPr>
              <a:t>≥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5724525" y="4149725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CC3300"/>
                </a:solidFill>
                <a:latin typeface="Tahoma" panose="020B0604030504040204" pitchFamily="34" charset="0"/>
              </a:rPr>
              <a:t>x </a:t>
            </a:r>
            <a:r>
              <a:rPr lang="zh-CN" altLang="en-US" sz="2800">
                <a:solidFill>
                  <a:srgbClr val="CC3300"/>
                </a:solidFill>
              </a:rPr>
              <a:t>＞</a:t>
            </a:r>
            <a:r>
              <a:rPr lang="en-US" altLang="zh-CN" sz="2800">
                <a:solidFill>
                  <a:srgbClr val="CC3300"/>
                </a:solidFill>
              </a:rPr>
              <a:t>-1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403350" y="4724400"/>
            <a:ext cx="3673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CC3300"/>
                </a:solidFill>
                <a:latin typeface="Comic Sans MS" panose="030F0702030302020204" pitchFamily="66" charset="0"/>
              </a:rPr>
              <a:t>不等式的基本性质</a:t>
            </a:r>
            <a:r>
              <a:rPr lang="en-US" altLang="zh-CN" sz="2800" b="1">
                <a:solidFill>
                  <a:srgbClr val="CC33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2484438" y="0"/>
            <a:ext cx="3481387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i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小试牛刀</a:t>
            </a:r>
          </a:p>
        </p:txBody>
      </p:sp>
      <p:pic>
        <p:nvPicPr>
          <p:cNvPr id="14346" name="Picture 12" descr="gif145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927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/>
          <p:nvPr/>
        </p:nvGrpSpPr>
        <p:grpSpPr bwMode="auto">
          <a:xfrm>
            <a:off x="7054850" y="5013325"/>
            <a:ext cx="2089150" cy="2200275"/>
            <a:chOff x="4033" y="2560"/>
            <a:chExt cx="1115" cy="1534"/>
          </a:xfrm>
        </p:grpSpPr>
        <p:pic>
          <p:nvPicPr>
            <p:cNvPr id="14351" name="Picture 14" descr="38A192D12CFB9721A2871E995433F65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33" y="2560"/>
              <a:ext cx="913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2" name="Text Box 15"/>
            <p:cNvSpPr txBox="1">
              <a:spLocks noChangeArrowheads="1"/>
            </p:cNvSpPr>
            <p:nvPr/>
          </p:nvSpPr>
          <p:spPr bwMode="auto">
            <a:xfrm>
              <a:off x="4887" y="2750"/>
              <a:ext cx="261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00"/>
                  </a:solidFill>
                  <a:ea typeface="隶书" panose="02010509060101010101" pitchFamily="49" charset="-122"/>
                </a:rPr>
                <a:t>对了！对了！</a:t>
              </a:r>
            </a:p>
          </p:txBody>
        </p:sp>
      </p:grp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3348038" y="2205038"/>
            <a:ext cx="4679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CC3300"/>
                </a:solidFill>
              </a:rPr>
              <a:t>不等式的基本性质</a:t>
            </a:r>
            <a:r>
              <a:rPr lang="en-US" altLang="zh-CN" sz="2800" b="1">
                <a:solidFill>
                  <a:srgbClr val="CC3300"/>
                </a:solidFill>
              </a:rPr>
              <a:t>1</a:t>
            </a:r>
            <a:endParaRPr lang="en-US" altLang="zh-CN" sz="2800" b="1">
              <a:solidFill>
                <a:srgbClr val="000000"/>
              </a:solidFill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3708400" y="3500438"/>
            <a:ext cx="3959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CC3300"/>
                </a:solidFill>
                <a:latin typeface="Comic Sans MS" panose="030F0702030302020204" pitchFamily="66" charset="0"/>
              </a:rPr>
              <a:t>不等式的基本性质</a:t>
            </a:r>
            <a:r>
              <a:rPr lang="en-US" altLang="zh-CN" sz="2800" b="1">
                <a:solidFill>
                  <a:srgbClr val="CC33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928813" y="1643063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CC3300"/>
                </a:solidFill>
                <a:latin typeface="Comic Sans MS" panose="030F0702030302020204" pitchFamily="66" charset="0"/>
              </a:rPr>
              <a:t>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autoUpdateAnimBg="0"/>
      <p:bldP spid="184327" grpId="0" autoUpdateAnimBg="0"/>
      <p:bldP spid="184328" grpId="0" autoUpdateAnimBg="0"/>
      <p:bldP spid="184329" grpId="0" autoUpdateAnimBg="0"/>
      <p:bldP spid="184330" grpId="0" autoUpdateAnimBg="0"/>
      <p:bldP spid="184337" grpId="0"/>
      <p:bldP spid="184338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357188" y="4343400"/>
            <a:ext cx="8786812" cy="2514600"/>
          </a:xfrm>
          <a:prstGeom prst="cloudCallout">
            <a:avLst>
              <a:gd name="adj1" fmla="val -14431"/>
              <a:gd name="adj2" fmla="val -122477"/>
            </a:avLst>
          </a:prstGeom>
          <a:solidFill>
            <a:srgbClr val="FFFF99"/>
          </a:solidFill>
          <a:ln w="9525">
            <a:solidFill>
              <a:srgbClr val="0000FF"/>
            </a:solidFill>
            <a:rou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当不等式的两边同乘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或除以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同一个</a:t>
            </a:r>
            <a:r>
              <a:rPr lang="zh-CN" altLang="en-US" sz="2800" b="1">
                <a:solidFill>
                  <a:srgbClr val="004C00"/>
                </a:solidFill>
                <a:latin typeface="楷体_GB2312" pitchFamily="49" charset="-122"/>
                <a:ea typeface="楷体_GB2312" pitchFamily="49" charset="-122"/>
              </a:rPr>
              <a:t>正数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不等号的方向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_____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；而乘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或除以</a:t>
            </a:r>
            <a:r>
              <a:rPr lang="en-US" altLang="zh-CN" sz="2400" b="1">
                <a:solidFill>
                  <a:srgbClr val="0000FF"/>
                </a:solidFill>
                <a:latin typeface="Arial Black" panose="020B0A04020102020204" pitchFamily="34" charset="0"/>
              </a:rPr>
              <a:t>)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同一个</a:t>
            </a:r>
            <a:r>
              <a:rPr lang="zh-CN" altLang="en-US" sz="2800" b="1">
                <a:solidFill>
                  <a:srgbClr val="004C00"/>
                </a:solidFill>
                <a:latin typeface="楷体_GB2312" pitchFamily="49" charset="-122"/>
                <a:ea typeface="楷体_GB2312" pitchFamily="49" charset="-122"/>
              </a:rPr>
              <a:t>负数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不等号的方向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____.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827088" y="981075"/>
            <a:ext cx="79248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已知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6,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则              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4×2</a:t>
            </a:r>
            <a:r>
              <a:rPr lang="en-US" altLang="zh-CN" sz="32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6×2;   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　　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4×(-2)</a:t>
            </a:r>
            <a:r>
              <a:rPr lang="en-US" altLang="zh-CN" sz="32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6×(-2);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4÷2</a:t>
            </a:r>
            <a:r>
              <a:rPr lang="en-US" altLang="zh-CN" sz="32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6÷2;   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　　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4÷(-2)</a:t>
            </a:r>
            <a:r>
              <a:rPr lang="en-US" altLang="zh-CN" sz="3200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6÷(-2).</a:t>
            </a:r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979613" y="2349500"/>
            <a:ext cx="388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908175" y="1773238"/>
            <a:ext cx="388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588125" y="170021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659563" y="23495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116013" y="3141663"/>
            <a:ext cx="78486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不等式两边都乘</a:t>
            </a:r>
            <a:r>
              <a:rPr lang="en-US" altLang="zh-CN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(</a:t>
            </a:r>
            <a:r>
              <a:rPr lang="zh-CN" altLang="en-US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或除以</a:t>
            </a:r>
            <a:r>
              <a:rPr lang="en-US" altLang="zh-CN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)</a:t>
            </a:r>
            <a:r>
              <a:rPr lang="zh-CN" altLang="en-US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一个不为零的数</a:t>
            </a:r>
            <a:r>
              <a:rPr lang="en-US" altLang="zh-CN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,</a:t>
            </a:r>
            <a:r>
              <a:rPr lang="zh-CN" altLang="en-US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不等号方向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改不改变和什么有关</a:t>
            </a:r>
            <a:r>
              <a:rPr lang="zh-CN" altLang="en-US" sz="3200" b="1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？</a:t>
            </a:r>
          </a:p>
        </p:txBody>
      </p:sp>
      <p:sp>
        <p:nvSpPr>
          <p:cNvPr id="13342" name="WordArt 30"/>
          <p:cNvSpPr>
            <a:spLocks noChangeArrowheads="1" noChangeShapeType="1" noTextEdit="1"/>
          </p:cNvSpPr>
          <p:nvPr/>
        </p:nvSpPr>
        <p:spPr bwMode="auto">
          <a:xfrm rot="5088334">
            <a:off x="-152400" y="3005138"/>
            <a:ext cx="1295400" cy="990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5" lon="20699994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solidFill>
                  <a:srgbClr val="33CC33"/>
                </a:solidFill>
                <a:latin typeface="宋体" panose="02010600030101010101" pitchFamily="2" charset="-122"/>
              </a:rPr>
              <a:t>思考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0"/>
            <a:ext cx="2286000" cy="617538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</p:spPr>
        <p:txBody>
          <a:bodyPr>
            <a:spAutoFit/>
          </a:bodyPr>
          <a:lstStyle/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探索与发现</a:t>
            </a:r>
          </a:p>
        </p:txBody>
      </p:sp>
      <p:grpSp>
        <p:nvGrpSpPr>
          <p:cNvPr id="2" name="Group 52"/>
          <p:cNvGrpSpPr/>
          <p:nvPr/>
        </p:nvGrpSpPr>
        <p:grpSpPr bwMode="auto">
          <a:xfrm>
            <a:off x="3203575" y="0"/>
            <a:ext cx="4648200" cy="938213"/>
            <a:chOff x="2592" y="240"/>
            <a:chExt cx="2928" cy="591"/>
          </a:xfrm>
        </p:grpSpPr>
        <p:sp>
          <p:nvSpPr>
            <p:cNvPr id="13333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880" y="288"/>
              <a:ext cx="1938" cy="4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kern="10">
                  <a:ln w="12700">
                    <a:solidFill>
                      <a:srgbClr val="3333CC"/>
                    </a:solidFill>
                    <a:rou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不等号方向改变吗</a:t>
              </a:r>
              <a:r>
                <a:rPr lang="en-US" altLang="zh-CN" sz="2800" kern="10">
                  <a:ln w="12700">
                    <a:solidFill>
                      <a:srgbClr val="3333CC"/>
                    </a:solidFill>
                    <a:rou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?</a:t>
              </a:r>
              <a:endParaRPr lang="zh-CN" altLang="en-US" sz="28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pic>
          <p:nvPicPr>
            <p:cNvPr id="15377" name="Picture 34" descr="KIDS34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2592" y="240"/>
              <a:ext cx="2928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0" y="1844675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ea typeface="楷体_GB2312" pitchFamily="49" charset="-122"/>
              </a:rPr>
              <a:t>Ⅰ</a:t>
            </a:r>
            <a:r>
              <a:rPr lang="zh-CN" altLang="en-US" sz="2400">
                <a:solidFill>
                  <a:srgbClr val="000000"/>
                </a:solidFill>
                <a:ea typeface="楷体_GB2312" pitchFamily="49" charset="-122"/>
              </a:rPr>
              <a:t>组</a:t>
            </a:r>
            <a:r>
              <a:rPr lang="en-US" altLang="zh-CN" sz="2400">
                <a:solidFill>
                  <a:srgbClr val="000000"/>
                </a:solidFill>
                <a:ea typeface="楷体_GB2312" pitchFamily="49" charset="-122"/>
              </a:rPr>
              <a:t>: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3924300" y="17002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Ⅱ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组</a:t>
            </a: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: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6072188" y="5214938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FF"/>
                </a:solidFill>
                <a:latin typeface="Arial" panose="020B0604020202020204" pitchFamily="34" charset="0"/>
              </a:rPr>
              <a:t>不变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572000" y="592931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FF"/>
                </a:solidFill>
                <a:latin typeface="Arial" panose="020B0604020202020204" pitchFamily="34" charset="0"/>
              </a:rPr>
              <a:t>改变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1" grpId="0" animBg="1" autoUpdateAnimBg="0"/>
      <p:bldP spid="13334" grpId="0"/>
      <p:bldP spid="13335" grpId="0"/>
      <p:bldP spid="13336" grpId="0"/>
      <p:bldP spid="13337" grpId="0"/>
      <p:bldP spid="13338" grpId="0"/>
      <p:bldP spid="13341" grpId="0"/>
      <p:bldP spid="13342" grpId="0" animBg="1"/>
      <p:bldP spid="13365" grpId="0"/>
      <p:bldP spid="13366" grpId="0"/>
      <p:bldP spid="50192" grpId="0" autoUpdateAnimBg="0"/>
      <p:bldP spid="501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8392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不等式的两边都乘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或都除以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同一个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正数</a:t>
            </a:r>
            <a:r>
              <a:rPr lang="zh-CN" altLang="en-US" sz="3200" b="1" dirty="0">
                <a:solidFill>
                  <a:srgbClr val="FF6699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不等号的方向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不变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fontAlgn="base" hangingPunct="1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不等式的两边都乘以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或都除以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同一个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负数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必须把不等号的方向改变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85813" y="4286250"/>
            <a:ext cx="7358062" cy="1816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，且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，那么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28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，且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，那么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28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</p:txBody>
      </p:sp>
      <p:sp>
        <p:nvSpPr>
          <p:cNvPr id="52230" name="WordArt 6"/>
          <p:cNvSpPr>
            <a:spLocks noChangeArrowheads="1" noChangeShapeType="1" noTextEdit="1"/>
          </p:cNvSpPr>
          <p:nvPr/>
        </p:nvSpPr>
        <p:spPr bwMode="auto">
          <a:xfrm>
            <a:off x="357158" y="285728"/>
            <a:ext cx="5272094" cy="7000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不等式的基本性质</a:t>
            </a: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、</a:t>
            </a: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3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全屏显示(4:3)</PresentationFormat>
  <Paragraphs>184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44" baseType="lpstr">
      <vt:lpstr>Batang</vt:lpstr>
      <vt:lpstr>仿宋_GB2312</vt:lpstr>
      <vt:lpstr>汉仪长美黑简</vt:lpstr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Comic Sans MS</vt:lpstr>
      <vt:lpstr>Tahoma</vt:lpstr>
      <vt:lpstr>Times New Roman</vt:lpstr>
      <vt:lpstr>Wingdings</vt:lpstr>
      <vt:lpstr>WWW.2PPT.COM
</vt:lpstr>
      <vt:lpstr>Equation.3</vt:lpstr>
      <vt:lpstr>公式</vt:lpstr>
      <vt:lpstr>剪辑</vt:lpstr>
      <vt:lpstr>PowerPoint 演示文稿</vt:lpstr>
      <vt:lpstr>PowerPoint 演示文稿</vt:lpstr>
      <vt:lpstr>判断下列式子是不是不等式：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设m＞n,用“＞”或“＜”填空。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2017-08-24T09:06:00Z</dcterms:created>
  <dcterms:modified xsi:type="dcterms:W3CDTF">2023-01-17T01:47:18Z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0ACFC49BC267492684194A9460758F6A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