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5" r:id="rId3"/>
    <p:sldId id="263" r:id="rId4"/>
    <p:sldId id="261" r:id="rId5"/>
    <p:sldId id="368" r:id="rId6"/>
    <p:sldId id="372" r:id="rId7"/>
    <p:sldId id="275" r:id="rId8"/>
    <p:sldId id="295" r:id="rId9"/>
    <p:sldId id="389" r:id="rId10"/>
    <p:sldId id="351" r:id="rId11"/>
    <p:sldId id="360" r:id="rId12"/>
    <p:sldId id="288" r:id="rId13"/>
    <p:sldId id="258" r:id="rId14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E13"/>
    <a:srgbClr val="F6F7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8BC64BB8-54AF-4247-81F9-7E2E0DEF8B7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95DED6DB-84FE-440F-AF28-2BFB9A2F469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9218" name="文本占位符 2"/>
          <p:cNvSpPr>
            <a:spLocks noGrp="1" noChangeArrowheads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5193"/>
            <a:ext cx="3493311" cy="762066"/>
          </a:xfrm>
          <a:prstGeom prst="rect">
            <a:avLst/>
          </a:prstGeom>
          <a:ln>
            <a:solidFill>
              <a:srgbClr val="F98E13"/>
            </a:solidFill>
          </a:ln>
        </p:spPr>
      </p:pic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632005" y="434975"/>
            <a:ext cx="612333" cy="50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98E1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 marL="457200" indent="0">
              <a:buNone/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 marL="914400" indent="0">
              <a:buNone/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 marL="1371600" indent="0">
              <a:buNone/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 marL="1828800" indent="0">
              <a:buNone/>
              <a:defRPr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lvl="0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sz="2400" smtClean="0">
                <a:solidFill>
                  <a:srgbClr val="F98E1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  <a:lvl2pPr>
              <a:defRPr lang="zh-CN" altLang="en-US" smtClean="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2pPr>
            <a:lvl3pPr>
              <a:defRPr lang="zh-CN" altLang="en-US" smtClean="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3pPr>
            <a:lvl4pPr>
              <a:defRPr lang="zh-CN" altLang="en-US" smtClean="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4pPr>
            <a:lvl5pPr>
              <a:defRPr lang="zh-CN" altLang="en-US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5pPr>
          </a:lstStyle>
          <a:p>
            <a:pPr marL="457200" lvl="0" indent="-45720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 flipH="1">
            <a:off x="6096000" y="1794010"/>
            <a:ext cx="57541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b="1">
                <a:gradFill flip="none" rotWithShape="1">
                  <a:gsLst>
                    <a:gs pos="0">
                      <a:srgbClr val="FA920D"/>
                    </a:gs>
                    <a:gs pos="100000">
                      <a:srgbClr val="EE471E"/>
                    </a:gs>
                  </a:gsLst>
                  <a:lin ang="2700000" scaled="1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二年级数学下册</a:t>
            </a:r>
          </a:p>
        </p:txBody>
      </p:sp>
      <p:grpSp>
        <p:nvGrpSpPr>
          <p:cNvPr id="8" name="组合 7"/>
          <p:cNvGrpSpPr/>
          <p:nvPr/>
        </p:nvGrpSpPr>
        <p:grpSpPr>
          <a:xfrm flipH="1">
            <a:off x="3969026" y="2909920"/>
            <a:ext cx="7865746" cy="1599853"/>
            <a:chOff x="1447051" y="3338217"/>
            <a:chExt cx="7865746" cy="1599853"/>
          </a:xfrm>
        </p:grpSpPr>
        <p:sp>
          <p:nvSpPr>
            <p:cNvPr id="9" name="文本框 8"/>
            <p:cNvSpPr txBox="1"/>
            <p:nvPr/>
          </p:nvSpPr>
          <p:spPr>
            <a:xfrm>
              <a:off x="1494820" y="4691849"/>
              <a:ext cx="708524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0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TWO POLE MIXED OPERATION WITHOUT BRACKETS</a:t>
              </a:r>
              <a:endParaRPr lang="zh-CN" altLang="en-US" sz="1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447051" y="3338217"/>
              <a:ext cx="78657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4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Heavy" panose="020B0A00000000000000" pitchFamily="34" charset="-122"/>
                  <a:ea typeface="思源黑体 CN Heavy" panose="020B0A00000000000000" pitchFamily="34" charset="-122"/>
                </a:rPr>
                <a:t>没有括号的两极混合运算</a:t>
              </a:r>
            </a:p>
          </p:txBody>
        </p:sp>
        <p:sp>
          <p:nvSpPr>
            <p:cNvPr id="11" name="矩形: 圆角 10"/>
            <p:cNvSpPr/>
            <p:nvPr/>
          </p:nvSpPr>
          <p:spPr>
            <a:xfrm rot="10800000" flipH="1" flipV="1">
              <a:off x="1568232" y="4545882"/>
              <a:ext cx="7011830" cy="457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Heavy" panose="020B0A00000000000000" pitchFamily="34" charset="-122"/>
                <a:ea typeface="思源黑体 CN Heavy" panose="020B0A00000000000000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7636565" y="4659851"/>
            <a:ext cx="4077025" cy="276999"/>
            <a:chOff x="1018050" y="5462070"/>
            <a:chExt cx="3372317" cy="276999"/>
          </a:xfrm>
        </p:grpSpPr>
        <p:sp>
          <p:nvSpPr>
            <p:cNvPr id="13" name="矩形 12"/>
            <p:cNvSpPr/>
            <p:nvPr/>
          </p:nvSpPr>
          <p:spPr>
            <a:xfrm>
              <a:off x="1018050" y="5462070"/>
              <a:ext cx="1342981" cy="275590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授课人：</a:t>
              </a:r>
              <a:r>
                <a:rPr lang="en-US" altLang="zh-CN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PPT818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 flipH="1">
            <a:off x="10608364" y="6243486"/>
            <a:ext cx="1105225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5.2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10608364" y="490489"/>
            <a:ext cx="1105225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YOUR LOGO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文本框 4"/>
          <p:cNvSpPr txBox="1">
            <a:spLocks noChangeArrowheads="1"/>
          </p:cNvSpPr>
          <p:nvPr/>
        </p:nvSpPr>
        <p:spPr bwMode="auto">
          <a:xfrm>
            <a:off x="736601" y="1171912"/>
            <a:ext cx="9769475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4.下面的计算对吗？如果不对，在方框中把它改正过来。</a:t>
            </a:r>
          </a:p>
        </p:txBody>
      </p:sp>
      <p:sp>
        <p:nvSpPr>
          <p:cNvPr id="18434" name="文本框 4"/>
          <p:cNvSpPr txBox="1">
            <a:spLocks noChangeArrowheads="1"/>
          </p:cNvSpPr>
          <p:nvPr/>
        </p:nvSpPr>
        <p:spPr bwMode="auto">
          <a:xfrm>
            <a:off x="850901" y="1933495"/>
            <a:ext cx="4764088" cy="16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（1） 80－45÷5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＝35÷5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＝7 （       ）</a:t>
            </a:r>
          </a:p>
        </p:txBody>
      </p:sp>
      <p:sp>
        <p:nvSpPr>
          <p:cNvPr id="7" name="矩形 6"/>
          <p:cNvSpPr/>
          <p:nvPr/>
        </p:nvSpPr>
        <p:spPr>
          <a:xfrm>
            <a:off x="4965701" y="1933494"/>
            <a:ext cx="3175000" cy="1679250"/>
          </a:xfrm>
          <a:prstGeom prst="rect">
            <a:avLst/>
          </a:prstGeom>
          <a:solidFill>
            <a:schemeClr val="bg1"/>
          </a:solidFill>
          <a:ln w="25400"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2439989" y="3001746"/>
            <a:ext cx="736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011740" y="2004932"/>
            <a:ext cx="3082925" cy="16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80－45÷5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80</a:t>
            </a: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－</a:t>
            </a: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  <a:endParaRPr lang="zh-CN" altLang="en-US" sz="2800" b="1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71</a:t>
            </a:r>
          </a:p>
        </p:txBody>
      </p:sp>
      <p:sp>
        <p:nvSpPr>
          <p:cNvPr id="1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32005" y="434975"/>
            <a:ext cx="612333" cy="508000"/>
          </a:xfrm>
        </p:spPr>
        <p:txBody>
          <a:bodyPr/>
          <a:lstStyle/>
          <a:p>
            <a:r>
              <a:rPr lang="en-US" altLang="zh-CN"/>
              <a:t>05</a:t>
            </a:r>
            <a:endParaRPr lang="zh-CN" altLang="en-US"/>
          </a:p>
        </p:txBody>
      </p:sp>
      <p:sp>
        <p:nvSpPr>
          <p:cNvPr id="11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</p:spPr>
        <p:txBody>
          <a:bodyPr/>
          <a:lstStyle/>
          <a:p>
            <a:r>
              <a:rPr lang="zh-CN" altLang="en-US"/>
              <a:t>小试牛刀</a:t>
            </a:r>
          </a:p>
        </p:txBody>
      </p:sp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908052" y="4066063"/>
            <a:ext cx="4595813" cy="172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（2） 3＋2×8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＝5×8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＝40 （      ）</a:t>
            </a:r>
          </a:p>
        </p:txBody>
      </p:sp>
      <p:sp>
        <p:nvSpPr>
          <p:cNvPr id="13" name="矩形 12"/>
          <p:cNvSpPr/>
          <p:nvPr/>
        </p:nvSpPr>
        <p:spPr>
          <a:xfrm>
            <a:off x="4965701" y="4064475"/>
            <a:ext cx="3175000" cy="1748770"/>
          </a:xfrm>
          <a:prstGeom prst="rect">
            <a:avLst/>
          </a:prstGeom>
          <a:solidFill>
            <a:schemeClr val="bg1"/>
          </a:solidFill>
          <a:ln w="25400"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200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011740" y="4135913"/>
            <a:ext cx="3082925" cy="160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3＋2×8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</a:t>
            </a: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＋</a:t>
            </a: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16</a:t>
            </a:r>
            <a:endParaRPr lang="zh-CN" altLang="en-US" sz="2800" b="1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19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2632074" y="5290025"/>
            <a:ext cx="7381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×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文本框 2"/>
          <p:cNvSpPr txBox="1">
            <a:spLocks noChangeArrowheads="1"/>
          </p:cNvSpPr>
          <p:nvPr/>
        </p:nvSpPr>
        <p:spPr bwMode="auto">
          <a:xfrm>
            <a:off x="1311276" y="1242059"/>
            <a:ext cx="18065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5.计算</a:t>
            </a:r>
          </a:p>
        </p:txBody>
      </p:sp>
      <p:sp>
        <p:nvSpPr>
          <p:cNvPr id="20482" name="文本框 1"/>
          <p:cNvSpPr txBox="1">
            <a:spLocks noChangeArrowheads="1"/>
          </p:cNvSpPr>
          <p:nvPr/>
        </p:nvSpPr>
        <p:spPr bwMode="auto">
          <a:xfrm>
            <a:off x="1585912" y="1703724"/>
            <a:ext cx="29098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32－28÷4</a:t>
            </a:r>
          </a:p>
        </p:txBody>
      </p:sp>
      <p:sp>
        <p:nvSpPr>
          <p:cNvPr id="20483" name="文本框 2"/>
          <p:cNvSpPr txBox="1">
            <a:spLocks noChangeArrowheads="1"/>
          </p:cNvSpPr>
          <p:nvPr/>
        </p:nvSpPr>
        <p:spPr bwMode="auto">
          <a:xfrm>
            <a:off x="4194243" y="1703724"/>
            <a:ext cx="2654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6×8－25</a:t>
            </a:r>
          </a:p>
        </p:txBody>
      </p:sp>
      <p:sp>
        <p:nvSpPr>
          <p:cNvPr id="20484" name="文本框 3"/>
          <p:cNvSpPr txBox="1">
            <a:spLocks noChangeArrowheads="1"/>
          </p:cNvSpPr>
          <p:nvPr/>
        </p:nvSpPr>
        <p:spPr bwMode="auto">
          <a:xfrm>
            <a:off x="6574635" y="1703724"/>
            <a:ext cx="24479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24＋6÷2</a:t>
            </a:r>
          </a:p>
        </p:txBody>
      </p:sp>
      <p:sp>
        <p:nvSpPr>
          <p:cNvPr id="20485" name="文本框 5"/>
          <p:cNvSpPr txBox="1">
            <a:spLocks noChangeArrowheads="1"/>
          </p:cNvSpPr>
          <p:nvPr/>
        </p:nvSpPr>
        <p:spPr bwMode="auto">
          <a:xfrm>
            <a:off x="9252748" y="1703724"/>
            <a:ext cx="2449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51＋5×9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585912" y="2231707"/>
            <a:ext cx="13901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=32－7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=25</a:t>
            </a:r>
          </a:p>
        </p:txBody>
      </p:sp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4197417" y="2160269"/>
            <a:ext cx="160172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=48－25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=23</a:t>
            </a: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6471446" y="2244408"/>
            <a:ext cx="139012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=24＋3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=27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9255922" y="2244408"/>
            <a:ext cx="160172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=51＋45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=96</a:t>
            </a:r>
          </a:p>
        </p:txBody>
      </p: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32005" y="434975"/>
            <a:ext cx="612333" cy="508000"/>
          </a:xfrm>
        </p:spPr>
        <p:txBody>
          <a:bodyPr/>
          <a:lstStyle/>
          <a:p>
            <a:r>
              <a:rPr lang="en-US" altLang="zh-CN"/>
              <a:t>05</a:t>
            </a:r>
            <a:endParaRPr lang="zh-CN" altLang="en-US"/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</p:spPr>
        <p:txBody>
          <a:bodyPr/>
          <a:lstStyle/>
          <a:p>
            <a:r>
              <a:rPr lang="zh-CN" altLang="en-US"/>
              <a:t>小试牛刀</a:t>
            </a:r>
          </a:p>
        </p:txBody>
      </p:sp>
      <p:sp>
        <p:nvSpPr>
          <p:cNvPr id="15" name="文本框 1"/>
          <p:cNvSpPr txBox="1">
            <a:spLocks noChangeArrowheads="1"/>
          </p:cNvSpPr>
          <p:nvPr/>
        </p:nvSpPr>
        <p:spPr bwMode="auto">
          <a:xfrm>
            <a:off x="1511300" y="3198515"/>
            <a:ext cx="62166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en-US" altLang="zh-CN"/>
              <a:t>6.</a:t>
            </a:r>
            <a:r>
              <a:rPr lang="zh-CN" altLang="en-US"/>
              <a:t>先填空，再列综合算式。</a:t>
            </a:r>
          </a:p>
        </p:txBody>
      </p:sp>
      <p:pic>
        <p:nvPicPr>
          <p:cNvPr id="16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3731" y="3867790"/>
            <a:ext cx="2417754" cy="214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2"/>
          <p:cNvSpPr txBox="1">
            <a:spLocks noChangeArrowheads="1"/>
          </p:cNvSpPr>
          <p:nvPr/>
        </p:nvSpPr>
        <p:spPr bwMode="auto">
          <a:xfrm>
            <a:off x="1541464" y="6141759"/>
            <a:ext cx="3633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综合算式：</a:t>
            </a:r>
            <a:r>
              <a:rPr lang="en-US" altLang="zh-CN" sz="2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_____________</a:t>
            </a:r>
          </a:p>
        </p:txBody>
      </p:sp>
      <p:pic>
        <p:nvPicPr>
          <p:cNvPr id="18" name="图片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43465" y="3859698"/>
            <a:ext cx="2372220" cy="215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4"/>
          <p:cNvSpPr txBox="1">
            <a:spLocks noChangeArrowheads="1"/>
          </p:cNvSpPr>
          <p:nvPr/>
        </p:nvSpPr>
        <p:spPr bwMode="auto">
          <a:xfrm>
            <a:off x="6856413" y="6141759"/>
            <a:ext cx="3632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综合算式：</a:t>
            </a:r>
            <a:r>
              <a:rPr lang="en-US" altLang="zh-CN" sz="2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_____________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2976036" y="4693156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4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3341842" y="5517485"/>
            <a:ext cx="546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52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2929787" y="6087913"/>
            <a:ext cx="3722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36÷9＋48</a:t>
            </a:r>
            <a:r>
              <a:rPr lang="zh-CN" altLang="en-US" sz="2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52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8216163" y="4691233"/>
            <a:ext cx="549222" cy="4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24</a:t>
            </a:r>
          </a:p>
        </p:txBody>
      </p:sp>
      <p:sp>
        <p:nvSpPr>
          <p:cNvPr id="28" name="文本框 27"/>
          <p:cNvSpPr txBox="1">
            <a:spLocks noChangeArrowheads="1"/>
          </p:cNvSpPr>
          <p:nvPr/>
        </p:nvSpPr>
        <p:spPr bwMode="auto">
          <a:xfrm>
            <a:off x="7794779" y="5517485"/>
            <a:ext cx="546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66</a:t>
            </a:r>
          </a:p>
        </p:txBody>
      </p:sp>
      <p:sp>
        <p:nvSpPr>
          <p:cNvPr id="29" name="文本框 28"/>
          <p:cNvSpPr txBox="1">
            <a:spLocks noChangeArrowheads="1"/>
          </p:cNvSpPr>
          <p:nvPr/>
        </p:nvSpPr>
        <p:spPr bwMode="auto">
          <a:xfrm>
            <a:off x="8216163" y="6062512"/>
            <a:ext cx="3370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90－3×8</a:t>
            </a:r>
            <a:r>
              <a:rPr lang="zh-CN" altLang="en-US" sz="2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＝</a:t>
            </a:r>
            <a:r>
              <a:rPr lang="en-US" altLang="zh-CN" sz="2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66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0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2359079" y="2039488"/>
            <a:ext cx="7473842" cy="746358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 algn="ctr">
              <a:defRPr/>
            </a:pPr>
            <a:r>
              <a:rPr lang="zh-CN" altLang="zh-CN" sz="4400" b="1" noProof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这节课你们都学会了哪些知识</a:t>
            </a:r>
          </a:p>
        </p:txBody>
      </p:sp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017588" y="3113089"/>
            <a:ext cx="10156825" cy="2230611"/>
          </a:xfrm>
          <a:prstGeom prst="rect">
            <a:avLst/>
          </a:prstGeom>
          <a:noFill/>
          <a:ln w="9525">
            <a:solidFill>
              <a:srgbClr val="F98E13"/>
            </a:solidFill>
            <a:miter lim="800000"/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32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不含括号的两级混合运算的运算顺序：</a:t>
            </a:r>
            <a:endParaRPr lang="en-US" altLang="zh-CN" sz="3200" b="1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32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在没有括号的算式里，如果有乘、除法，</a:t>
            </a:r>
            <a:endParaRPr lang="en-US" altLang="zh-CN" sz="3200" b="1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宋体" panose="02010600030101010101" pitchFamily="2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32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又有加、减法，要先算乘、除法，后算加、减法。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06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课堂小结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 flipH="1">
            <a:off x="6096000" y="2225093"/>
            <a:ext cx="5754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9600">
                <a:gradFill flip="none" rotWithShape="1">
                  <a:gsLst>
                    <a:gs pos="0">
                      <a:srgbClr val="FA920D"/>
                    </a:gs>
                    <a:gs pos="100000">
                      <a:srgbClr val="EE471E"/>
                    </a:gs>
                  </a:gsLst>
                  <a:lin ang="2700000" scaled="1"/>
                </a:gradFill>
                <a:latin typeface="思源黑体 CN Heavy" panose="020B0A00000000000000" pitchFamily="34" charset="-122"/>
                <a:ea typeface="思源黑体 CN Heavy" panose="020B0A00000000000000" pitchFamily="34" charset="-122"/>
              </a:rPr>
              <a:t>谢谢观看</a:t>
            </a:r>
          </a:p>
        </p:txBody>
      </p:sp>
      <p:grpSp>
        <p:nvGrpSpPr>
          <p:cNvPr id="8" name="组合 7"/>
          <p:cNvGrpSpPr/>
          <p:nvPr/>
        </p:nvGrpSpPr>
        <p:grpSpPr>
          <a:xfrm flipH="1">
            <a:off x="5959397" y="4030501"/>
            <a:ext cx="5827605" cy="407577"/>
            <a:chOff x="1494821" y="4545882"/>
            <a:chExt cx="5827605" cy="407577"/>
          </a:xfrm>
        </p:grpSpPr>
        <p:sp>
          <p:nvSpPr>
            <p:cNvPr id="9" name="文本框 8"/>
            <p:cNvSpPr txBox="1"/>
            <p:nvPr/>
          </p:nvSpPr>
          <p:spPr>
            <a:xfrm>
              <a:off x="1494821" y="4691849"/>
              <a:ext cx="538620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100">
                  <a:solidFill>
                    <a:schemeClr val="tx1">
                      <a:lumMod val="85000"/>
                      <a:lumOff val="15000"/>
                    </a:schemeClr>
                  </a:solidFill>
                  <a:latin typeface="站酷庆科黄油体" panose="02000803000000020004" pitchFamily="2" charset="-122"/>
                  <a:ea typeface="站酷庆科黄油体" panose="02000803000000020004" pitchFamily="2" charset="-122"/>
                </a:rPr>
                <a:t>THANKS FOR WATCHING</a:t>
              </a:r>
              <a:endParaRPr lang="zh-CN" alt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  <p:sp>
          <p:nvSpPr>
            <p:cNvPr id="11" name="矩形: 圆角 10"/>
            <p:cNvSpPr/>
            <p:nvPr/>
          </p:nvSpPr>
          <p:spPr>
            <a:xfrm rot="10800000" flipH="1" flipV="1">
              <a:off x="1568233" y="4545882"/>
              <a:ext cx="5754193" cy="45719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站酷庆科黄油体" panose="02000803000000020004" pitchFamily="2" charset="-122"/>
                <a:ea typeface="站酷庆科黄油体" panose="02000803000000020004" pitchFamily="2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7636565" y="4572767"/>
            <a:ext cx="4077025" cy="276999"/>
            <a:chOff x="1018050" y="5462070"/>
            <a:chExt cx="3372317" cy="276999"/>
          </a:xfrm>
        </p:grpSpPr>
        <p:sp>
          <p:nvSpPr>
            <p:cNvPr id="13" name="矩形 12"/>
            <p:cNvSpPr/>
            <p:nvPr/>
          </p:nvSpPr>
          <p:spPr>
            <a:xfrm>
              <a:off x="1018050" y="5462070"/>
              <a:ext cx="1342981" cy="275590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授课人：</a:t>
              </a:r>
              <a:r>
                <a:rPr lang="en-US" altLang="zh-CN" sz="120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PPT818</a:t>
              </a:r>
              <a:endParaRPr lang="zh-CN" alt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 flipH="1">
            <a:off x="10608364" y="6243486"/>
            <a:ext cx="1105225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5.2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 flipH="1">
            <a:off x="10608364" y="490489"/>
            <a:ext cx="1105225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YOUR LOGO</a:t>
            </a:r>
            <a:endParaRPr kumimoji="0" lang="zh-CN" altLang="en-US" sz="1200" i="0" u="none" strike="noStrike" kern="1200" cap="none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763726" y="2296217"/>
            <a:ext cx="10795483" cy="2969274"/>
          </a:xfrm>
          <a:prstGeom prst="rect">
            <a:avLst/>
          </a:prstGeom>
          <a:noFill/>
          <a:ln w="9525">
            <a:solidFill>
              <a:srgbClr val="F98E13"/>
            </a:solidFill>
            <a:miter lim="800000"/>
          </a:ln>
        </p:spPr>
        <p:txBody>
          <a:bodyPr wrap="square"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en-US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掌握乘加、乘减以及除加、除减的运算顺序，并能正确地进行计算。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（重点）</a:t>
            </a:r>
            <a:endParaRPr lang="zh-CN" altLang="en-US" sz="32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理解在乘加、乘减以及除加、除减的算式中先算乘、除，后算加、减的算理。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学习目标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>
                                            <p:txEl>
                                              <p:charRg st="0" end="5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charRg st="57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2">
                                            <p:txEl>
                                              <p:charRg st="57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2">
                                            <p:txEl>
                                              <p:charRg st="57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2">
                                            <p:txEl>
                                              <p:charRg st="57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4"/>
          <p:cNvSpPr txBox="1">
            <a:spLocks noChangeArrowheads="1"/>
          </p:cNvSpPr>
          <p:nvPr/>
        </p:nvSpPr>
        <p:spPr bwMode="auto">
          <a:xfrm>
            <a:off x="1689100" y="2463732"/>
            <a:ext cx="2705100" cy="78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12+32+40       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1420814" y="4841807"/>
            <a:ext cx="39465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从左到右计算</a:t>
            </a:r>
          </a:p>
        </p:txBody>
      </p:sp>
      <p:sp>
        <p:nvSpPr>
          <p:cNvPr id="7172" name="Text Box 14"/>
          <p:cNvSpPr txBox="1">
            <a:spLocks noChangeArrowheads="1"/>
          </p:cNvSpPr>
          <p:nvPr/>
        </p:nvSpPr>
        <p:spPr bwMode="auto">
          <a:xfrm>
            <a:off x="6827051" y="2463731"/>
            <a:ext cx="2705100" cy="780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15÷3×4       </a:t>
            </a:r>
          </a:p>
        </p:txBody>
      </p:sp>
      <p:sp>
        <p:nvSpPr>
          <p:cNvPr id="7173" name="文本框 4"/>
          <p:cNvSpPr txBox="1">
            <a:spLocks noChangeArrowheads="1"/>
          </p:cNvSpPr>
          <p:nvPr/>
        </p:nvSpPr>
        <p:spPr bwMode="auto">
          <a:xfrm>
            <a:off x="1244338" y="1292693"/>
            <a:ext cx="8496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说出各题的运算顺序，再计算出结果。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573051" y="4841807"/>
            <a:ext cx="39449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从左到右计算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420813" y="3184457"/>
            <a:ext cx="256540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=44+40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=84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573051" y="3293993"/>
            <a:ext cx="256540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=5×4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=20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复习导入</a:t>
            </a:r>
          </a:p>
        </p:txBody>
      </p:sp>
      <p:sp>
        <p:nvSpPr>
          <p:cNvPr id="4" name="矩形 3"/>
          <p:cNvSpPr/>
          <p:nvPr/>
        </p:nvSpPr>
        <p:spPr>
          <a:xfrm>
            <a:off x="1133061" y="2463731"/>
            <a:ext cx="4022725" cy="3251269"/>
          </a:xfrm>
          <a:prstGeom prst="rect">
            <a:avLst/>
          </a:prstGeom>
          <a:noFill/>
          <a:ln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496534" y="2463731"/>
            <a:ext cx="4022725" cy="3251269"/>
          </a:xfrm>
          <a:prstGeom prst="rect">
            <a:avLst/>
          </a:prstGeom>
          <a:noFill/>
          <a:ln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8" grpId="0"/>
      <p:bldP spid="10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文本框 7"/>
          <p:cNvSpPr txBox="1">
            <a:spLocks noChangeArrowheads="1"/>
          </p:cNvSpPr>
          <p:nvPr/>
        </p:nvSpPr>
        <p:spPr bwMode="auto">
          <a:xfrm>
            <a:off x="2761575" y="1160230"/>
            <a:ext cx="8750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不含括号的两级混合运算的运算顺序</a:t>
            </a:r>
          </a:p>
        </p:txBody>
      </p: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2761575" y="1811105"/>
            <a:ext cx="9228137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跷跷板乐园一共有多少人？</a:t>
            </a:r>
          </a:p>
        </p:txBody>
      </p:sp>
      <p:sp>
        <p:nvSpPr>
          <p:cNvPr id="8195" name="文本框 5"/>
          <p:cNvSpPr txBox="1">
            <a:spLocks noChangeArrowheads="1"/>
          </p:cNvSpPr>
          <p:nvPr/>
        </p:nvSpPr>
        <p:spPr bwMode="auto">
          <a:xfrm>
            <a:off x="1244338" y="1160230"/>
            <a:ext cx="1598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244338" y="1785217"/>
            <a:ext cx="987425" cy="754062"/>
            <a:chOff x="1277" y="3118"/>
            <a:chExt cx="1555" cy="1187"/>
          </a:xfrm>
        </p:grpSpPr>
        <p:pic>
          <p:nvPicPr>
            <p:cNvPr id="8198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ysClr val="windowText" lastClr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</p:grpSp>
      <p:sp>
        <p:nvSpPr>
          <p:cNvPr id="6" name="对话气泡: 圆角矩形 20"/>
          <p:cNvSpPr/>
          <p:nvPr/>
        </p:nvSpPr>
        <p:spPr>
          <a:xfrm flipH="1">
            <a:off x="1348824" y="3563024"/>
            <a:ext cx="4092575" cy="2190750"/>
          </a:xfrm>
          <a:prstGeom prst="wedgeRoundRectCallout">
            <a:avLst>
              <a:gd name="adj1" fmla="val -57168"/>
              <a:gd name="adj2" fmla="val -10260"/>
              <a:gd name="adj3" fmla="val 16667"/>
            </a:avLst>
          </a:prstGeom>
          <a:solidFill>
            <a:schemeClr val="bg1"/>
          </a:solidFill>
          <a:ln w="3175"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想一想</a:t>
            </a:r>
            <a:r>
              <a:rPr lang="zh-CN" altLang="en-US" sz="3600" b="1" noProof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，先算什么，再算什么？怎样列式计算？</a:t>
            </a:r>
          </a:p>
        </p:txBody>
      </p:sp>
      <p:pic>
        <p:nvPicPr>
          <p:cNvPr id="12295" name="Picture 17" descr="未标题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0883" y="2993569"/>
            <a:ext cx="5291137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探索新知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文本框 1"/>
          <p:cNvSpPr txBox="1">
            <a:spLocks noChangeArrowheads="1"/>
          </p:cNvSpPr>
          <p:nvPr/>
        </p:nvSpPr>
        <p:spPr bwMode="auto">
          <a:xfrm>
            <a:off x="632005" y="1174199"/>
            <a:ext cx="45053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方法一：分步计算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632006" y="1928643"/>
            <a:ext cx="5557837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①跷跷板上有多少人？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7416979" y="1928643"/>
            <a:ext cx="4637088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3×4=12</a:t>
            </a:r>
            <a:r>
              <a:rPr lang="zh-CN" altLang="en-US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（人）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32005" y="2715406"/>
            <a:ext cx="5306322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②跷跷板上加草地上一共多少人。</a:t>
            </a:r>
            <a:endParaRPr lang="zh-CN" altLang="en-US" sz="2800" b="1">
              <a:solidFill>
                <a:srgbClr val="FF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416979" y="2725966"/>
            <a:ext cx="4637088" cy="101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12+7=19</a:t>
            </a:r>
            <a:r>
              <a:rPr lang="zh-CN" altLang="en-US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（人）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答：跷跷板乐园一共</a:t>
            </a:r>
            <a:r>
              <a:rPr lang="en-US" altLang="zh-CN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19</a:t>
            </a:r>
            <a:r>
              <a:rPr lang="zh-CN" altLang="en-US" sz="28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人。</a:t>
            </a:r>
          </a:p>
        </p:txBody>
      </p:sp>
      <p:sp>
        <p:nvSpPr>
          <p:cNvPr id="11" name="右箭头 10"/>
          <p:cNvSpPr/>
          <p:nvPr/>
        </p:nvSpPr>
        <p:spPr>
          <a:xfrm>
            <a:off x="6189843" y="2067791"/>
            <a:ext cx="936625" cy="360363"/>
          </a:xfrm>
          <a:prstGeom prst="rightArrow">
            <a:avLst/>
          </a:prstGeom>
          <a:noFill/>
          <a:ln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6189843" y="2829155"/>
            <a:ext cx="936625" cy="360362"/>
          </a:xfrm>
          <a:prstGeom prst="rightArrow">
            <a:avLst/>
          </a:prstGeom>
          <a:noFill/>
          <a:ln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3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32005" y="434975"/>
            <a:ext cx="612333" cy="508000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14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  <p:sp>
        <p:nvSpPr>
          <p:cNvPr id="15" name="文本框 1"/>
          <p:cNvSpPr txBox="1">
            <a:spLocks noChangeArrowheads="1"/>
          </p:cNvSpPr>
          <p:nvPr/>
        </p:nvSpPr>
        <p:spPr bwMode="auto">
          <a:xfrm>
            <a:off x="632005" y="3561732"/>
            <a:ext cx="6070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r>
              <a:rPr lang="zh-CN" altLang="en-US"/>
              <a:t>方法二：列综合算式计算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800280" y="4271172"/>
            <a:ext cx="5389563" cy="4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algn="ctr"/>
            <a:r>
              <a:rPr lang="zh-CN" altLang="en-US" sz="2000"/>
              <a:t>①跷跷板上的人数</a:t>
            </a:r>
            <a:r>
              <a:rPr lang="en-US" altLang="zh-CN" sz="2000"/>
              <a:t>+</a:t>
            </a:r>
            <a:r>
              <a:rPr lang="zh-CN" altLang="en-US" sz="2000"/>
              <a:t>草地上的人数。</a:t>
            </a:r>
          </a:p>
        </p:txBody>
      </p:sp>
      <p:sp>
        <p:nvSpPr>
          <p:cNvPr id="17" name="下箭头 2"/>
          <p:cNvSpPr/>
          <p:nvPr/>
        </p:nvSpPr>
        <p:spPr>
          <a:xfrm>
            <a:off x="3071813" y="4944094"/>
            <a:ext cx="360362" cy="576263"/>
          </a:xfrm>
          <a:prstGeom prst="downArrow">
            <a:avLst/>
          </a:prstGeom>
          <a:noFill/>
          <a:ln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5654855" y="4271172"/>
            <a:ext cx="5388023" cy="459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algn="ctr"/>
            <a:r>
              <a:rPr lang="zh-CN" altLang="en-US" sz="2000"/>
              <a:t>①草地上的人数</a:t>
            </a:r>
            <a:r>
              <a:rPr lang="en-US" altLang="zh-CN" sz="2000"/>
              <a:t>+</a:t>
            </a:r>
            <a:r>
              <a:rPr lang="zh-CN" altLang="en-US" sz="2000"/>
              <a:t>跷跷板上的人数。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735138" y="5778501"/>
            <a:ext cx="3033712" cy="609476"/>
          </a:xfrm>
          <a:prstGeom prst="rect">
            <a:avLst/>
          </a:prstGeom>
          <a:noFill/>
          <a:ln>
            <a:solidFill>
              <a:srgbClr val="F98E13"/>
            </a:solidFill>
          </a:ln>
          <a:effectLst>
            <a:outerShdw blurRad="50800" dist="50800" dir="5400000" sx="102000" sy="102000" algn="ctr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noProof="1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3×4+7</a:t>
            </a:r>
            <a:r>
              <a:rPr lang="zh-CN" altLang="zh-CN" sz="3200" b="1" noProof="1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endParaRPr lang="zh-CN" altLang="zh-CN" sz="3200" b="1">
              <a:solidFill>
                <a:srgbClr val="7030A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下箭头 7"/>
          <p:cNvSpPr/>
          <p:nvPr/>
        </p:nvSpPr>
        <p:spPr>
          <a:xfrm>
            <a:off x="7986713" y="4988544"/>
            <a:ext cx="360362" cy="576263"/>
          </a:xfrm>
          <a:prstGeom prst="downArrow">
            <a:avLst/>
          </a:prstGeom>
          <a:noFill/>
          <a:ln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6757988" y="5778501"/>
            <a:ext cx="3033712" cy="609476"/>
          </a:xfrm>
          <a:prstGeom prst="rect">
            <a:avLst/>
          </a:prstGeom>
          <a:noFill/>
          <a:ln>
            <a:solidFill>
              <a:srgbClr val="F98E13"/>
            </a:solidFill>
          </a:ln>
          <a:effectLst>
            <a:outerShdw blurRad="50800" dist="50800" dir="5400000" sx="102000" sy="102000" algn="ctr" rotWithShape="0">
              <a:srgbClr val="000000">
                <a:alpha val="43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noProof="1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+mn-ea"/>
              </a:rPr>
              <a:t>7+3×4</a:t>
            </a:r>
            <a:r>
              <a:rPr lang="zh-CN" altLang="zh-CN" sz="3200" b="1" noProof="1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＝</a:t>
            </a:r>
            <a:endParaRPr lang="zh-CN" altLang="zh-CN" sz="3200" b="1">
              <a:solidFill>
                <a:srgbClr val="7030A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8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8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1" grpId="0" animBg="1"/>
      <p:bldP spid="12" grpId="0" animBg="1"/>
      <p:bldP spid="16" grpId="0"/>
      <p:bldP spid="17" grpId="0" animBg="1"/>
      <p:bldP spid="18" grpId="0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6"/>
          <p:cNvSpPr txBox="1">
            <a:spLocks noChangeArrowheads="1"/>
          </p:cNvSpPr>
          <p:nvPr/>
        </p:nvSpPr>
        <p:spPr bwMode="auto">
          <a:xfrm>
            <a:off x="1617664" y="1535510"/>
            <a:ext cx="1906587" cy="82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3×4+7</a:t>
            </a:r>
            <a:endParaRPr lang="en-US" altLang="zh-CN" sz="4000" b="1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290" name="文本框 7"/>
          <p:cNvSpPr txBox="1">
            <a:spLocks noChangeArrowheads="1"/>
          </p:cNvSpPr>
          <p:nvPr/>
        </p:nvSpPr>
        <p:spPr bwMode="auto">
          <a:xfrm>
            <a:off x="1393825" y="2848372"/>
            <a:ext cx="1936750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=12</a:t>
            </a:r>
            <a:r>
              <a:rPr lang="en-US" altLang="zh-CN" sz="4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+7</a:t>
            </a:r>
            <a:endParaRPr lang="en-US" altLang="zh-CN" sz="4000" b="1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=19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1585914" y="2311798"/>
            <a:ext cx="1139825" cy="158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 flipH="1">
            <a:off x="2009776" y="2407047"/>
            <a:ext cx="9525" cy="566738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文本框 1"/>
          <p:cNvSpPr txBox="1">
            <a:spLocks noChangeArrowheads="1"/>
          </p:cNvSpPr>
          <p:nvPr/>
        </p:nvSpPr>
        <p:spPr bwMode="auto">
          <a:xfrm>
            <a:off x="4243389" y="1535510"/>
            <a:ext cx="1982787" cy="82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7+3×4</a:t>
            </a:r>
            <a:endParaRPr lang="en-US" altLang="zh-CN" sz="4000" b="1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2294" name="文本框 2"/>
          <p:cNvSpPr txBox="1">
            <a:spLocks noChangeArrowheads="1"/>
          </p:cNvSpPr>
          <p:nvPr/>
        </p:nvSpPr>
        <p:spPr bwMode="auto">
          <a:xfrm>
            <a:off x="4017964" y="2902347"/>
            <a:ext cx="1938337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</a:t>
            </a:r>
            <a:r>
              <a:rPr lang="en-US" altLang="zh-CN" sz="4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7+</a:t>
            </a:r>
            <a:r>
              <a:rPr lang="en-US" altLang="zh-CN" sz="4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=19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4816476" y="2335610"/>
            <a:ext cx="1139825" cy="174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5381626" y="2446736"/>
            <a:ext cx="9525" cy="566737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对话气泡: 圆角矩形 20"/>
          <p:cNvSpPr/>
          <p:nvPr/>
        </p:nvSpPr>
        <p:spPr>
          <a:xfrm flipH="1">
            <a:off x="6786562" y="1615281"/>
            <a:ext cx="4383088" cy="2128837"/>
          </a:xfrm>
          <a:prstGeom prst="wedgeRoundRectCallout">
            <a:avLst>
              <a:gd name="adj1" fmla="val 56983"/>
              <a:gd name="adj2" fmla="val -10971"/>
              <a:gd name="adj3" fmla="val 16667"/>
            </a:avLst>
          </a:prstGeom>
          <a:solidFill>
            <a:schemeClr val="bg1"/>
          </a:solidFill>
          <a:ln w="3175">
            <a:solidFill>
              <a:srgbClr val="F98E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说一说，这两道算式的计算顺序是怎样的？</a:t>
            </a:r>
          </a:p>
        </p:txBody>
      </p:sp>
      <p:sp>
        <p:nvSpPr>
          <p:cNvPr id="11" name="矩形 10"/>
          <p:cNvSpPr/>
          <p:nvPr/>
        </p:nvSpPr>
        <p:spPr>
          <a:xfrm>
            <a:off x="1089025" y="4795045"/>
            <a:ext cx="10293350" cy="1287462"/>
          </a:xfrm>
          <a:prstGeom prst="rect">
            <a:avLst/>
          </a:prstGeom>
          <a:noFill/>
          <a:ln>
            <a:solidFill>
              <a:srgbClr val="F98E13"/>
            </a:solidFill>
          </a:ln>
          <a:effectLst>
            <a:outerShdw blurRad="50800" dist="50800" dir="5400000" sx="101000" sy="101000" algn="ctr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3200" b="1" kern="0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  <a:sym typeface="Times New Roman" panose="02020603050405020304"/>
              </a:rPr>
              <a:t>提示：</a:t>
            </a:r>
          </a:p>
          <a:p>
            <a:pPr>
              <a:defRPr/>
            </a:pPr>
            <a:r>
              <a:rPr lang="zh-CN" altLang="en-US" sz="3200" b="1" noProof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算式里同时出现加减法和乘除法，属于两级运算。</a:t>
            </a:r>
            <a:endParaRPr lang="zh-CN" altLang="en-US" sz="3200" noProof="1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5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32005" y="434975"/>
            <a:ext cx="612333" cy="508000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16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202531" y="2506664"/>
            <a:ext cx="9786937" cy="2497863"/>
          </a:xfrm>
          <a:prstGeom prst="rect">
            <a:avLst/>
          </a:prstGeom>
          <a:noFill/>
          <a:ln w="9525">
            <a:solidFill>
              <a:srgbClr val="F98E13"/>
            </a:solidFill>
            <a:miter lim="800000"/>
          </a:ln>
        </p:spPr>
        <p:txBody>
          <a:bodyPr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      </a:t>
            </a:r>
            <a:r>
              <a:rPr lang="zh-CN" altLang="zh-CN" sz="36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不含括号的两级混合运算的运算顺序：在没有括号的算式里，如果有乘、除法，又有加、减法，要先算乘、除法，后算加、减法。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知识提炼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文本框 1"/>
          <p:cNvSpPr txBox="1">
            <a:spLocks noChangeArrowheads="1"/>
          </p:cNvSpPr>
          <p:nvPr/>
        </p:nvSpPr>
        <p:spPr bwMode="auto">
          <a:xfrm>
            <a:off x="973139" y="1317922"/>
            <a:ext cx="6072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（选自教材</a:t>
            </a: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P48 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做一做）</a:t>
            </a:r>
          </a:p>
        </p:txBody>
      </p:sp>
      <p:sp>
        <p:nvSpPr>
          <p:cNvPr id="14338" name="文本框 1"/>
          <p:cNvSpPr txBox="1">
            <a:spLocks noChangeArrowheads="1"/>
          </p:cNvSpPr>
          <p:nvPr/>
        </p:nvSpPr>
        <p:spPr bwMode="auto">
          <a:xfrm>
            <a:off x="1244338" y="1923701"/>
            <a:ext cx="99456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下面各题第一步要先算什么？把它圈出来。</a:t>
            </a:r>
          </a:p>
        </p:txBody>
      </p:sp>
      <p:sp>
        <p:nvSpPr>
          <p:cNvPr id="14339" name="文本框 2"/>
          <p:cNvSpPr txBox="1">
            <a:spLocks noChangeArrowheads="1"/>
          </p:cNvSpPr>
          <p:nvPr/>
        </p:nvSpPr>
        <p:spPr bwMode="auto">
          <a:xfrm>
            <a:off x="1244338" y="2529480"/>
            <a:ext cx="24241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20－8÷2</a:t>
            </a:r>
          </a:p>
        </p:txBody>
      </p:sp>
      <p:sp>
        <p:nvSpPr>
          <p:cNvPr id="14340" name="文本框 2"/>
          <p:cNvSpPr txBox="1">
            <a:spLocks noChangeArrowheads="1"/>
          </p:cNvSpPr>
          <p:nvPr/>
        </p:nvSpPr>
        <p:spPr bwMode="auto">
          <a:xfrm>
            <a:off x="4117714" y="2529480"/>
            <a:ext cx="21034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7×5－3</a:t>
            </a:r>
          </a:p>
        </p:txBody>
      </p:sp>
      <p:sp>
        <p:nvSpPr>
          <p:cNvPr id="14341" name="文本框 2"/>
          <p:cNvSpPr txBox="1">
            <a:spLocks noChangeArrowheads="1"/>
          </p:cNvSpPr>
          <p:nvPr/>
        </p:nvSpPr>
        <p:spPr bwMode="auto">
          <a:xfrm>
            <a:off x="6760901" y="2529480"/>
            <a:ext cx="2424113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4+4×6</a:t>
            </a:r>
          </a:p>
        </p:txBody>
      </p:sp>
      <p:sp>
        <p:nvSpPr>
          <p:cNvPr id="14342" name="文本框 2"/>
          <p:cNvSpPr txBox="1">
            <a:spLocks noChangeArrowheads="1"/>
          </p:cNvSpPr>
          <p:nvPr/>
        </p:nvSpPr>
        <p:spPr bwMode="auto">
          <a:xfrm>
            <a:off x="9185013" y="2529480"/>
            <a:ext cx="2195512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81÷9+2</a:t>
            </a:r>
          </a:p>
        </p:txBody>
      </p:sp>
      <p:sp>
        <p:nvSpPr>
          <p:cNvPr id="6" name="矩形 5"/>
          <p:cNvSpPr/>
          <p:nvPr/>
        </p:nvSpPr>
        <p:spPr>
          <a:xfrm>
            <a:off x="2380990" y="2594567"/>
            <a:ext cx="1152525" cy="57626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209790" y="2594567"/>
            <a:ext cx="1152525" cy="57626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395901" y="2594567"/>
            <a:ext cx="1152525" cy="57626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9185014" y="2594567"/>
            <a:ext cx="1512483" cy="576263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noProof="1">
              <a:solidFill>
                <a:srgbClr val="FFFFF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05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小试牛刀</a:t>
            </a:r>
          </a:p>
        </p:txBody>
      </p:sp>
      <p:sp>
        <p:nvSpPr>
          <p:cNvPr id="17" name="文本框 1"/>
          <p:cNvSpPr txBox="1">
            <a:spLocks noChangeArrowheads="1"/>
          </p:cNvSpPr>
          <p:nvPr/>
        </p:nvSpPr>
        <p:spPr bwMode="auto">
          <a:xfrm>
            <a:off x="1192214" y="3512519"/>
            <a:ext cx="10398125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1.(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P50 T4)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想一想每道题先算什么，再计算。</a:t>
            </a:r>
          </a:p>
        </p:txBody>
      </p:sp>
      <p:sp>
        <p:nvSpPr>
          <p:cNvPr id="18" name="文本框 4"/>
          <p:cNvSpPr txBox="1">
            <a:spLocks noChangeArrowheads="1"/>
          </p:cNvSpPr>
          <p:nvPr/>
        </p:nvSpPr>
        <p:spPr bwMode="auto">
          <a:xfrm>
            <a:off x="1192214" y="4390032"/>
            <a:ext cx="100742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5×6＋13                           45－4×7                         19－48÷6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 sz="24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45÷9＋14                        8÷4×2                            64－40÷8</a:t>
            </a: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>
            <a:off x="2514340" y="4390033"/>
            <a:ext cx="1273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＝43</a:t>
            </a:r>
          </a:p>
        </p:txBody>
      </p:sp>
      <p:sp>
        <p:nvSpPr>
          <p:cNvPr id="20" name="文本框 2"/>
          <p:cNvSpPr txBox="1">
            <a:spLocks noChangeArrowheads="1"/>
          </p:cNvSpPr>
          <p:nvPr/>
        </p:nvSpPr>
        <p:spPr bwMode="auto">
          <a:xfrm>
            <a:off x="6108440" y="4390033"/>
            <a:ext cx="1274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＝17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9904153" y="4390033"/>
            <a:ext cx="1273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＝11</a:t>
            </a:r>
          </a:p>
        </p:txBody>
      </p:sp>
      <p:sp>
        <p:nvSpPr>
          <p:cNvPr id="22" name="文本框 2"/>
          <p:cNvSpPr txBox="1">
            <a:spLocks noChangeArrowheads="1"/>
          </p:cNvSpPr>
          <p:nvPr/>
        </p:nvSpPr>
        <p:spPr bwMode="auto">
          <a:xfrm>
            <a:off x="2716212" y="5499695"/>
            <a:ext cx="1273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＝19</a:t>
            </a:r>
          </a:p>
        </p:txBody>
      </p:sp>
      <p:sp>
        <p:nvSpPr>
          <p:cNvPr id="23" name="文本框 2"/>
          <p:cNvSpPr txBox="1">
            <a:spLocks noChangeArrowheads="1"/>
          </p:cNvSpPr>
          <p:nvPr/>
        </p:nvSpPr>
        <p:spPr bwMode="auto">
          <a:xfrm>
            <a:off x="6030912" y="5499695"/>
            <a:ext cx="1274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＝4</a:t>
            </a:r>
          </a:p>
        </p:txBody>
      </p:sp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9952037" y="5499695"/>
            <a:ext cx="1273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＝59</a:t>
            </a:r>
          </a:p>
        </p:txBody>
      </p:sp>
      <p:sp>
        <p:nvSpPr>
          <p:cNvPr id="25" name="文本框 24"/>
          <p:cNvSpPr txBox="1">
            <a:spLocks noChangeArrowheads="1"/>
          </p:cNvSpPr>
          <p:nvPr/>
        </p:nvSpPr>
        <p:spPr bwMode="auto">
          <a:xfrm>
            <a:off x="1576648" y="5035485"/>
            <a:ext cx="809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①</a:t>
            </a:r>
          </a:p>
        </p:txBody>
      </p:sp>
      <p:sp>
        <p:nvSpPr>
          <p:cNvPr id="26" name="文本框 25"/>
          <p:cNvSpPr txBox="1">
            <a:spLocks noChangeArrowheads="1"/>
          </p:cNvSpPr>
          <p:nvPr/>
        </p:nvSpPr>
        <p:spPr bwMode="auto">
          <a:xfrm>
            <a:off x="4752974" y="5032822"/>
            <a:ext cx="809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①</a:t>
            </a: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7889080" y="5096470"/>
            <a:ext cx="8112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①</a:t>
            </a:r>
          </a:p>
        </p:txBody>
      </p:sp>
      <p:pic>
        <p:nvPicPr>
          <p:cNvPr id="28" name="图片 2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44"/>
          <a:stretch>
            <a:fillRect/>
          </a:stretch>
        </p:blipFill>
        <p:spPr bwMode="auto">
          <a:xfrm>
            <a:off x="1281372" y="4810061"/>
            <a:ext cx="13827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42"/>
          <a:stretch>
            <a:fillRect/>
          </a:stretch>
        </p:blipFill>
        <p:spPr bwMode="auto">
          <a:xfrm>
            <a:off x="4467224" y="4807398"/>
            <a:ext cx="1381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42"/>
          <a:stretch>
            <a:fillRect/>
          </a:stretch>
        </p:blipFill>
        <p:spPr bwMode="auto">
          <a:xfrm>
            <a:off x="7604124" y="4782145"/>
            <a:ext cx="1381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42"/>
          <a:stretch>
            <a:fillRect/>
          </a:stretch>
        </p:blipFill>
        <p:spPr bwMode="auto">
          <a:xfrm>
            <a:off x="1252538" y="5821876"/>
            <a:ext cx="13827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42"/>
          <a:stretch>
            <a:fillRect/>
          </a:stretch>
        </p:blipFill>
        <p:spPr bwMode="auto">
          <a:xfrm>
            <a:off x="4435475" y="5750438"/>
            <a:ext cx="1381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图片 3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42"/>
          <a:stretch>
            <a:fillRect/>
          </a:stretch>
        </p:blipFill>
        <p:spPr bwMode="auto">
          <a:xfrm>
            <a:off x="7604124" y="5732976"/>
            <a:ext cx="13811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1538288" y="6136201"/>
            <a:ext cx="8112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①</a:t>
            </a: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4860925" y="6031426"/>
            <a:ext cx="809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①</a:t>
            </a: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7889874" y="5942526"/>
            <a:ext cx="809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7030A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4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3"/>
          <p:cNvGrpSpPr/>
          <p:nvPr/>
        </p:nvGrpSpPr>
        <p:grpSpPr>
          <a:xfrm>
            <a:off x="1244338" y="1865939"/>
            <a:ext cx="3250247" cy="677886"/>
            <a:chOff x="1492" y="3904"/>
            <a:chExt cx="5119" cy="1068"/>
          </a:xfrm>
        </p:grpSpPr>
        <p:sp>
          <p:nvSpPr>
            <p:cNvPr id="16387" name="文本框 1"/>
            <p:cNvSpPr txBox="1">
              <a:spLocks noChangeArrowheads="1"/>
            </p:cNvSpPr>
            <p:nvPr/>
          </p:nvSpPr>
          <p:spPr bwMode="auto">
            <a:xfrm>
              <a:off x="1492" y="3950"/>
              <a:ext cx="3565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54÷9÷2</a:t>
              </a:r>
              <a:r>
                <a:rPr lang="zh-CN" altLang="en-US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               </a:t>
              </a:r>
              <a:endPara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" name="椭圆 1"/>
            <p:cNvSpPr/>
            <p:nvPr/>
          </p:nvSpPr>
          <p:spPr>
            <a:xfrm>
              <a:off x="4877" y="3949"/>
              <a:ext cx="1020" cy="1023"/>
            </a:xfrm>
            <a:prstGeom prst="ellipse">
              <a:avLst/>
            </a:prstGeom>
            <a:noFill/>
            <a:ln>
              <a:solidFill>
                <a:srgbClr val="F98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389" name="文本框 1"/>
            <p:cNvSpPr txBox="1">
              <a:spLocks noChangeArrowheads="1"/>
            </p:cNvSpPr>
            <p:nvPr/>
          </p:nvSpPr>
          <p:spPr bwMode="auto">
            <a:xfrm>
              <a:off x="5898" y="3904"/>
              <a:ext cx="713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3</a:t>
              </a:r>
              <a:r>
                <a:rPr lang="zh-CN" altLang="en-US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               </a:t>
              </a:r>
              <a:endPara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6390" name="组合 4"/>
          <p:cNvGrpSpPr/>
          <p:nvPr/>
        </p:nvGrpSpPr>
        <p:grpSpPr>
          <a:xfrm>
            <a:off x="1244339" y="2693989"/>
            <a:ext cx="3602037" cy="676034"/>
            <a:chOff x="1492" y="3904"/>
            <a:chExt cx="5673" cy="1066"/>
          </a:xfrm>
        </p:grpSpPr>
        <p:sp>
          <p:nvSpPr>
            <p:cNvPr id="16391" name="文本框 1"/>
            <p:cNvSpPr txBox="1">
              <a:spLocks noChangeArrowheads="1"/>
            </p:cNvSpPr>
            <p:nvPr/>
          </p:nvSpPr>
          <p:spPr bwMode="auto">
            <a:xfrm>
              <a:off x="1492" y="3950"/>
              <a:ext cx="3565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3×7－16</a:t>
              </a:r>
              <a:r>
                <a:rPr lang="zh-CN" altLang="en-US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               </a:t>
              </a:r>
              <a:endPara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990" y="3949"/>
              <a:ext cx="1020" cy="1021"/>
            </a:xfrm>
            <a:prstGeom prst="ellipse">
              <a:avLst/>
            </a:prstGeom>
            <a:noFill/>
            <a:ln>
              <a:solidFill>
                <a:srgbClr val="F98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393" name="文本框 1"/>
            <p:cNvSpPr txBox="1">
              <a:spLocks noChangeArrowheads="1"/>
            </p:cNvSpPr>
            <p:nvPr/>
          </p:nvSpPr>
          <p:spPr bwMode="auto">
            <a:xfrm>
              <a:off x="5898" y="3904"/>
              <a:ext cx="1267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27</a:t>
              </a:r>
              <a:r>
                <a:rPr lang="zh-CN" altLang="en-US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               </a:t>
              </a:r>
              <a:endPara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6394" name="组合 8"/>
          <p:cNvGrpSpPr/>
          <p:nvPr/>
        </p:nvGrpSpPr>
        <p:grpSpPr>
          <a:xfrm>
            <a:off x="5990963" y="1865944"/>
            <a:ext cx="5549900" cy="676034"/>
            <a:chOff x="1492" y="3904"/>
            <a:chExt cx="8740" cy="1066"/>
          </a:xfrm>
        </p:grpSpPr>
        <p:sp>
          <p:nvSpPr>
            <p:cNvPr id="16395" name="文本框 1"/>
            <p:cNvSpPr txBox="1">
              <a:spLocks noChangeArrowheads="1"/>
            </p:cNvSpPr>
            <p:nvPr/>
          </p:nvSpPr>
          <p:spPr bwMode="auto">
            <a:xfrm>
              <a:off x="1492" y="3950"/>
              <a:ext cx="3565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3×6÷2</a:t>
              </a:r>
              <a:r>
                <a:rPr lang="zh-CN" altLang="en-US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               </a:t>
              </a:r>
              <a:endPara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4797" y="3949"/>
              <a:ext cx="1022" cy="1021"/>
            </a:xfrm>
            <a:prstGeom prst="ellipse">
              <a:avLst/>
            </a:prstGeom>
            <a:noFill/>
            <a:ln>
              <a:solidFill>
                <a:srgbClr val="F98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397" name="文本框 1"/>
            <p:cNvSpPr txBox="1">
              <a:spLocks noChangeArrowheads="1"/>
            </p:cNvSpPr>
            <p:nvPr/>
          </p:nvSpPr>
          <p:spPr bwMode="auto">
            <a:xfrm>
              <a:off x="5898" y="3904"/>
              <a:ext cx="4334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13＋56÷7</a:t>
              </a:r>
              <a:r>
                <a:rPr lang="zh-CN" altLang="en-US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               </a:t>
              </a:r>
              <a:endPara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6398" name="组合 12"/>
          <p:cNvGrpSpPr/>
          <p:nvPr/>
        </p:nvGrpSpPr>
        <p:grpSpPr>
          <a:xfrm>
            <a:off x="5990963" y="2693989"/>
            <a:ext cx="5549900" cy="676034"/>
            <a:chOff x="1492" y="3904"/>
            <a:chExt cx="8740" cy="1066"/>
          </a:xfrm>
        </p:grpSpPr>
        <p:sp>
          <p:nvSpPr>
            <p:cNvPr id="16399" name="文本框 1"/>
            <p:cNvSpPr txBox="1">
              <a:spLocks noChangeArrowheads="1"/>
            </p:cNvSpPr>
            <p:nvPr/>
          </p:nvSpPr>
          <p:spPr bwMode="auto">
            <a:xfrm>
              <a:off x="1492" y="3950"/>
              <a:ext cx="3565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45－9×3</a:t>
              </a:r>
              <a:r>
                <a:rPr lang="zh-CN" altLang="en-US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               </a:t>
              </a:r>
              <a:endPara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4912" y="3949"/>
              <a:ext cx="1020" cy="1021"/>
            </a:xfrm>
            <a:prstGeom prst="ellipse">
              <a:avLst/>
            </a:prstGeom>
            <a:noFill/>
            <a:ln>
              <a:solidFill>
                <a:srgbClr val="F98E1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600" noProof="1">
                <a:solidFill>
                  <a:srgbClr val="FFFF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6401" name="文本框 1"/>
            <p:cNvSpPr txBox="1">
              <a:spLocks noChangeArrowheads="1"/>
            </p:cNvSpPr>
            <p:nvPr/>
          </p:nvSpPr>
          <p:spPr bwMode="auto">
            <a:xfrm>
              <a:off x="5898" y="3904"/>
              <a:ext cx="4334" cy="10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5×8－18</a:t>
              </a:r>
              <a:r>
                <a:rPr lang="zh-CN" altLang="en-US" sz="3600" b="1">
                  <a:solidFill>
                    <a:srgbClr val="000000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Times New Roman" panose="02020603050405020304" pitchFamily="18" charset="0"/>
                </a:rPr>
                <a:t>               </a:t>
              </a:r>
              <a:endParaRPr lang="zh-CN" altLang="en-US" sz="360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8" name="文本框 17"/>
          <p:cNvSpPr txBox="1">
            <a:spLocks noChangeArrowheads="1"/>
          </p:cNvSpPr>
          <p:nvPr/>
        </p:nvSpPr>
        <p:spPr bwMode="auto">
          <a:xfrm>
            <a:off x="8045189" y="1894518"/>
            <a:ext cx="6937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＜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3370000" y="1867529"/>
            <a:ext cx="6937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＝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3435089" y="2708274"/>
            <a:ext cx="693737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＜</a:t>
            </a: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8130914" y="2722563"/>
            <a:ext cx="6937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＜</a:t>
            </a:r>
          </a:p>
        </p:txBody>
      </p:sp>
      <p:sp>
        <p:nvSpPr>
          <p:cNvPr id="16385" name="文本框 1"/>
          <p:cNvSpPr txBox="1">
            <a:spLocks noChangeArrowheads="1"/>
          </p:cNvSpPr>
          <p:nvPr/>
        </p:nvSpPr>
        <p:spPr bwMode="auto">
          <a:xfrm>
            <a:off x="1244338" y="1120776"/>
            <a:ext cx="7954961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2.(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P50 T5)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在○里填上</a:t>
            </a: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“＞”“＜”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或</a:t>
            </a: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“＝”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。</a:t>
            </a:r>
          </a:p>
        </p:txBody>
      </p:sp>
      <p:sp>
        <p:nvSpPr>
          <p:cNvPr id="25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632005" y="434975"/>
            <a:ext cx="612333" cy="508000"/>
          </a:xfrm>
        </p:spPr>
        <p:txBody>
          <a:bodyPr/>
          <a:lstStyle/>
          <a:p>
            <a:r>
              <a:rPr lang="en-US" altLang="zh-CN"/>
              <a:t>05</a:t>
            </a:r>
            <a:endParaRPr lang="zh-CN" altLang="en-US"/>
          </a:p>
        </p:txBody>
      </p:sp>
      <p:sp>
        <p:nvSpPr>
          <p:cNvPr id="26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244600" y="434975"/>
            <a:ext cx="4022725" cy="508000"/>
          </a:xfrm>
        </p:spPr>
        <p:txBody>
          <a:bodyPr/>
          <a:lstStyle/>
          <a:p>
            <a:r>
              <a:rPr lang="zh-CN" altLang="en-US"/>
              <a:t>小试牛刀</a:t>
            </a:r>
          </a:p>
        </p:txBody>
      </p:sp>
      <p:sp>
        <p:nvSpPr>
          <p:cNvPr id="27" name="文本框 3"/>
          <p:cNvSpPr txBox="1">
            <a:spLocks noChangeArrowheads="1"/>
          </p:cNvSpPr>
          <p:nvPr/>
        </p:nvSpPr>
        <p:spPr bwMode="auto">
          <a:xfrm>
            <a:off x="1836738" y="6251764"/>
            <a:ext cx="4246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算式：</a:t>
            </a: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______________</a:t>
            </a:r>
          </a:p>
        </p:txBody>
      </p:sp>
      <p:pic>
        <p:nvPicPr>
          <p:cNvPr id="28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4600" y="4110666"/>
            <a:ext cx="4694238" cy="2141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矩形 5"/>
          <p:cNvSpPr>
            <a:spLocks noChangeArrowheads="1"/>
          </p:cNvSpPr>
          <p:nvPr/>
        </p:nvSpPr>
        <p:spPr bwMode="auto">
          <a:xfrm>
            <a:off x="1209676" y="3503872"/>
            <a:ext cx="10031413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3.(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P51 T6)</a:t>
            </a:r>
            <a:r>
              <a:rPr lang="zh-CN" altLang="en-US" sz="2400" b="1">
                <a:solidFill>
                  <a:sysClr val="windowText" lastClr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先填空，再列综合算式。</a:t>
            </a:r>
            <a:endParaRPr lang="en-US" altLang="zh-CN" sz="2400" b="1">
              <a:solidFill>
                <a:sysClr val="windowText" lastClr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3016251" y="6191617"/>
            <a:ext cx="3248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81÷9－3=6</a:t>
            </a:r>
          </a:p>
        </p:txBody>
      </p:sp>
      <p:sp>
        <p:nvSpPr>
          <p:cNvPr id="31" name="矩形 30"/>
          <p:cNvSpPr>
            <a:spLocks noChangeArrowheads="1"/>
          </p:cNvSpPr>
          <p:nvPr/>
        </p:nvSpPr>
        <p:spPr bwMode="auto">
          <a:xfrm>
            <a:off x="4327897" y="4897794"/>
            <a:ext cx="333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9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4494585" y="5627906"/>
            <a:ext cx="6111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6</a:t>
            </a: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7360976" y="4886629"/>
            <a:ext cx="893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56</a:t>
            </a:r>
          </a:p>
        </p:txBody>
      </p:sp>
      <p:sp>
        <p:nvSpPr>
          <p:cNvPr id="34" name="矩形 33"/>
          <p:cNvSpPr>
            <a:spLocks noChangeArrowheads="1"/>
          </p:cNvSpPr>
          <p:nvPr/>
        </p:nvSpPr>
        <p:spPr bwMode="auto">
          <a:xfrm>
            <a:off x="7086230" y="5627906"/>
            <a:ext cx="865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F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88</a:t>
            </a:r>
          </a:p>
        </p:txBody>
      </p:sp>
      <p:sp>
        <p:nvSpPr>
          <p:cNvPr id="35" name="文本框 8"/>
          <p:cNvSpPr txBox="1">
            <a:spLocks noChangeArrowheads="1"/>
          </p:cNvSpPr>
          <p:nvPr/>
        </p:nvSpPr>
        <p:spPr bwMode="auto">
          <a:xfrm>
            <a:off x="6802438" y="6251764"/>
            <a:ext cx="42465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算式：</a:t>
            </a: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______________</a:t>
            </a:r>
          </a:p>
        </p:txBody>
      </p:sp>
      <p:sp>
        <p:nvSpPr>
          <p:cNvPr id="36" name="矩形 35"/>
          <p:cNvSpPr>
            <a:spLocks noChangeArrowheads="1"/>
          </p:cNvSpPr>
          <p:nvPr/>
        </p:nvSpPr>
        <p:spPr bwMode="auto">
          <a:xfrm>
            <a:off x="7721600" y="6191617"/>
            <a:ext cx="31448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32+7×8=88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10.10"/>
  <p:tag name="AS_TITLE" val="Aspose.Slides for .NET 4.0 Client Profile"/>
  <p:tag name="AS_VERSION" val="18.10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703</Words>
  <Application>Microsoft Office PowerPoint</Application>
  <PresentationFormat>宽屏</PresentationFormat>
  <Paragraphs>160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FandolFang R</vt:lpstr>
      <vt:lpstr>等线</vt:lpstr>
      <vt:lpstr>思源黑体 CN Bold</vt:lpstr>
      <vt:lpstr>思源黑体 CN Heavy</vt:lpstr>
      <vt:lpstr>思源黑体 CN Light</vt:lpstr>
      <vt:lpstr>宋体</vt:lpstr>
      <vt:lpstr>站酷庆科黄油体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2020-07-28T09:03:00Z</cp:lastPrinted>
  <dcterms:created xsi:type="dcterms:W3CDTF">2020-07-28T09:03:00Z</dcterms:created>
  <dcterms:modified xsi:type="dcterms:W3CDTF">2023-01-17T01:47:23Z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385280514B584990A741B84F476FA7FA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