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71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9F2DC"/>
    <a:srgbClr val="FFF8D9"/>
    <a:srgbClr val="3333FF"/>
    <a:srgbClr val="99CCFF"/>
    <a:srgbClr val="CCEC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5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97665C5-DAC1-487E-BD97-38E138A5288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08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8090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7B1E56A7-95D0-4DC9-A47C-3E91D7CE4AB7}" type="slidenum">
              <a:rPr lang="en-US" altLang="zh-CN" sz="1200"/>
              <a:t>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39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8397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E1CE19B-0E04-49FA-9EB4-FABA01F59589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60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860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57CE66D-C19C-4830-9B25-7FA048D18564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806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880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3DDE927A-E6FD-4F34-A0AE-6AA3F2E801C2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901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11143EA8-5E43-43B7-A509-71B7C1ED5893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9216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AA8AA630-82DC-4452-BB73-1A82A5714670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445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044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F9667C7-96A0-4FA2-9600-A5506C774211}" type="slidenum">
              <a:rPr lang="en-US" altLang="zh-CN" sz="1200"/>
              <a:t>18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505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92455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975475" y="3333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427FC5-99F2-4324-9DAA-443632060D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59F09-E866-4EB7-AAF2-FF7D1949C2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59F09-E866-4EB7-AAF2-FF7D1949C2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455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9075"/>
            <a:ext cx="76327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411163"/>
            <a:ext cx="748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333375"/>
            <a:ext cx="2133600" cy="4762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000">
                <a:solidFill>
                  <a:schemeClr val="bg1"/>
                </a:solidFill>
                <a:latin typeface="Arial Black" panose="020B0A040201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5259F09-E866-4EB7-AAF2-FF7D1949C2D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Unit1&#35838;&#25991;&#21160;&#30011;.swf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2209800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000" dirty="0">
                <a:latin typeface="Times New Roman" panose="02020603050405020304" pitchFamily="18" charset="0"/>
              </a:rPr>
              <a:t>Mdoule6 Animals in danger</a:t>
            </a:r>
            <a:endParaRPr lang="zh-CN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7" name="文本占位符 1"/>
          <p:cNvSpPr txBox="1"/>
          <p:nvPr/>
        </p:nvSpPr>
        <p:spPr bwMode="auto">
          <a:xfrm>
            <a:off x="0" y="1371600"/>
            <a:ext cx="9144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初中英语外研版八年级上</a:t>
            </a:r>
          </a:p>
        </p:txBody>
      </p:sp>
      <p:sp>
        <p:nvSpPr>
          <p:cNvPr id="79876" name="Text Box 2"/>
          <p:cNvSpPr txBox="1">
            <a:spLocks noChangeArrowheads="1"/>
          </p:cNvSpPr>
          <p:nvPr/>
        </p:nvSpPr>
        <p:spPr bwMode="auto">
          <a:xfrm>
            <a:off x="0" y="304800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Unit 1 It allows people to get closer to them.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715000"/>
            <a:ext cx="915270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/>
          <p:nvPr/>
        </p:nvSpPr>
        <p:spPr bwMode="auto">
          <a:xfrm>
            <a:off x="1447800" y="152400"/>
            <a:ext cx="36576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Tapescripts</a:t>
            </a: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33400" y="1219200"/>
            <a:ext cx="83820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E4C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Betty:</a:t>
            </a: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 Are you watching Animal World?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2800" dirty="0">
                <a:solidFill>
                  <a:srgbClr val="0000FF"/>
                </a:solidFill>
                <a:latin typeface="+mn-lt"/>
                <a:ea typeface="宋体" panose="02010600030101010101" pitchFamily="2" charset="-122"/>
              </a:rPr>
              <a:t>Tony:</a:t>
            </a: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 Yes, I’m watching it to find out about different animals. This week it’s about snakes.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Betty:</a:t>
            </a: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 Ugh! Last week they told us why there were so few pandas. They made the </a:t>
            </a:r>
            <a:r>
              <a:rPr lang="en-US" altLang="zh-CN" sz="2800" dirty="0" err="1">
                <a:latin typeface="+mn-lt"/>
                <a:ea typeface="宋体" panose="02010600030101010101" pitchFamily="2" charset="-122"/>
              </a:rPr>
              <a:t>programme</a:t>
            </a: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 to  show people how the animals live.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2800" dirty="0">
                <a:solidFill>
                  <a:srgbClr val="0000FF"/>
                </a:solidFill>
                <a:latin typeface="+mn-lt"/>
                <a:ea typeface="宋体" panose="02010600030101010101" pitchFamily="2" charset="-122"/>
              </a:rPr>
              <a:t>Tony:</a:t>
            </a: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 Yes, I saw it. Now I understand why pandas are so special. But we want other animals to be safe too. There aren’t many lions, elephants and bears left in the world.</a:t>
            </a:r>
          </a:p>
          <a:p>
            <a:pPr>
              <a:lnSpc>
                <a:spcPct val="12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Betty:</a:t>
            </a: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 It’s good to find out about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/>
          <p:nvPr/>
        </p:nvSpPr>
        <p:spPr bwMode="auto">
          <a:xfrm>
            <a:off x="1447800" y="152400"/>
            <a:ext cx="36576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 3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7698" name="Picture 2" descr="C:\Users\Administrator\Desktop\QQ截图201609210942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74" y="2209832"/>
            <a:ext cx="5857897" cy="4091362"/>
          </a:xfrm>
          <a:prstGeom prst="ellipse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</p:pic>
      <p:grpSp>
        <p:nvGrpSpPr>
          <p:cNvPr id="96260" name="组合 1"/>
          <p:cNvGrpSpPr/>
          <p:nvPr/>
        </p:nvGrpSpPr>
        <p:grpSpPr bwMode="auto">
          <a:xfrm>
            <a:off x="1143000" y="1219200"/>
            <a:ext cx="3886200" cy="660400"/>
            <a:chOff x="1066891" y="2209832"/>
            <a:chExt cx="5486257" cy="660088"/>
          </a:xfrm>
        </p:grpSpPr>
        <p:sp>
          <p:nvSpPr>
            <p:cNvPr id="5" name="AutoShape 53"/>
            <p:cNvSpPr>
              <a:spLocks noChangeArrowheads="1"/>
            </p:cNvSpPr>
            <p:nvPr/>
          </p:nvSpPr>
          <p:spPr bwMode="auto">
            <a:xfrm>
              <a:off x="1066891" y="2209832"/>
              <a:ext cx="5257663" cy="660088"/>
            </a:xfrm>
            <a:prstGeom prst="roundRect">
              <a:avLst>
                <a:gd name="adj" fmla="val 16667"/>
              </a:avLst>
            </a:prstGeom>
            <a:solidFill>
              <a:srgbClr val="A7D559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6262" name="TextBox 2"/>
            <p:cNvSpPr txBox="1">
              <a:spLocks noChangeArrowheads="1"/>
            </p:cNvSpPr>
            <p:nvPr/>
          </p:nvSpPr>
          <p:spPr bwMode="auto">
            <a:xfrm>
              <a:off x="1085945" y="2230748"/>
              <a:ext cx="54672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3200">
                  <a:latin typeface="Times New Roman" panose="02020603050405020304" pitchFamily="18" charset="0"/>
                </a:rPr>
                <a:t>Watch and answer.</a:t>
              </a:r>
            </a:p>
          </p:txBody>
        </p:sp>
      </p:grpSp>
      <p:sp>
        <p:nvSpPr>
          <p:cNvPr id="7" name="KSO_Shape">
            <a:hlinkClick r:id="rId3" action="ppaction://hlinkfile"/>
          </p:cNvPr>
          <p:cNvSpPr/>
          <p:nvPr/>
        </p:nvSpPr>
        <p:spPr>
          <a:xfrm>
            <a:off x="4114800" y="3886200"/>
            <a:ext cx="1066800" cy="1066800"/>
          </a:xfrm>
          <a:custGeom>
            <a:avLst/>
            <a:gdLst/>
            <a:ahLst/>
            <a:cxnLst/>
            <a:rect l="l" t="t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组合 1"/>
          <p:cNvGrpSpPr/>
          <p:nvPr/>
        </p:nvGrpSpPr>
        <p:grpSpPr bwMode="auto">
          <a:xfrm>
            <a:off x="685800" y="1219200"/>
            <a:ext cx="7772400" cy="660400"/>
            <a:chOff x="1066942" y="2209832"/>
            <a:chExt cx="7571821" cy="660088"/>
          </a:xfrm>
        </p:grpSpPr>
        <p:sp>
          <p:nvSpPr>
            <p:cNvPr id="4" name="AutoShape 53"/>
            <p:cNvSpPr>
              <a:spLocks noChangeArrowheads="1"/>
            </p:cNvSpPr>
            <p:nvPr/>
          </p:nvSpPr>
          <p:spPr bwMode="auto">
            <a:xfrm>
              <a:off x="1066942" y="2209832"/>
              <a:ext cx="7429540" cy="660088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7284" name="TextBox 2"/>
            <p:cNvSpPr txBox="1">
              <a:spLocks noChangeArrowheads="1"/>
            </p:cNvSpPr>
            <p:nvPr/>
          </p:nvSpPr>
          <p:spPr bwMode="auto">
            <a:xfrm>
              <a:off x="1161988" y="2290237"/>
              <a:ext cx="7476775" cy="492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600" dirty="0">
                  <a:latin typeface="Times New Roman" panose="02020603050405020304" pitchFamily="18" charset="0"/>
                </a:rPr>
                <a:t>Is Betty more interested in the </a:t>
              </a:r>
              <a:r>
                <a:rPr kumimoji="1" lang="en-US" altLang="zh-CN" sz="2600" dirty="0" err="1">
                  <a:latin typeface="Times New Roman" panose="02020603050405020304" pitchFamily="18" charset="0"/>
                </a:rPr>
                <a:t>Wolong</a:t>
              </a:r>
              <a:r>
                <a:rPr kumimoji="1" lang="en-US" altLang="zh-CN" sz="2600" dirty="0">
                  <a:latin typeface="Times New Roman" panose="02020603050405020304" pitchFamily="18" charset="0"/>
                </a:rPr>
                <a:t> Panda Reserve?</a:t>
              </a:r>
            </a:p>
          </p:txBody>
        </p:sp>
      </p:grp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838200" y="1981200"/>
            <a:ext cx="7094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she is.</a:t>
            </a:r>
          </a:p>
        </p:txBody>
      </p:sp>
      <p:grpSp>
        <p:nvGrpSpPr>
          <p:cNvPr id="97286" name="组合 16"/>
          <p:cNvGrpSpPr/>
          <p:nvPr/>
        </p:nvGrpSpPr>
        <p:grpSpPr bwMode="auto">
          <a:xfrm>
            <a:off x="609600" y="2667000"/>
            <a:ext cx="8229600" cy="914400"/>
            <a:chOff x="839016" y="1879795"/>
            <a:chExt cx="6933674" cy="990104"/>
          </a:xfrm>
        </p:grpSpPr>
        <p:sp>
          <p:nvSpPr>
            <p:cNvPr id="8" name="AutoShape 53"/>
            <p:cNvSpPr>
              <a:spLocks noChangeArrowheads="1"/>
            </p:cNvSpPr>
            <p:nvPr/>
          </p:nvSpPr>
          <p:spPr bwMode="auto">
            <a:xfrm>
              <a:off x="839016" y="1879795"/>
              <a:ext cx="6896224" cy="990104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7288" name="TextBox 2"/>
            <p:cNvSpPr txBox="1">
              <a:spLocks noChangeArrowheads="1"/>
            </p:cNvSpPr>
            <p:nvPr/>
          </p:nvSpPr>
          <p:spPr bwMode="auto">
            <a:xfrm>
              <a:off x="895828" y="1879796"/>
              <a:ext cx="6876862" cy="966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600" dirty="0">
                  <a:latin typeface="Times New Roman" panose="02020603050405020304" pitchFamily="18" charset="0"/>
                </a:rPr>
                <a:t>What does </a:t>
              </a:r>
              <a:r>
                <a:rPr kumimoji="1" lang="en-US" altLang="zh-CN" sz="2600" dirty="0" err="1">
                  <a:latin typeface="Times New Roman" panose="02020603050405020304" pitchFamily="18" charset="0"/>
                </a:rPr>
                <a:t>Lingling</a:t>
              </a:r>
              <a:r>
                <a:rPr kumimoji="1" lang="en-US" altLang="zh-CN" sz="2600" dirty="0">
                  <a:latin typeface="Times New Roman" panose="02020603050405020304" pitchFamily="18" charset="0"/>
                </a:rPr>
                <a:t> think of the pandas and other animals </a:t>
              </a:r>
            </a:p>
            <a:p>
              <a:pPr eaLnBrk="1" hangingPunct="1"/>
              <a:r>
                <a:rPr kumimoji="1" lang="en-US" altLang="zh-CN" sz="2600" dirty="0">
                  <a:latin typeface="Times New Roman" panose="02020603050405020304" pitchFamily="18" charset="0"/>
                </a:rPr>
                <a:t>in danger?</a:t>
              </a:r>
            </a:p>
          </p:txBody>
        </p:sp>
      </p:grp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819150" y="3683000"/>
            <a:ext cx="6648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feels sad to think of them in danger.</a:t>
            </a:r>
          </a:p>
        </p:txBody>
      </p:sp>
      <p:grpSp>
        <p:nvGrpSpPr>
          <p:cNvPr id="97290" name="组合 16"/>
          <p:cNvGrpSpPr/>
          <p:nvPr/>
        </p:nvGrpSpPr>
        <p:grpSpPr bwMode="auto">
          <a:xfrm>
            <a:off x="609600" y="4419600"/>
            <a:ext cx="7543800" cy="685800"/>
            <a:chOff x="839016" y="1879796"/>
            <a:chExt cx="6933674" cy="742578"/>
          </a:xfrm>
        </p:grpSpPr>
        <p:sp>
          <p:nvSpPr>
            <p:cNvPr id="12" name="AutoShape 53"/>
            <p:cNvSpPr>
              <a:spLocks noChangeArrowheads="1"/>
            </p:cNvSpPr>
            <p:nvPr/>
          </p:nvSpPr>
          <p:spPr bwMode="auto">
            <a:xfrm>
              <a:off x="839016" y="1879796"/>
              <a:ext cx="6895737" cy="742578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7292" name="TextBox 2"/>
            <p:cNvSpPr txBox="1">
              <a:spLocks noChangeArrowheads="1"/>
            </p:cNvSpPr>
            <p:nvPr/>
          </p:nvSpPr>
          <p:spPr bwMode="auto">
            <a:xfrm>
              <a:off x="895828" y="1962305"/>
              <a:ext cx="6876862" cy="533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600" dirty="0">
                  <a:latin typeface="Times New Roman" panose="02020603050405020304" pitchFamily="18" charset="0"/>
                </a:rPr>
                <a:t>Why do many animals not have a safe place to live?</a:t>
              </a:r>
            </a:p>
          </p:txBody>
        </p:sp>
      </p:grp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762000" y="5181600"/>
            <a:ext cx="8229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 villages and farms are growing bigger and are taking away their land and forests, and there isn’t enough clean water.</a:t>
            </a:r>
          </a:p>
        </p:txBody>
      </p:sp>
      <p:sp>
        <p:nvSpPr>
          <p:cNvPr id="15" name="文本占位符 1"/>
          <p:cNvSpPr txBox="1"/>
          <p:nvPr/>
        </p:nvSpPr>
        <p:spPr bwMode="auto">
          <a:xfrm>
            <a:off x="1447800" y="152400"/>
            <a:ext cx="36576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/>
          <p:nvPr/>
        </p:nvSpPr>
        <p:spPr bwMode="auto">
          <a:xfrm>
            <a:off x="1447800" y="152400"/>
            <a:ext cx="5181600" cy="812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the table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Group 55"/>
          <p:cNvGraphicFramePr>
            <a:graphicFrameLocks noGrp="1"/>
          </p:cNvGraphicFramePr>
          <p:nvPr/>
        </p:nvGraphicFramePr>
        <p:xfrm>
          <a:off x="395288" y="1700213"/>
          <a:ext cx="8229600" cy="4129088"/>
        </p:xfrm>
        <a:graphic>
          <a:graphicData uri="http://schemas.openxmlformats.org/drawingml/2006/table">
            <a:tbl>
              <a:tblPr/>
              <a:tblGrid>
                <a:gridCol w="448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8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Why many animals are in danger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we can do to help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E2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611188" y="2667000"/>
            <a:ext cx="4032250" cy="2892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Because villages and farms are growing bigger and are taking away their land and forests, and there isn’t enough clean water.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029200" y="2695575"/>
            <a:ext cx="4032250" cy="2333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Give money to help protect the animals.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Raise some money at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90600" y="990600"/>
            <a:ext cx="78486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800" dirty="0">
                <a:latin typeface="+mn-lt"/>
                <a:ea typeface="宋体" panose="02010600030101010101" pitchFamily="2" charset="-122"/>
                <a:cs typeface="Times New Roman" panose="02020603050405020304" pitchFamily="18" charset="0"/>
              </a:rPr>
              <a:t>Complete the passage with the words and expression in the box.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690562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allows  danger  enough  in peace  protect  raise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3400" y="2830513"/>
            <a:ext cx="8382000" cy="36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      </a:t>
            </a:r>
            <a:r>
              <a:rPr lang="en-US" altLang="zh-CN" sz="2600">
                <a:latin typeface="Times New Roman" panose="02020603050405020304" pitchFamily="18" charset="0"/>
              </a:rPr>
              <a:t>Many wild animals, such as pandas, are in (1) _______. We need to (2) _______ them! Often there is not (3) ________ land or forests, so the animals do not have a safe place to live.</a:t>
            </a:r>
          </a:p>
          <a:p>
            <a:pPr>
              <a:lnSpc>
                <a:spcPct val="110000"/>
              </a:lnSpc>
            </a:pPr>
            <a:r>
              <a:rPr lang="en-US" altLang="zh-CN" sz="2600">
                <a:latin typeface="Times New Roman" panose="02020603050405020304" pitchFamily="18" charset="0"/>
              </a:rPr>
              <a:t>       The Wolong Panda Reserve (4) ______ people to get closer to the pandas. And the pandas live (5) ________ there. You can help (6) ____ money to protect pandas and other wild animals.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90800" y="3254375"/>
            <a:ext cx="117951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protect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795588" y="5464175"/>
            <a:ext cx="86201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raise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34000" y="4583113"/>
            <a:ext cx="11207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allows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467600" y="2830513"/>
            <a:ext cx="11604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danger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5800" y="3744913"/>
            <a:ext cx="124142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enough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53200" y="5038725"/>
            <a:ext cx="13668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in peace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685902" y="2209832"/>
            <a:ext cx="8000790" cy="1761166"/>
            <a:chOff x="1066891" y="2209832"/>
            <a:chExt cx="5486257" cy="660088"/>
          </a:xfrm>
          <a:solidFill>
            <a:srgbClr val="FFE4C9"/>
          </a:solidFill>
        </p:grpSpPr>
        <p:sp>
          <p:nvSpPr>
            <p:cNvPr id="7" name="AutoShape 53"/>
            <p:cNvSpPr>
              <a:spLocks noChangeArrowheads="1"/>
            </p:cNvSpPr>
            <p:nvPr/>
          </p:nvSpPr>
          <p:spPr bwMode="auto">
            <a:xfrm>
              <a:off x="1066891" y="2209832"/>
              <a:ext cx="5257663" cy="660088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1085945" y="2230747"/>
              <a:ext cx="5467203" cy="58831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514350" indent="-514350" eaLnBrk="1" hangingPunct="1">
                <a:lnSpc>
                  <a:spcPct val="150000"/>
                </a:lnSpc>
                <a:buFontTx/>
                <a:buAutoNum type="arabicParenR"/>
                <a:defRPr/>
              </a:pPr>
              <a:r>
                <a:rPr kumimoji="1" lang="zh-CN" altLang="en-US" sz="3200" dirty="0">
                  <a:latin typeface="+mn-lt"/>
                  <a:ea typeface="黑体" panose="02010609060101010101" pitchFamily="49" charset="-122"/>
                </a:rPr>
                <a:t>分角色扮演</a:t>
              </a:r>
              <a:r>
                <a:rPr kumimoji="1" lang="en-US" altLang="zh-CN" sz="3200" dirty="0">
                  <a:latin typeface="+mn-lt"/>
                  <a:ea typeface="黑体" panose="02010609060101010101" pitchFamily="49" charset="-122"/>
                </a:rPr>
                <a:t>Activity 3</a:t>
              </a:r>
              <a:r>
                <a:rPr kumimoji="1" lang="zh-CN" altLang="en-US" sz="3200" dirty="0">
                  <a:latin typeface="+mn-lt"/>
                  <a:ea typeface="黑体" panose="02010609060101010101" pitchFamily="49" charset="-122"/>
                </a:rPr>
                <a:t>部分对话。</a:t>
              </a:r>
              <a:endParaRPr kumimoji="1" lang="en-US" altLang="zh-CN" sz="3200" dirty="0">
                <a:latin typeface="+mn-lt"/>
                <a:ea typeface="黑体" panose="02010609060101010101" pitchFamily="49" charset="-122"/>
              </a:endParaRPr>
            </a:p>
            <a:p>
              <a:pPr marL="514350" indent="-514350" eaLnBrk="1" hangingPunct="1">
                <a:lnSpc>
                  <a:spcPct val="150000"/>
                </a:lnSpc>
                <a:buFontTx/>
                <a:buAutoNum type="arabicParenR"/>
                <a:defRPr/>
              </a:pPr>
              <a:r>
                <a:rPr kumimoji="1" lang="zh-CN" altLang="en-US" sz="3200" dirty="0">
                  <a:latin typeface="+mn-lt"/>
                  <a:ea typeface="黑体" panose="02010609060101010101" pitchFamily="49" charset="-122"/>
                </a:rPr>
                <a:t>小组合作改编对话。</a:t>
              </a:r>
              <a:endParaRPr kumimoji="1" lang="en-US" altLang="zh-CN" sz="3200" dirty="0">
                <a:latin typeface="+mn-lt"/>
                <a:ea typeface="黑体" panose="02010609060101010101" pitchFamily="49" charset="-122"/>
              </a:endParaRPr>
            </a:p>
          </p:txBody>
        </p:sp>
      </p:grpSp>
      <p:sp>
        <p:nvSpPr>
          <p:cNvPr id="100355" name="矩形 8"/>
          <p:cNvSpPr>
            <a:spLocks noChangeArrowheads="1"/>
          </p:cNvSpPr>
          <p:nvPr/>
        </p:nvSpPr>
        <p:spPr bwMode="auto">
          <a:xfrm>
            <a:off x="1143000" y="1219200"/>
            <a:ext cx="579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7D55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kumimoji="1" lang="en-US" altLang="zh-CN" sz="3200">
                <a:latin typeface="Times New Roman" panose="02020603050405020304" pitchFamily="18" charset="0"/>
              </a:rPr>
              <a:t>Role play the conversation.</a:t>
            </a:r>
          </a:p>
        </p:txBody>
      </p:sp>
      <p:pic>
        <p:nvPicPr>
          <p:cNvPr id="100356" name="Picture 2" descr="C:\Users\Administrator\Desktop\男生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3400" y="34290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7" name="Picture 3" descr="C:\Users\Administrator\Desktop\女生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2200" y="34290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/>
          <p:nvPr/>
        </p:nvSpPr>
        <p:spPr bwMode="auto">
          <a:xfrm>
            <a:off x="1447800" y="152400"/>
            <a:ext cx="5181600" cy="812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Oral practice 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609600" y="2133600"/>
            <a:ext cx="83058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1. Why do you visit the zoo?</a:t>
            </a:r>
          </a:p>
          <a:p>
            <a:pPr>
              <a:lnSpc>
                <a:spcPct val="15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2. Do you think animals are happy in the zoo? Why?</a:t>
            </a:r>
          </a:p>
          <a:p>
            <a:pPr>
              <a:lnSpc>
                <a:spcPct val="15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3. Where do most animals live?</a:t>
            </a:r>
          </a:p>
          <a:p>
            <a:pPr>
              <a:lnSpc>
                <a:spcPct val="150000"/>
              </a:lnSpc>
            </a:pPr>
            <a:r>
              <a:rPr lang="en-US" altLang="zh-CN" sz="3000" dirty="0">
                <a:latin typeface="Times New Roman" panose="02020603050405020304" pitchFamily="18" charset="0"/>
              </a:rPr>
              <a:t>4. What can we do to help the animals?</a:t>
            </a:r>
          </a:p>
        </p:txBody>
      </p:sp>
      <p:sp>
        <p:nvSpPr>
          <p:cNvPr id="101380" name="矩形 3"/>
          <p:cNvSpPr>
            <a:spLocks noChangeArrowheads="1"/>
          </p:cNvSpPr>
          <p:nvPr/>
        </p:nvSpPr>
        <p:spPr bwMode="auto">
          <a:xfrm>
            <a:off x="990600" y="1219200"/>
            <a:ext cx="5791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7D55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kumimoji="1" lang="en-US" altLang="zh-CN" sz="3200" dirty="0">
                <a:latin typeface="Times New Roman" panose="02020603050405020304" pitchFamily="18" charset="0"/>
              </a:rPr>
              <a:t>Ask and answer the questions.</a:t>
            </a:r>
          </a:p>
        </p:txBody>
      </p:sp>
      <p:pic>
        <p:nvPicPr>
          <p:cNvPr id="101381" name="Picture 2" descr="C:\Users\Administrator\Desktop\QQ截图2016092110193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5257800"/>
            <a:ext cx="23066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2" name="Picture 3" descr="C:\Users\Administrator\Desktop\t01f2df0d07eb66c0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5257800"/>
            <a:ext cx="21574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3" name="Picture 4" descr="C:\Users\Administrator\Desktop\300000559649129411351179707_9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8200" y="5259388"/>
            <a:ext cx="2133600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4" name="Picture 5" descr="C:\Users\Administrator\Desktop\QQ截图2016092110215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81800" y="5257800"/>
            <a:ext cx="21034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矩形 1"/>
          <p:cNvSpPr>
            <a:spLocks noChangeArrowheads="1"/>
          </p:cNvSpPr>
          <p:nvPr/>
        </p:nvSpPr>
        <p:spPr bwMode="auto">
          <a:xfrm>
            <a:off x="1219200" y="3810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Talk with your partner about what we can do to </a:t>
            </a:r>
          </a:p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protect animals in danger.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990600" y="1447800"/>
            <a:ext cx="7596188" cy="1157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i="1" dirty="0">
                <a:solidFill>
                  <a:srgbClr val="0000FF"/>
                </a:solidFill>
                <a:latin typeface="+mn-lt"/>
                <a:ea typeface="宋体" panose="02010600030101010101" pitchFamily="2" charset="-122"/>
              </a:rPr>
              <a:t>— To protect... we should ...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800" i="1" dirty="0">
                <a:solidFill>
                  <a:srgbClr val="0000FF"/>
                </a:solidFill>
                <a:latin typeface="+mn-lt"/>
                <a:ea typeface="宋体" panose="02010600030101010101" pitchFamily="2" charset="-122"/>
              </a:rPr>
              <a:t>—We need to ... to protect ...</a:t>
            </a:r>
          </a:p>
        </p:txBody>
      </p:sp>
      <p:pic>
        <p:nvPicPr>
          <p:cNvPr id="10240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29488" y="4495800"/>
            <a:ext cx="1814512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9"/>
          <p:cNvGrpSpPr/>
          <p:nvPr/>
        </p:nvGrpSpPr>
        <p:grpSpPr bwMode="auto">
          <a:xfrm>
            <a:off x="228600" y="2667000"/>
            <a:ext cx="7962900" cy="2209800"/>
            <a:chOff x="533506" y="2895614"/>
            <a:chExt cx="7962900" cy="2209794"/>
          </a:xfrm>
        </p:grpSpPr>
        <p:sp>
          <p:nvSpPr>
            <p:cNvPr id="102406" name="圆角矩形 2"/>
            <p:cNvSpPr>
              <a:spLocks noChangeArrowheads="1"/>
            </p:cNvSpPr>
            <p:nvPr/>
          </p:nvSpPr>
          <p:spPr bwMode="auto">
            <a:xfrm>
              <a:off x="533506" y="2895614"/>
              <a:ext cx="7962900" cy="2209794"/>
            </a:xfrm>
            <a:prstGeom prst="roundRect">
              <a:avLst>
                <a:gd name="adj" fmla="val 1065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3"/>
            <p:cNvSpPr txBox="1">
              <a:spLocks noChangeArrowheads="1"/>
            </p:cNvSpPr>
            <p:nvPr/>
          </p:nvSpPr>
          <p:spPr>
            <a:xfrm>
              <a:off x="724006" y="3162313"/>
              <a:ext cx="7581900" cy="17144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buFontTx/>
                <a:buNone/>
                <a:defRPr/>
              </a:pPr>
              <a:endParaRPr lang="en-US" altLang="zh-CN" sz="2800" kern="0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762106" y="3276613"/>
              <a:ext cx="7620000" cy="147795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defRPr/>
              </a:pPr>
              <a:r>
                <a:rPr lang="en-US" altLang="zh-CN" sz="2400" dirty="0">
                  <a:latin typeface="+mn-lt"/>
                  <a:ea typeface="宋体" panose="02010600030101010101" pitchFamily="2" charset="-122"/>
                </a:rPr>
                <a:t>E.g. </a:t>
              </a:r>
            </a:p>
            <a:p>
              <a:pPr>
                <a:lnSpc>
                  <a:spcPct val="125000"/>
                </a:lnSpc>
                <a:defRPr/>
              </a:pPr>
              <a:r>
                <a:rPr lang="en-US" altLang="zh-CN" sz="2400" i="1" dirty="0">
                  <a:latin typeface="+mn-lt"/>
                  <a:ea typeface="宋体" panose="02010600030101010101" pitchFamily="2" charset="-122"/>
                </a:rPr>
                <a:t>— </a:t>
              </a:r>
              <a:r>
                <a:rPr lang="en-US" altLang="zh-CN" sz="2400" dirty="0">
                  <a:latin typeface="+mn-lt"/>
                  <a:ea typeface="宋体" panose="02010600030101010101" pitchFamily="2" charset="-122"/>
                </a:rPr>
                <a:t>To protect the pandas, we should plant more bamboo.</a:t>
              </a:r>
            </a:p>
            <a:p>
              <a:pPr>
                <a:lnSpc>
                  <a:spcPct val="125000"/>
                </a:lnSpc>
                <a:defRPr/>
              </a:pPr>
              <a:r>
                <a:rPr lang="en-US" altLang="zh-CN" sz="2400" dirty="0">
                  <a:latin typeface="+mn-lt"/>
                  <a:ea typeface="宋体" panose="02010600030101010101" pitchFamily="2" charset="-122"/>
                </a:rPr>
                <a:t>—</a:t>
              </a:r>
              <a:r>
                <a:rPr lang="en-US" altLang="zh-CN" sz="2400" i="1" dirty="0"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2400" dirty="0">
                  <a:latin typeface="+mn-lt"/>
                  <a:ea typeface="宋体" panose="02010600030101010101" pitchFamily="2" charset="-122"/>
                </a:rPr>
                <a:t>We need to plant more bamboo to protect the pandas.</a:t>
              </a:r>
            </a:p>
          </p:txBody>
        </p:sp>
      </p:grpSp>
      <p:sp>
        <p:nvSpPr>
          <p:cNvPr id="6" name="圆角矩形 5"/>
          <p:cNvSpPr>
            <a:spLocks noChangeArrowheads="1"/>
          </p:cNvSpPr>
          <p:nvPr/>
        </p:nvSpPr>
        <p:spPr bwMode="auto">
          <a:xfrm>
            <a:off x="0" y="2845526"/>
            <a:ext cx="9144000" cy="1066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9D9D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Make more sentences. Use “To do…we should… ”or “We 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dirty="0">
                <a:latin typeface="+mn-lt"/>
                <a:ea typeface="宋体" panose="02010600030101010101" pitchFamily="2" charset="-122"/>
              </a:rPr>
              <a:t>need to …to do…”.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 txBox="1"/>
          <p:nvPr/>
        </p:nvSpPr>
        <p:spPr bwMode="auto">
          <a:xfrm>
            <a:off x="3657600" y="13716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zh-CN" sz="2800" b="1" kern="0" dirty="0" smtClean="0">
                <a:solidFill>
                  <a:srgbClr val="FF0000"/>
                </a:solidFill>
                <a:ea typeface="黑体" panose="02010609060101010101" pitchFamily="49" charset="-122"/>
              </a:rPr>
              <a:t>Homework</a:t>
            </a:r>
            <a:endParaRPr lang="zh-CN" altLang="en-US" sz="2800" b="1" kern="0" dirty="0" smtClean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00200" y="2971800"/>
            <a:ext cx="6248400" cy="189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1. 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记忆本课时所学的词汇、词组和句型。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2. 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熟背</a:t>
            </a: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Activity 3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部分的对话内容。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3. 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预习</a:t>
            </a: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Unit2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，查找有关大熊猫的资料。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1"/>
          <p:cNvSpPr txBox="1"/>
          <p:nvPr/>
        </p:nvSpPr>
        <p:spPr bwMode="auto">
          <a:xfrm>
            <a:off x="3962400" y="13716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zh-CN" altLang="en-US" sz="2800" kern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4400" y="2057400"/>
            <a:ext cx="7696200" cy="361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1. 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掌握词汇：</a:t>
            </a: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snake, neck, thin, danger, protect, allow, peace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等。</a:t>
            </a:r>
            <a:endParaRPr lang="en-US" altLang="zh-CN" sz="2600" dirty="0">
              <a:latin typeface="+mn-lt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2.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能够运用所学知识，熟练跟同学谈论动物的生存现状。</a:t>
            </a:r>
            <a:endParaRPr lang="en-US" altLang="zh-CN" sz="2600" dirty="0">
              <a:latin typeface="+mn-lt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600" dirty="0">
                <a:latin typeface="+mn-lt"/>
                <a:ea typeface="黑体" panose="02010609060101010101" pitchFamily="49" charset="-122"/>
              </a:rPr>
              <a:t>3. </a:t>
            </a:r>
            <a:r>
              <a:rPr lang="zh-CN" altLang="en-US" sz="2600" dirty="0">
                <a:latin typeface="+mn-lt"/>
                <a:ea typeface="黑体" panose="02010609060101010101" pitchFamily="49" charset="-122"/>
              </a:rPr>
              <a:t>通过本单元的学习，让学生意识到保护动物的重要性。</a:t>
            </a:r>
            <a:endParaRPr lang="en-US" altLang="zh-CN" sz="2600" dirty="0">
              <a:latin typeface="+mn-lt"/>
              <a:ea typeface="黑体" panose="02010609060101010101" pitchFamily="49" charset="-122"/>
            </a:endParaRPr>
          </a:p>
        </p:txBody>
      </p:sp>
      <p:pic>
        <p:nvPicPr>
          <p:cNvPr id="81924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0" y="4951413"/>
            <a:ext cx="1247775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占位符 1"/>
          <p:cNvSpPr txBox="1"/>
          <p:nvPr/>
        </p:nvSpPr>
        <p:spPr bwMode="auto">
          <a:xfrm>
            <a:off x="1447800" y="152400"/>
            <a:ext cx="23622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 talk</a:t>
            </a:r>
          </a:p>
        </p:txBody>
      </p:sp>
      <p:pic>
        <p:nvPicPr>
          <p:cNvPr id="19" name="Picture 6" descr="20081225125332520_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143000" y="1441450"/>
            <a:ext cx="6172200" cy="358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" name="组合 10"/>
          <p:cNvGrpSpPr/>
          <p:nvPr/>
        </p:nvGrpSpPr>
        <p:grpSpPr bwMode="auto">
          <a:xfrm>
            <a:off x="4114800" y="4724400"/>
            <a:ext cx="4724400" cy="1674813"/>
            <a:chOff x="1" y="-21689"/>
            <a:chExt cx="6854761" cy="2042029"/>
          </a:xfrm>
        </p:grpSpPr>
        <p:sp>
          <p:nvSpPr>
            <p:cNvPr id="12" name="云形标注 11"/>
            <p:cNvSpPr/>
            <p:nvPr/>
          </p:nvSpPr>
          <p:spPr bwMode="auto">
            <a:xfrm>
              <a:off x="1" y="-21689"/>
              <a:ext cx="6854761" cy="2042029"/>
            </a:xfrm>
            <a:prstGeom prst="cloudCallout">
              <a:avLst>
                <a:gd name="adj1" fmla="val -46667"/>
                <a:gd name="adj2" fmla="val -76384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2950" name="TextBox 2"/>
            <p:cNvSpPr txBox="1">
              <a:spLocks noChangeArrowheads="1"/>
            </p:cNvSpPr>
            <p:nvPr/>
          </p:nvSpPr>
          <p:spPr bwMode="auto">
            <a:xfrm>
              <a:off x="884485" y="293860"/>
              <a:ext cx="5749154" cy="1410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How much do you know about animals?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1"/>
          <p:cNvSpPr txBox="1"/>
          <p:nvPr/>
        </p:nvSpPr>
        <p:spPr bwMode="auto">
          <a:xfrm>
            <a:off x="1447800" y="152400"/>
            <a:ext cx="46482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Guessing a game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69925" y="1520825"/>
            <a:ext cx="4938713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06730" indent="-506730">
              <a:lnSpc>
                <a:spcPct val="13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1. Which animal is the king in the forest?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49288" y="4114800"/>
            <a:ext cx="5334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73075" indent="-473075">
              <a:lnSpc>
                <a:spcPct val="130000"/>
              </a:lnSpc>
            </a:pPr>
            <a:r>
              <a:rPr lang="zh-CN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animal is the cleverest animal in the sea?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15025" y="1781175"/>
            <a:ext cx="2743200" cy="1822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143000" y="2971800"/>
            <a:ext cx="1138238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Tiger.</a:t>
            </a:r>
            <a:endParaRPr lang="zh-CN" altLang="en-US" sz="3200" dirty="0">
              <a:solidFill>
                <a:srgbClr val="FF0000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66800" y="5487988"/>
            <a:ext cx="1735138" cy="8001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Dolphin.</a:t>
            </a:r>
          </a:p>
          <a:p>
            <a:pPr>
              <a:defRPr/>
            </a:pPr>
            <a:endParaRPr lang="zh-CN" altLang="en-US" sz="1400" dirty="0">
              <a:solidFill>
                <a:srgbClr val="FF0000"/>
              </a:solidFill>
              <a:latin typeface="+mn-lt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5915025" y="4191000"/>
            <a:ext cx="2743200" cy="1822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609600" y="1411288"/>
            <a:ext cx="5715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lang="zh-CN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animal lives in Africa with a very long neck and</a:t>
            </a:r>
          </a:p>
          <a:p>
            <a:pPr marL="457200" indent="-457200">
              <a:lnSpc>
                <a:spcPct val="12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long legs?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33400" y="3810000"/>
            <a:ext cx="5503863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lang="zh-CN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animal is large, strong and heavy with thick fur ?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74725" y="3200400"/>
            <a:ext cx="15668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Giraffe. </a:t>
            </a:r>
            <a:endParaRPr lang="zh-CN" altLang="en-US" sz="3200" dirty="0">
              <a:solidFill>
                <a:srgbClr val="FF0000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66800" y="5029200"/>
            <a:ext cx="1039813" cy="6318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Bear.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172200" y="4157663"/>
            <a:ext cx="2667000" cy="2095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3" descr="C:\Users\Administrator\Desktop\QQ截图2016092109064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96000" y="1371600"/>
            <a:ext cx="28194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utoUpdateAnimBg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1616075"/>
            <a:ext cx="5334000" cy="18653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539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sz="3200" dirty="0" smtClean="0">
                <a:solidFill>
                  <a:srgbClr val="000000"/>
                </a:solidFill>
                <a:latin typeface="+mn-lt"/>
              </a:rPr>
              <a:t>5. </a:t>
            </a:r>
            <a:r>
              <a:rPr lang="en-US" altLang="zh-CN" sz="3200" dirty="0" smtClean="0">
                <a:solidFill>
                  <a:srgbClr val="000000"/>
                </a:solidFill>
                <a:latin typeface="+mn-lt"/>
              </a:rPr>
              <a:t>Which animal is large with big ears and a very long nose?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57225" y="4125913"/>
            <a:ext cx="5438775" cy="1222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910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sz="3200" dirty="0" smtClean="0">
                <a:solidFill>
                  <a:srgbClr val="000000"/>
                </a:solidFill>
                <a:latin typeface="+mn-lt"/>
              </a:rPr>
              <a:t>6. </a:t>
            </a:r>
            <a:r>
              <a:rPr lang="en-US" altLang="zh-CN" sz="3200" dirty="0" smtClean="0">
                <a:solidFill>
                  <a:srgbClr val="000000"/>
                </a:solidFill>
                <a:latin typeface="+mn-lt"/>
              </a:rPr>
              <a:t>Which animal looks very cute and lives only in China?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89038" y="3560763"/>
            <a:ext cx="184785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Elephant. </a:t>
            </a:r>
            <a:endParaRPr lang="zh-CN" altLang="en-US" sz="3200" dirty="0">
              <a:solidFill>
                <a:srgbClr val="FF0000"/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071563" y="5502275"/>
            <a:ext cx="1290637" cy="6318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320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Panda.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019800" y="4252913"/>
            <a:ext cx="2620963" cy="1947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4" descr="C:\Users\Administrator\Desktop\QQ截图2016092109075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9800" y="1676400"/>
            <a:ext cx="25908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1"/>
          <p:cNvSpPr txBox="1"/>
          <p:nvPr/>
        </p:nvSpPr>
        <p:spPr bwMode="auto">
          <a:xfrm>
            <a:off x="1447800" y="152400"/>
            <a:ext cx="36576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Try to describe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01663" y="3735388"/>
            <a:ext cx="2522537" cy="187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309938" y="3735388"/>
            <a:ext cx="2524125" cy="187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019800" y="3735388"/>
            <a:ext cx="2671763" cy="187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组合 21"/>
          <p:cNvGrpSpPr/>
          <p:nvPr/>
        </p:nvGrpSpPr>
        <p:grpSpPr bwMode="auto">
          <a:xfrm>
            <a:off x="304800" y="4953000"/>
            <a:ext cx="7891463" cy="1674813"/>
            <a:chOff x="-1154544" y="71216"/>
            <a:chExt cx="11449040" cy="2042029"/>
          </a:xfrm>
        </p:grpSpPr>
        <p:sp>
          <p:nvSpPr>
            <p:cNvPr id="23" name="云形标注 22"/>
            <p:cNvSpPr/>
            <p:nvPr/>
          </p:nvSpPr>
          <p:spPr bwMode="auto">
            <a:xfrm>
              <a:off x="-1154544" y="71216"/>
              <a:ext cx="11449040" cy="2042029"/>
            </a:xfrm>
            <a:prstGeom prst="cloudCallout">
              <a:avLst>
                <a:gd name="adj1" fmla="val 31656"/>
                <a:gd name="adj2" fmla="val -78605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1144" name="TextBox 2"/>
            <p:cNvSpPr txBox="1">
              <a:spLocks noChangeArrowheads="1"/>
            </p:cNvSpPr>
            <p:nvPr/>
          </p:nvSpPr>
          <p:spPr bwMode="auto">
            <a:xfrm>
              <a:off x="-48966" y="450537"/>
              <a:ext cx="9839641" cy="1283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Pandas are very lovely. They’re black and white. They eat bamboo. Most of them live in China.</a:t>
              </a:r>
              <a:endPara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8620" name="Picture 12" descr="C:\Users\Administrator\Desktop\QQ截图2016092109054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52800" y="1676400"/>
            <a:ext cx="25146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8621" name="Picture 13" descr="C:\Users\Administrator\Desktop\QQ截图2016092109064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9600" y="1676400"/>
            <a:ext cx="2514600" cy="1677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8622" name="Picture 14" descr="C:\Users\Administrator\Desktop\QQ截图2016092109075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96000" y="1676400"/>
            <a:ext cx="2743200" cy="1687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/>
          <p:nvPr/>
        </p:nvSpPr>
        <p:spPr bwMode="auto">
          <a:xfrm>
            <a:off x="1447800" y="152400"/>
            <a:ext cx="36576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4400" kern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 </a:t>
            </a:r>
            <a:endParaRPr lang="en-US" altLang="zh-CN" sz="4400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17"/>
          <p:cNvSpPr txBox="1">
            <a:spLocks noChangeArrowheads="1"/>
          </p:cNvSpPr>
          <p:nvPr/>
        </p:nvSpPr>
        <p:spPr>
          <a:xfrm>
            <a:off x="1006475" y="1066800"/>
            <a:ext cx="8137525" cy="990600"/>
          </a:xfrm>
          <a:prstGeom prst="rect">
            <a:avLst/>
          </a:prstGeom>
          <a:noFill/>
        </p:spPr>
        <p:txBody>
          <a:bodyPr/>
          <a:lstStyle/>
          <a:p>
            <a:pPr eaLnBrk="1" hangingPunct="1">
              <a:defRPr/>
            </a:pPr>
            <a:r>
              <a:rPr kumimoji="1" lang="en-US" altLang="zh-CN" sz="28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kumimoji="1" lang="en-US" altLang="zh-CN" sz="2800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Look at the pictures and do the quiz.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609600" y="1828800"/>
            <a:ext cx="6934200" cy="4270375"/>
          </a:xfrm>
          <a:prstGeom prst="rect">
            <a:avLst/>
          </a:prstGeom>
          <a:noFill/>
          <a:ln w="38100" cmpd="dbl">
            <a:noFill/>
            <a:miter lim="800000"/>
          </a:ln>
        </p:spPr>
        <p:txBody>
          <a:bodyPr>
            <a:spAutoFit/>
          </a:bodyPr>
          <a:lstStyle/>
          <a:p>
            <a:pPr marL="342900" indent="-3429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800" kern="0" dirty="0">
                <a:latin typeface="+mn-lt"/>
                <a:ea typeface="宋体" panose="02010600030101010101" pitchFamily="2" charset="-122"/>
              </a:rPr>
              <a:t>1. I am tall and I have a long neck.</a:t>
            </a:r>
          </a:p>
          <a:p>
            <a:pPr marL="342900" indent="-3429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800" kern="0" dirty="0">
                <a:latin typeface="+mn-lt"/>
                <a:ea typeface="宋体" panose="02010600030101010101" pitchFamily="2" charset="-122"/>
              </a:rPr>
              <a:t>2. I am the tiger’s cousin.</a:t>
            </a:r>
          </a:p>
          <a:p>
            <a:pPr marL="342900" indent="-3429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800" kern="0" dirty="0">
                <a:latin typeface="+mn-lt"/>
                <a:ea typeface="宋体" panose="02010600030101010101" pitchFamily="2" charset="-122"/>
              </a:rPr>
              <a:t>3. I am long and thin.</a:t>
            </a:r>
          </a:p>
          <a:p>
            <a:pPr marL="342900" indent="-3429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800" kern="0" dirty="0">
                <a:latin typeface="+mn-lt"/>
                <a:ea typeface="宋体" panose="02010600030101010101" pitchFamily="2" charset="-122"/>
              </a:rPr>
              <a:t>4. I am big and I have  a very long nose.</a:t>
            </a:r>
          </a:p>
          <a:p>
            <a:pPr marL="342900" indent="-34290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800" kern="0" dirty="0">
                <a:latin typeface="+mn-lt"/>
                <a:ea typeface="宋体" panose="02010600030101010101" pitchFamily="2" charset="-122"/>
              </a:rPr>
              <a:t>5. I am brown and I live in the forest.</a:t>
            </a:r>
          </a:p>
        </p:txBody>
      </p:sp>
      <p:pic>
        <p:nvPicPr>
          <p:cNvPr id="9" name="Picture 41" descr="19300001199889130545575464283_9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33822" y="3733792"/>
            <a:ext cx="1447762" cy="1066772"/>
          </a:xfrm>
          <a:prstGeom prst="flowChartConnector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248356" y="5410148"/>
            <a:ext cx="1541550" cy="1146704"/>
          </a:xfrm>
          <a:prstGeom prst="flowChartConnector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2" descr="C:\Users\Administrator\Desktop\QQ截图2016092109054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43406" y="2667020"/>
            <a:ext cx="1536660" cy="1024440"/>
          </a:xfrm>
          <a:prstGeom prst="flowChartConnector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3" descr="C:\Users\Administrator\Desktop\QQ截图2016092109064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970" y="1828842"/>
            <a:ext cx="1536660" cy="1025665"/>
          </a:xfrm>
          <a:prstGeom prst="flowChartConnector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4" descr="C:\Users\Administrator\Desktop\QQ截图2016092109075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76950" y="4190980"/>
            <a:ext cx="1523960" cy="1142970"/>
          </a:xfrm>
          <a:prstGeom prst="flowChartConnector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1006475" y="1066800"/>
            <a:ext cx="8137525" cy="609600"/>
          </a:xfrm>
          <a:prstGeom prst="rect">
            <a:avLst/>
          </a:prstGeom>
          <a:noFill/>
        </p:spPr>
        <p:txBody>
          <a:bodyPr/>
          <a:lstStyle/>
          <a:p>
            <a:pPr eaLnBrk="1" hangingPunct="1">
              <a:defRPr/>
            </a:pPr>
            <a:r>
              <a:rPr kumimoji="1" lang="en-US" altLang="zh-CN" sz="2800" b="1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kumimoji="1" lang="en-US" altLang="zh-CN" sz="2800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Listen and answer the questions.</a:t>
            </a:r>
          </a:p>
        </p:txBody>
      </p:sp>
      <p:sp>
        <p:nvSpPr>
          <p:cNvPr id="3" name="对角圆角矩形 2"/>
          <p:cNvSpPr/>
          <p:nvPr/>
        </p:nvSpPr>
        <p:spPr bwMode="auto">
          <a:xfrm>
            <a:off x="838200" y="1981200"/>
            <a:ext cx="7543800" cy="4114800"/>
          </a:xfrm>
          <a:prstGeom prst="round2DiagRect">
            <a:avLst/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212" name="Text Box 37"/>
          <p:cNvSpPr txBox="1">
            <a:spLocks noChangeArrowheads="1"/>
          </p:cNvSpPr>
          <p:nvPr/>
        </p:nvSpPr>
        <p:spPr bwMode="auto">
          <a:xfrm>
            <a:off x="838200" y="2286000"/>
            <a:ext cx="83058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3200">
                <a:latin typeface="Times New Roman" panose="02020603050405020304" pitchFamily="18" charset="0"/>
              </a:rPr>
              <a:t> What’s this week’s </a:t>
            </a:r>
            <a:r>
              <a:rPr lang="en-US" altLang="zh-CN" sz="3200" i="1">
                <a:latin typeface="Times New Roman" panose="02020603050405020304" pitchFamily="18" charset="0"/>
              </a:rPr>
              <a:t>Animal World</a:t>
            </a:r>
            <a:r>
              <a:rPr lang="en-US" altLang="zh-CN" sz="3200">
                <a:latin typeface="Times New Roman" panose="02020603050405020304" pitchFamily="18" charset="0"/>
              </a:rPr>
              <a:t> about?</a:t>
            </a:r>
          </a:p>
          <a:p>
            <a:pPr>
              <a:lnSpc>
                <a:spcPct val="110000"/>
              </a:lnSpc>
            </a:pP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2. What animals are in danger?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990600" y="3024188"/>
            <a:ext cx="78486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This week’s Animal World is about snakes.</a:t>
            </a: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914400" y="4648200"/>
            <a:ext cx="77724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Animals such as pandas, lions, elephants and bears are in danger.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#0001 ballons (main) 13">
      <a:dk1>
        <a:srgbClr val="000000"/>
      </a:dk1>
      <a:lt1>
        <a:srgbClr val="FFFFFF"/>
      </a:lt1>
      <a:dk2>
        <a:srgbClr val="000000"/>
      </a:dk2>
      <a:lt2>
        <a:srgbClr val="FDC51A"/>
      </a:lt2>
      <a:accent1>
        <a:srgbClr val="FF33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ADAA"/>
      </a:accent5>
      <a:accent6>
        <a:srgbClr val="8AB900"/>
      </a:accent6>
      <a:hlink>
        <a:srgbClr val="FF0066"/>
      </a:hlink>
      <a:folHlink>
        <a:srgbClr val="0085B2"/>
      </a:folHlink>
    </a:clrScheme>
    <a:fontScheme name="#0001 ballons (main)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#0001 ballons (main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3">
        <a:dk1>
          <a:srgbClr val="000000"/>
        </a:dk1>
        <a:lt1>
          <a:srgbClr val="FFFFFF"/>
        </a:lt1>
        <a:dk2>
          <a:srgbClr val="000000"/>
        </a:dk2>
        <a:lt2>
          <a:srgbClr val="FDC51A"/>
        </a:lt2>
        <a:accent1>
          <a:srgbClr val="FF33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8AB900"/>
        </a:accent6>
        <a:hlink>
          <a:srgbClr val="FF0066"/>
        </a:hlink>
        <a:folHlink>
          <a:srgbClr val="0085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全屏显示(4:3)</PresentationFormat>
  <Paragraphs>101</Paragraphs>
  <Slides>18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2013-07-18T12:49:00Z</dcterms:created>
  <dcterms:modified xsi:type="dcterms:W3CDTF">2023-01-17T01:47:32Z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20265586835346BD9760DD309D0054EC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