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4" r:id="rId2"/>
    <p:sldId id="322" r:id="rId3"/>
    <p:sldId id="324" r:id="rId4"/>
    <p:sldId id="325" r:id="rId5"/>
    <p:sldId id="318" r:id="rId6"/>
    <p:sldId id="317" r:id="rId7"/>
    <p:sldId id="319" r:id="rId8"/>
    <p:sldId id="311" r:id="rId9"/>
    <p:sldId id="312" r:id="rId10"/>
    <p:sldId id="329" r:id="rId11"/>
    <p:sldId id="327" r:id="rId12"/>
    <p:sldId id="316" r:id="rId13"/>
    <p:sldId id="321" r:id="rId14"/>
    <p:sldId id="323" r:id="rId15"/>
    <p:sldId id="326" r:id="rId16"/>
    <p:sldId id="328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CCECFF"/>
    <a:srgbClr val="FFFFFF"/>
    <a:srgbClr val="FF3300"/>
    <a:srgbClr val="99CCFF"/>
    <a:srgbClr val="3366FF"/>
    <a:srgbClr val="6666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683" autoAdjust="0"/>
  </p:normalViewPr>
  <p:slideViewPr>
    <p:cSldViewPr>
      <p:cViewPr>
        <p:scale>
          <a:sx n="100" d="100"/>
          <a:sy n="100" d="100"/>
        </p:scale>
        <p:origin x="-252" y="-8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71DDD-F506-4598-A7D2-6B81BB6D85C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C0F5B-60C8-414D-8AF7-2E4D190358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C0F5B-60C8-414D-8AF7-2E4D190358E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AC943-CCA0-4D3B-B927-C56F6105E6D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7AD3-44F0-4762-91C6-0F095EBB93D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652D4-9E16-47B6-9E32-8D3899AFD5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2889-B89B-44A4-A38E-670BBD202CF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802A-3362-46E0-A1A5-67B777C4BA8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B278-7BB0-4907-A0BE-6E1A8FF84A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0F839-B4C0-4B04-A273-3F094AC72A2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D44CF-FC66-4360-B35B-81AD96DEE6D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1E8B-0FD7-4B18-AF73-9C9C72728CA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A2522-D67E-425F-BA20-C1F55FAAC2B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0BA76-64FD-42E4-A25F-D03C71B9A0C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F720DAD9-E73D-4F46-93C0-787C71E6C64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&amp;tn=baiduimagedetail&amp;word=%B6%E0%D4%C6%CD%BC%B1%EA&amp;in=8204&amp;cl=2&amp;lm=-1&amp;pn=1&amp;rn=1&amp;di=12769467930&amp;ln=2000&amp;fr=&amp;fmq=&amp;ic=0&amp;s=0&amp;se=1&amp;sme=0&amp;tab=&amp;width=&amp;height=&amp;face=0&amp;is=&amp;istype=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baidu.com/i?ct=503316480&amp;z=&amp;tn=baiduimagedetail&amp;word=%CC%EC%C6%F8%D4%A4%B1%A8%B1%EA%D6%BE&amp;in=6560&amp;cl=2&amp;lm=-1&amp;pn=8&amp;rn=1&amp;di=16575623505&amp;ln=2000&amp;fr=&amp;fmq=&amp;ic=0&amp;s=0&amp;se=1&amp;sme=0&amp;tab=&amp;width=&amp;height=&amp;face=0&amp;is=&amp;istype=2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image.baidu.com/i?ct=503316480&amp;z=&amp;tn=baiduimagedetail&amp;word=%CC%EC%C6%F8%D4%A4%B1%A8%B1%EA%D6%BE&amp;in=29670&amp;cl=2&amp;lm=-1&amp;pn=2&amp;rn=1&amp;di=19449297300&amp;ln=2000&amp;fr=&amp;fmq=&amp;ic=0&amp;s=0&amp;se=1&amp;sme=0&amp;tab=&amp;width=&amp;height=&amp;face=0&amp;is=&amp;istype=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.baidu.com/i?ct=503316480&amp;z=&amp;tn=baiduimagedetail&amp;word=%CC%EC%C6%F8%D4%A4%B1%A8%B1%EA%D6%BE&amp;in=25164&amp;cl=2&amp;lm=-1&amp;pn=7&amp;rn=1&amp;di=42493382625&amp;ln=2000&amp;fr=&amp;fmq=&amp;ic=0&amp;s=0&amp;se=1&amp;sme=0&amp;tab=&amp;width=&amp;height=&amp;face=0&amp;is=&amp;istype=2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hyperlink" Target="http://image.baidu.com/i?ct=503316480&amp;z=&amp;tn=baiduimagedetail&amp;word=%CC%EC%C6%F8%B1%EA%D6%BE&amp;in=27210&amp;cl=2&amp;lm=-1&amp;pn=13&amp;rn=1&amp;di=17825047215&amp;ln=2000&amp;fr=&amp;fmq=&amp;ic=0&amp;s=0&amp;se=1&amp;sme=0&amp;tab=&amp;width=&amp;height=&amp;face=0&amp;is=&amp;istype=2" TargetMode="External"/><Relationship Id="rId4" Type="http://schemas.openxmlformats.org/officeDocument/2006/relationships/hyperlink" Target="http://image.baidu.com/i?ct=503316480&amp;z=&amp;tn=baiduimagedetail&amp;word=%CC%EC%C6%F8%D4%A4%B1%A8%B1%EA%D6%BE&amp;in=8605&amp;cl=2&amp;lm=-1&amp;pn=3&amp;rn=1&amp;di=19444397040&amp;ln=2000&amp;fr=&amp;fmq=&amp;ic=0&amp;s=0&amp;se=1&amp;sme=0&amp;tab=&amp;width=&amp;height=&amp;face=0&amp;is=&amp;istype=2" TargetMode="Externa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 descr="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5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8385"/>
            <a:ext cx="7773987" cy="1267222"/>
          </a:xfrm>
        </p:spPr>
        <p:txBody>
          <a:bodyPr/>
          <a:lstStyle/>
          <a:p>
            <a:pPr eaLnBrk="1" hangingPunct="1"/>
            <a:r>
              <a:rPr lang="en-US" altLang="zh-CN" sz="4000" b="1" i="1" dirty="0" smtClean="0">
                <a:solidFill>
                  <a:schemeClr val="tx1"/>
                </a:solidFill>
              </a:rPr>
              <a:t>Unit 5 lesson 1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1704" y="1635646"/>
            <a:ext cx="9165704" cy="1513285"/>
          </a:xfrm>
        </p:spPr>
        <p:txBody>
          <a:bodyPr/>
          <a:lstStyle/>
          <a:p>
            <a:pPr eaLnBrk="1" fontAlgn="t" hangingPunct="1"/>
            <a:r>
              <a:rPr lang="en-US" altLang="zh-CN" sz="6600" b="1" i="1" dirty="0" smtClean="0">
                <a:ea typeface="楷体_GB2312" pitchFamily="49" charset="-122"/>
              </a:rPr>
              <a:t>It’s </a:t>
            </a:r>
            <a:r>
              <a:rPr lang="en-US" altLang="zh-CN" sz="6600" b="1" i="1" dirty="0" smtClean="0">
                <a:solidFill>
                  <a:srgbClr val="FF3300"/>
                </a:solidFill>
                <a:ea typeface="楷体_GB2312" pitchFamily="49" charset="-122"/>
              </a:rPr>
              <a:t>sunny</a:t>
            </a:r>
            <a:r>
              <a:rPr lang="en-US" altLang="zh-CN" sz="6600" b="1" i="1" dirty="0" smtClean="0">
                <a:ea typeface="楷体_GB2312" pitchFamily="49" charset="-122"/>
              </a:rPr>
              <a:t>.</a:t>
            </a:r>
          </a:p>
        </p:txBody>
      </p:sp>
      <p:pic>
        <p:nvPicPr>
          <p:cNvPr id="2055" name="Picture 8" descr="C:\Users\zhencheng\Desktop\背景\动图\39996039655144936960-402X396.gif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195262"/>
            <a:ext cx="211931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471612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4" y="0"/>
            <a:ext cx="4968875" cy="627460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FF0000"/>
                </a:solidFill>
              </a:rPr>
              <a:t>It’s ... today.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5226" y="1749028"/>
            <a:ext cx="358775" cy="3394472"/>
          </a:xfrm>
        </p:spPr>
        <p:txBody>
          <a:bodyPr/>
          <a:lstStyle/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</p:txBody>
      </p:sp>
      <p:pic>
        <p:nvPicPr>
          <p:cNvPr id="3080" name="Picture 8" descr="b601b46633c867361f70089881c1a0d9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4" y="2787254"/>
            <a:ext cx="2592387" cy="1540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 descr="c1523a002c3080be30d447eee82b04ac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2787253"/>
            <a:ext cx="2735262" cy="160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 descr="8340155_163512685399_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08626" y="844154"/>
            <a:ext cx="2519363" cy="1416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 descr="t019070d112c876704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31914" y="735807"/>
            <a:ext cx="2808287" cy="1469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850" y="2031206"/>
            <a:ext cx="5175250" cy="962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It’s hot today.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211638" y="2139554"/>
            <a:ext cx="5175250" cy="962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It’s sunny today.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95288" y="4181475"/>
            <a:ext cx="5175250" cy="962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It’s rainy today.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284663" y="4181475"/>
            <a:ext cx="5175250" cy="962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It’s warm today.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-3205163" y="250032"/>
            <a:ext cx="7345363" cy="465535"/>
          </a:xfrm>
        </p:spPr>
        <p:txBody>
          <a:bodyPr/>
          <a:lstStyle/>
          <a:p>
            <a:pPr algn="r" eaLnBrk="1" hangingPunct="1"/>
            <a:r>
              <a:rPr lang="zh-CN" altLang="en-US" sz="48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复习巩固</a:t>
            </a:r>
          </a:p>
        </p:txBody>
      </p:sp>
      <p:sp>
        <p:nvSpPr>
          <p:cNvPr id="25603" name="内容占位符 2"/>
          <p:cNvSpPr>
            <a:spLocks noGrp="1"/>
          </p:cNvSpPr>
          <p:nvPr>
            <p:ph sz="half" idx="1"/>
          </p:nvPr>
        </p:nvSpPr>
        <p:spPr>
          <a:xfrm>
            <a:off x="4648200" y="339502"/>
            <a:ext cx="4495800" cy="5143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/>
              <a:t>weather      </a:t>
            </a:r>
            <a:r>
              <a:rPr lang="zh-CN" altLang="en-US" sz="2000" dirty="0" smtClean="0"/>
              <a:t>天气</a:t>
            </a:r>
            <a:endParaRPr lang="en-US" altLang="zh-CN" sz="2000" dirty="0" smtClean="0"/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/>
              <a:t>rain             </a:t>
            </a:r>
            <a:r>
              <a:rPr lang="zh-CN" altLang="en-US" sz="2000" dirty="0" smtClean="0"/>
              <a:t>雨</a:t>
            </a:r>
            <a:endParaRPr lang="en-US" altLang="zh-CN" sz="2000" dirty="0" smtClean="0"/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/>
              <a:t>rainy           </a:t>
            </a:r>
            <a:r>
              <a:rPr lang="zh-CN" altLang="en-US" sz="2000" dirty="0" smtClean="0"/>
              <a:t>下雨的</a:t>
            </a:r>
            <a:endParaRPr lang="en-US" altLang="zh-CN" sz="2000" dirty="0" smtClean="0"/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/>
              <a:t>sun             </a:t>
            </a:r>
            <a:r>
              <a:rPr lang="zh-CN" altLang="en-US" sz="2000" dirty="0" smtClean="0"/>
              <a:t>太阳</a:t>
            </a:r>
            <a:endParaRPr lang="en-US" altLang="zh-CN" sz="2000" dirty="0" smtClean="0"/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/>
              <a:t>sunny         </a:t>
            </a:r>
            <a:r>
              <a:rPr lang="zh-CN" altLang="en-US" sz="2000" dirty="0" smtClean="0"/>
              <a:t>晴天的</a:t>
            </a:r>
            <a:endParaRPr lang="en-US" altLang="zh-CN" sz="2000" dirty="0" smtClean="0"/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/>
              <a:t>wind           </a:t>
            </a:r>
            <a:r>
              <a:rPr lang="zh-CN" altLang="en-US" sz="2000" dirty="0" smtClean="0"/>
              <a:t>风</a:t>
            </a:r>
            <a:endParaRPr lang="en-US" altLang="zh-CN" sz="2000" dirty="0" smtClean="0"/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/>
              <a:t>windy         </a:t>
            </a:r>
            <a:r>
              <a:rPr lang="zh-CN" altLang="en-US" sz="2000" dirty="0" smtClean="0"/>
              <a:t>有风的</a:t>
            </a:r>
            <a:endParaRPr lang="en-US" altLang="zh-CN" sz="2000" dirty="0" smtClean="0"/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/>
              <a:t>snow          </a:t>
            </a:r>
            <a:r>
              <a:rPr lang="zh-CN" altLang="en-US" sz="2000" dirty="0" smtClean="0"/>
              <a:t>雪</a:t>
            </a:r>
            <a:r>
              <a:rPr lang="en-US" altLang="zh-CN" sz="2000" dirty="0" smtClean="0"/>
              <a:t>  </a:t>
            </a:r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/>
              <a:t>snowy        </a:t>
            </a:r>
            <a:r>
              <a:rPr lang="zh-CN" altLang="en-US" sz="2000" dirty="0" smtClean="0"/>
              <a:t>下雪的</a:t>
            </a:r>
            <a:endParaRPr lang="en-US" altLang="zh-CN" sz="2000" dirty="0" smtClean="0"/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/>
              <a:t>hot             </a:t>
            </a:r>
            <a:r>
              <a:rPr lang="zh-CN" altLang="en-US" sz="2000" dirty="0" smtClean="0"/>
              <a:t>热的</a:t>
            </a:r>
            <a:endParaRPr lang="en-US" altLang="zh-CN" sz="2000" dirty="0" smtClean="0"/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/>
              <a:t>cold</a:t>
            </a:r>
            <a:r>
              <a:rPr lang="zh-CN" altLang="en-US" sz="2000" dirty="0" smtClean="0"/>
              <a:t>            冷的</a:t>
            </a:r>
            <a:endParaRPr lang="en-US" altLang="zh-CN" sz="2000" dirty="0" smtClean="0"/>
          </a:p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/>
              <a:t>cloudy        </a:t>
            </a:r>
            <a:r>
              <a:rPr lang="zh-CN" altLang="en-US" sz="2000" dirty="0" smtClean="0"/>
              <a:t>多云的</a:t>
            </a:r>
            <a:endParaRPr lang="en-US" altLang="zh-CN" sz="2000" dirty="0" smtClean="0"/>
          </a:p>
        </p:txBody>
      </p:sp>
      <p:pic>
        <p:nvPicPr>
          <p:cNvPr id="12292" name="Picture 2" descr="C:\Users\zhencheng\Desktop\Unit 4 The weather\素材\rain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382574" flipH="1">
            <a:off x="969964" y="1276350"/>
            <a:ext cx="288607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Users\zhencheng\Desktop\Unit 4 The weather\素材\snow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3530203"/>
            <a:ext cx="2868612" cy="1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8313" y="681037"/>
            <a:ext cx="753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hot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148263" y="823912"/>
            <a:ext cx="9140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cold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8314" y="1815704"/>
            <a:ext cx="1233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/>
              <a:t>sunny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1189" y="2842023"/>
            <a:ext cx="13468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cloudy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076825" y="2768204"/>
            <a:ext cx="1255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windy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68313" y="3813573"/>
            <a:ext cx="1210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warm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292725" y="1815704"/>
            <a:ext cx="8915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/>
              <a:t>cool</a:t>
            </a:r>
          </a:p>
        </p:txBody>
      </p:sp>
      <p:pic>
        <p:nvPicPr>
          <p:cNvPr id="13321" name="Picture 9" descr="热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2733676"/>
            <a:ext cx="62865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3203575" y="3868341"/>
            <a:ext cx="719138" cy="485775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3" name="Freeform 11"/>
          <p:cNvSpPr/>
          <p:nvPr/>
        </p:nvSpPr>
        <p:spPr bwMode="auto">
          <a:xfrm>
            <a:off x="7812088" y="2625328"/>
            <a:ext cx="755650" cy="585788"/>
          </a:xfrm>
          <a:custGeom>
            <a:avLst/>
            <a:gdLst>
              <a:gd name="T0" fmla="*/ 589716610 w 476"/>
              <a:gd name="T1" fmla="*/ 781248442 h 492"/>
              <a:gd name="T2" fmla="*/ 246975348 w 476"/>
              <a:gd name="T3" fmla="*/ 781248442 h 492"/>
              <a:gd name="T4" fmla="*/ 360383144 w 476"/>
              <a:gd name="T5" fmla="*/ 438507277 h 492"/>
              <a:gd name="T6" fmla="*/ 819051563 w 476"/>
              <a:gd name="T7" fmla="*/ 438507277 h 492"/>
              <a:gd name="T8" fmla="*/ 705643767 w 476"/>
              <a:gd name="T9" fmla="*/ 894656437 h 492"/>
              <a:gd name="T10" fmla="*/ 133569090 w 476"/>
              <a:gd name="T11" fmla="*/ 1010583596 h 492"/>
              <a:gd name="T12" fmla="*/ 133569090 w 476"/>
              <a:gd name="T13" fmla="*/ 209173810 h 492"/>
              <a:gd name="T14" fmla="*/ 932457970 w 476"/>
              <a:gd name="T15" fmla="*/ 95765939 h 492"/>
              <a:gd name="T16" fmla="*/ 1161792924 w 476"/>
              <a:gd name="T17" fmla="*/ 781248442 h 492"/>
              <a:gd name="T18" fmla="*/ 705643767 w 476"/>
              <a:gd name="T19" fmla="*/ 1239916964 h 4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6"/>
              <a:gd name="T31" fmla="*/ 0 h 492"/>
              <a:gd name="T32" fmla="*/ 476 w 476"/>
              <a:gd name="T33" fmla="*/ 492 h 4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6" h="492">
                <a:moveTo>
                  <a:pt x="234" y="310"/>
                </a:moveTo>
                <a:cubicBezTo>
                  <a:pt x="173" y="321"/>
                  <a:pt x="113" y="333"/>
                  <a:pt x="98" y="310"/>
                </a:cubicBezTo>
                <a:cubicBezTo>
                  <a:pt x="83" y="287"/>
                  <a:pt x="105" y="197"/>
                  <a:pt x="143" y="174"/>
                </a:cubicBezTo>
                <a:cubicBezTo>
                  <a:pt x="181" y="151"/>
                  <a:pt x="302" y="144"/>
                  <a:pt x="325" y="174"/>
                </a:cubicBezTo>
                <a:cubicBezTo>
                  <a:pt x="348" y="204"/>
                  <a:pt x="325" y="317"/>
                  <a:pt x="280" y="355"/>
                </a:cubicBezTo>
                <a:cubicBezTo>
                  <a:pt x="235" y="393"/>
                  <a:pt x="91" y="446"/>
                  <a:pt x="53" y="401"/>
                </a:cubicBezTo>
                <a:cubicBezTo>
                  <a:pt x="15" y="356"/>
                  <a:pt x="0" y="144"/>
                  <a:pt x="53" y="83"/>
                </a:cubicBezTo>
                <a:cubicBezTo>
                  <a:pt x="106" y="22"/>
                  <a:pt x="302" y="0"/>
                  <a:pt x="370" y="38"/>
                </a:cubicBezTo>
                <a:cubicBezTo>
                  <a:pt x="438" y="76"/>
                  <a:pt x="476" y="235"/>
                  <a:pt x="461" y="310"/>
                </a:cubicBezTo>
                <a:cubicBezTo>
                  <a:pt x="446" y="385"/>
                  <a:pt x="310" y="462"/>
                  <a:pt x="280" y="492"/>
                </a:cubicBezTo>
              </a:path>
            </a:pathLst>
          </a:cu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324" name="Group 12"/>
          <p:cNvGrpSpPr/>
          <p:nvPr/>
        </p:nvGrpSpPr>
        <p:grpSpPr bwMode="auto">
          <a:xfrm>
            <a:off x="3203575" y="1545432"/>
            <a:ext cx="647700" cy="756047"/>
            <a:chOff x="2109" y="3249"/>
            <a:chExt cx="182" cy="363"/>
          </a:xfrm>
        </p:grpSpPr>
        <p:sp>
          <p:nvSpPr>
            <p:cNvPr id="13340" name="Line 13"/>
            <p:cNvSpPr>
              <a:spLocks noChangeShapeType="1"/>
            </p:cNvSpPr>
            <p:nvPr/>
          </p:nvSpPr>
          <p:spPr bwMode="auto">
            <a:xfrm>
              <a:off x="2200" y="329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1" name="Oval 14"/>
            <p:cNvSpPr>
              <a:spLocks noChangeArrowheads="1"/>
            </p:cNvSpPr>
            <p:nvPr/>
          </p:nvSpPr>
          <p:spPr bwMode="auto">
            <a:xfrm>
              <a:off x="2154" y="3249"/>
              <a:ext cx="91" cy="3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2" name="Line 15"/>
            <p:cNvSpPr>
              <a:spLocks noChangeShapeType="1"/>
            </p:cNvSpPr>
            <p:nvPr/>
          </p:nvSpPr>
          <p:spPr bwMode="auto">
            <a:xfrm>
              <a:off x="2200" y="3385"/>
              <a:ext cx="0" cy="22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3" name="Line 16"/>
            <p:cNvSpPr>
              <a:spLocks noChangeShapeType="1"/>
            </p:cNvSpPr>
            <p:nvPr/>
          </p:nvSpPr>
          <p:spPr bwMode="auto">
            <a:xfrm>
              <a:off x="2200" y="329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4" name="Line 17"/>
            <p:cNvSpPr>
              <a:spLocks noChangeShapeType="1"/>
            </p:cNvSpPr>
            <p:nvPr/>
          </p:nvSpPr>
          <p:spPr bwMode="auto">
            <a:xfrm>
              <a:off x="2154" y="3521"/>
              <a:ext cx="91" cy="0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5" name="Line 18"/>
            <p:cNvSpPr>
              <a:spLocks noChangeShapeType="1"/>
            </p:cNvSpPr>
            <p:nvPr/>
          </p:nvSpPr>
          <p:spPr bwMode="auto">
            <a:xfrm>
              <a:off x="2154" y="3475"/>
              <a:ext cx="91" cy="0"/>
            </a:xfrm>
            <a:prstGeom prst="line">
              <a:avLst/>
            </a:prstGeom>
            <a:noFill/>
            <a:ln w="25400">
              <a:solidFill>
                <a:srgbClr val="CCEC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6" name="Line 19"/>
            <p:cNvSpPr>
              <a:spLocks noChangeShapeType="1"/>
            </p:cNvSpPr>
            <p:nvPr/>
          </p:nvSpPr>
          <p:spPr bwMode="auto">
            <a:xfrm>
              <a:off x="2154" y="3430"/>
              <a:ext cx="91" cy="0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7" name="Line 20"/>
            <p:cNvSpPr>
              <a:spLocks noChangeShapeType="1"/>
            </p:cNvSpPr>
            <p:nvPr/>
          </p:nvSpPr>
          <p:spPr bwMode="auto">
            <a:xfrm>
              <a:off x="2154" y="3385"/>
              <a:ext cx="91" cy="0"/>
            </a:xfrm>
            <a:prstGeom prst="line">
              <a:avLst/>
            </a:prstGeom>
            <a:noFill/>
            <a:ln w="9525">
              <a:solidFill>
                <a:srgbClr val="CCEC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8" name="Line 21"/>
            <p:cNvSpPr>
              <a:spLocks noChangeShapeType="1"/>
            </p:cNvSpPr>
            <p:nvPr/>
          </p:nvSpPr>
          <p:spPr bwMode="auto">
            <a:xfrm>
              <a:off x="2154" y="3339"/>
              <a:ext cx="91" cy="0"/>
            </a:xfrm>
            <a:prstGeom prst="line">
              <a:avLst/>
            </a:prstGeom>
            <a:noFill/>
            <a:ln w="25400">
              <a:solidFill>
                <a:srgbClr val="CCEC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9" name="Line 22"/>
            <p:cNvSpPr>
              <a:spLocks noChangeShapeType="1"/>
            </p:cNvSpPr>
            <p:nvPr/>
          </p:nvSpPr>
          <p:spPr bwMode="auto">
            <a:xfrm flipH="1">
              <a:off x="2109" y="3249"/>
              <a:ext cx="91" cy="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0" name="Line 23"/>
            <p:cNvSpPr>
              <a:spLocks noChangeShapeType="1"/>
            </p:cNvSpPr>
            <p:nvPr/>
          </p:nvSpPr>
          <p:spPr bwMode="auto">
            <a:xfrm>
              <a:off x="2109" y="3339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1" name="Line 24"/>
            <p:cNvSpPr>
              <a:spLocks noChangeShapeType="1"/>
            </p:cNvSpPr>
            <p:nvPr/>
          </p:nvSpPr>
          <p:spPr bwMode="auto">
            <a:xfrm>
              <a:off x="2109" y="3566"/>
              <a:ext cx="90" cy="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2" name="Line 25"/>
            <p:cNvSpPr>
              <a:spLocks noChangeShapeType="1"/>
            </p:cNvSpPr>
            <p:nvPr/>
          </p:nvSpPr>
          <p:spPr bwMode="auto">
            <a:xfrm>
              <a:off x="2200" y="3249"/>
              <a:ext cx="90" cy="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3" name="Line 26"/>
            <p:cNvSpPr>
              <a:spLocks noChangeShapeType="1"/>
            </p:cNvSpPr>
            <p:nvPr/>
          </p:nvSpPr>
          <p:spPr bwMode="auto">
            <a:xfrm>
              <a:off x="2290" y="3339"/>
              <a:ext cx="0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4" name="Line 27"/>
            <p:cNvSpPr>
              <a:spLocks noChangeShapeType="1"/>
            </p:cNvSpPr>
            <p:nvPr/>
          </p:nvSpPr>
          <p:spPr bwMode="auto">
            <a:xfrm flipH="1">
              <a:off x="2200" y="3566"/>
              <a:ext cx="91" cy="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25" name="Group 28"/>
          <p:cNvGrpSpPr/>
          <p:nvPr/>
        </p:nvGrpSpPr>
        <p:grpSpPr bwMode="auto">
          <a:xfrm>
            <a:off x="7885113" y="844154"/>
            <a:ext cx="577850" cy="485775"/>
            <a:chOff x="4150" y="2387"/>
            <a:chExt cx="408" cy="453"/>
          </a:xfrm>
        </p:grpSpPr>
        <p:sp>
          <p:nvSpPr>
            <p:cNvPr id="13336" name="Line 29"/>
            <p:cNvSpPr>
              <a:spLocks noChangeShapeType="1"/>
            </p:cNvSpPr>
            <p:nvPr/>
          </p:nvSpPr>
          <p:spPr bwMode="auto">
            <a:xfrm>
              <a:off x="4286" y="2387"/>
              <a:ext cx="272" cy="4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7" name="Line 30"/>
            <p:cNvSpPr>
              <a:spLocks noChangeShapeType="1"/>
            </p:cNvSpPr>
            <p:nvPr/>
          </p:nvSpPr>
          <p:spPr bwMode="auto">
            <a:xfrm flipH="1">
              <a:off x="4150" y="2387"/>
              <a:ext cx="136" cy="45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8" name="Line 31"/>
            <p:cNvSpPr>
              <a:spLocks noChangeShapeType="1"/>
            </p:cNvSpPr>
            <p:nvPr/>
          </p:nvSpPr>
          <p:spPr bwMode="auto">
            <a:xfrm>
              <a:off x="4241" y="2568"/>
              <a:ext cx="272" cy="4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9" name="Line 32"/>
            <p:cNvSpPr>
              <a:spLocks noChangeShapeType="1"/>
            </p:cNvSpPr>
            <p:nvPr/>
          </p:nvSpPr>
          <p:spPr bwMode="auto">
            <a:xfrm>
              <a:off x="4195" y="2704"/>
              <a:ext cx="273" cy="4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26" name="Group 33"/>
          <p:cNvGrpSpPr/>
          <p:nvPr/>
        </p:nvGrpSpPr>
        <p:grpSpPr bwMode="auto">
          <a:xfrm>
            <a:off x="7885113" y="1707357"/>
            <a:ext cx="792162" cy="431006"/>
            <a:chOff x="4059" y="709"/>
            <a:chExt cx="681" cy="317"/>
          </a:xfrm>
        </p:grpSpPr>
        <p:sp>
          <p:nvSpPr>
            <p:cNvPr id="13329" name="Line 34"/>
            <p:cNvSpPr>
              <a:spLocks noChangeShapeType="1"/>
            </p:cNvSpPr>
            <p:nvPr/>
          </p:nvSpPr>
          <p:spPr bwMode="auto">
            <a:xfrm>
              <a:off x="4059" y="709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0" name="Line 35"/>
            <p:cNvSpPr>
              <a:spLocks noChangeShapeType="1"/>
            </p:cNvSpPr>
            <p:nvPr/>
          </p:nvSpPr>
          <p:spPr bwMode="auto">
            <a:xfrm>
              <a:off x="4059" y="709"/>
              <a:ext cx="13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1" name="Line 36"/>
            <p:cNvSpPr>
              <a:spLocks noChangeShapeType="1"/>
            </p:cNvSpPr>
            <p:nvPr/>
          </p:nvSpPr>
          <p:spPr bwMode="auto">
            <a:xfrm flipV="1">
              <a:off x="4195" y="754"/>
              <a:ext cx="91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2" name="Line 37"/>
            <p:cNvSpPr>
              <a:spLocks noChangeShapeType="1"/>
            </p:cNvSpPr>
            <p:nvPr/>
          </p:nvSpPr>
          <p:spPr bwMode="auto">
            <a:xfrm>
              <a:off x="4286" y="754"/>
              <a:ext cx="92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3" name="Line 38"/>
            <p:cNvSpPr>
              <a:spLocks noChangeShapeType="1"/>
            </p:cNvSpPr>
            <p:nvPr/>
          </p:nvSpPr>
          <p:spPr bwMode="auto">
            <a:xfrm flipV="1">
              <a:off x="4377" y="754"/>
              <a:ext cx="136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4" name="Line 39"/>
            <p:cNvSpPr>
              <a:spLocks noChangeShapeType="1"/>
            </p:cNvSpPr>
            <p:nvPr/>
          </p:nvSpPr>
          <p:spPr bwMode="auto">
            <a:xfrm>
              <a:off x="4513" y="754"/>
              <a:ext cx="91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5" name="Line 40"/>
            <p:cNvSpPr>
              <a:spLocks noChangeShapeType="1"/>
            </p:cNvSpPr>
            <p:nvPr/>
          </p:nvSpPr>
          <p:spPr bwMode="auto">
            <a:xfrm flipV="1">
              <a:off x="4604" y="709"/>
              <a:ext cx="136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3327" name="Picture 41" descr="u=3098796744,1311331914&amp;fm=0&amp;gp=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313" y="681038"/>
            <a:ext cx="13335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ext Box 43"/>
          <p:cNvSpPr txBox="1">
            <a:spLocks noChangeArrowheads="1"/>
          </p:cNvSpPr>
          <p:nvPr/>
        </p:nvSpPr>
        <p:spPr bwMode="auto">
          <a:xfrm>
            <a:off x="323850" y="116681"/>
            <a:ext cx="5109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把单词与相应的图片连起来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>
          <a:xfrm>
            <a:off x="1785938" y="0"/>
            <a:ext cx="4176712" cy="857250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FF0000"/>
                </a:solidFill>
              </a:rPr>
              <a:t>Let’s match!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224" y="590576"/>
            <a:ext cx="3024187" cy="4375547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altLang="zh-CN" sz="2800" b="1" dirty="0" smtClean="0">
                <a:solidFill>
                  <a:srgbClr val="7030A0"/>
                </a:solidFill>
              </a:rPr>
              <a:t>sunny</a:t>
            </a:r>
            <a:r>
              <a:rPr lang="en-US" altLang="zh-CN" sz="2800" dirty="0" smtClean="0">
                <a:solidFill>
                  <a:srgbClr val="7030A0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altLang="zh-CN" sz="2800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cloudy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altLang="zh-CN" sz="2800" b="1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</a:rPr>
              <a:t>windy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altLang="zh-CN" sz="2800" b="1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CN" sz="2800" b="1" dirty="0" smtClean="0">
                <a:solidFill>
                  <a:srgbClr val="0066FF"/>
                </a:solidFill>
              </a:rPr>
              <a:t>rainy</a:t>
            </a:r>
            <a:r>
              <a:rPr lang="zh-CN" altLang="en-US" sz="2800" b="1" dirty="0" smtClean="0">
                <a:solidFill>
                  <a:srgbClr val="0066FF"/>
                </a:solidFill>
              </a:rPr>
              <a:t>（下雨的）</a:t>
            </a:r>
            <a:endParaRPr lang="en-US" altLang="zh-CN" sz="2800" b="1" dirty="0" smtClean="0">
              <a:solidFill>
                <a:srgbClr val="0066FF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altLang="zh-CN" sz="2800" b="1" dirty="0" smtClean="0">
              <a:solidFill>
                <a:srgbClr val="0066FF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CN" sz="2800" b="1" dirty="0" smtClean="0"/>
              <a:t>snowy</a:t>
            </a:r>
            <a:r>
              <a:rPr lang="zh-CN" altLang="en-US" sz="2800" b="1" dirty="0" smtClean="0"/>
              <a:t>（下雪的）</a:t>
            </a:r>
            <a:endParaRPr lang="en-US" altLang="zh-CN" sz="2800" b="1" dirty="0" smtClean="0"/>
          </a:p>
        </p:txBody>
      </p:sp>
      <p:pic>
        <p:nvPicPr>
          <p:cNvPr id="19460" name="Picture 10" descr="u=3429945509,548743512&amp;fm=0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9" y="627460"/>
            <a:ext cx="1228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2" descr="u=3146679633,4223496524&amp;fm=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1600200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 descr="u=3179986169,4052786565&amp;fm=0&amp;gp=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289" y="2625328"/>
            <a:ext cx="1228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6" descr="u=38737997,2848319826&amp;fm=0&amp;gp=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8313" y="4300538"/>
            <a:ext cx="10080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8" descr="u=1881986603,2171543454&amp;fm=0&amp;gp=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39750" y="3543300"/>
            <a:ext cx="93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1331914" y="1168004"/>
            <a:ext cx="4751387" cy="19978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V="1">
            <a:off x="1619250" y="1006079"/>
            <a:ext cx="4465638" cy="1025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1619251" y="3165872"/>
            <a:ext cx="4537075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1331914" y="1762126"/>
            <a:ext cx="4752975" cy="3184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1403350" y="2518172"/>
            <a:ext cx="4897438" cy="15656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build="p"/>
      <p:bldP spid="16403" grpId="0" animBg="1"/>
      <p:bldP spid="16404" grpId="0" animBg="1"/>
      <p:bldP spid="16405" grpId="0" animBg="1"/>
      <p:bldP spid="16406" grpId="0" animBg="1"/>
      <p:bldP spid="164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8572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latin typeface="+mn-ea"/>
                <a:ea typeface="+mn-ea"/>
              </a:rPr>
              <a:t>词性变化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899592" y="1131590"/>
            <a:ext cx="7776913" cy="344805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zh-CN" sz="3600" dirty="0" smtClean="0">
                <a:cs typeface="Times New Roman" panose="02020603050405020304" pitchFamily="18" charset="0"/>
              </a:rPr>
              <a:t>It is very ______ today.</a:t>
            </a:r>
            <a:r>
              <a:rPr lang="en-US" altLang="zh-CN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(sun) </a:t>
            </a:r>
          </a:p>
          <a:p>
            <a:pPr marL="514350" indent="-514350" eaLnBrk="1" hangingPunct="1">
              <a:buFontTx/>
              <a:buNone/>
            </a:pPr>
            <a:r>
              <a:rPr lang="en-US" altLang="zh-CN" sz="3600" dirty="0" smtClean="0">
                <a:cs typeface="Times New Roman" panose="02020603050405020304" pitchFamily="18" charset="0"/>
              </a:rPr>
              <a:t>2. It is ______ in Shanghai today. It is ______ in Shanghai today. </a:t>
            </a:r>
            <a:r>
              <a:rPr lang="en-US" altLang="zh-CN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(rain) </a:t>
            </a:r>
          </a:p>
          <a:p>
            <a:pPr marL="514350" indent="-514350" eaLnBrk="1" hangingPunct="1">
              <a:buFontTx/>
              <a:buNone/>
            </a:pPr>
            <a:r>
              <a:rPr lang="en-US" altLang="zh-CN" sz="3600" dirty="0" smtClean="0">
                <a:cs typeface="Times New Roman" panose="02020603050405020304" pitchFamily="18" charset="0"/>
              </a:rPr>
              <a:t>3. It is pretty _______ in Beijing. </a:t>
            </a:r>
            <a:r>
              <a:rPr lang="en-US" altLang="zh-CN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(cloud)</a:t>
            </a:r>
          </a:p>
          <a:p>
            <a:pPr marL="514350" indent="-514350" eaLnBrk="1" hangingPunct="1">
              <a:buFontTx/>
              <a:buNone/>
            </a:pPr>
            <a:r>
              <a:rPr lang="en-US" altLang="zh-CN" sz="3600" dirty="0" smtClean="0">
                <a:cs typeface="Times New Roman" panose="02020603050405020304" pitchFamily="18" charset="0"/>
              </a:rPr>
              <a:t>4. It is ______ there now. It is ______ there now. </a:t>
            </a:r>
            <a:r>
              <a:rPr lang="en-US" altLang="zh-CN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(snow) </a:t>
            </a:r>
            <a:endParaRPr lang="zh-CN" altLang="en-US" sz="36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8572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latin typeface="+mn-ea"/>
                <a:ea typeface="+mn-ea"/>
              </a:rPr>
              <a:t>词性变化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553784" y="1016943"/>
            <a:ext cx="8172450" cy="344805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zh-CN" sz="3600" dirty="0" smtClean="0">
                <a:cs typeface="Times New Roman" panose="02020603050405020304" pitchFamily="18" charset="0"/>
              </a:rPr>
              <a:t>It is very ______ today.</a:t>
            </a:r>
            <a:r>
              <a:rPr lang="en-US" altLang="zh-CN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(sun) </a:t>
            </a:r>
          </a:p>
          <a:p>
            <a:pPr marL="514350" indent="-514350" eaLnBrk="1" hangingPunct="1">
              <a:buFontTx/>
              <a:buNone/>
            </a:pPr>
            <a:r>
              <a:rPr lang="en-US" altLang="zh-CN" sz="3600" dirty="0" smtClean="0">
                <a:cs typeface="Times New Roman" panose="02020603050405020304" pitchFamily="18" charset="0"/>
              </a:rPr>
              <a:t>2. It is ______ in Shanghai today. </a:t>
            </a:r>
          </a:p>
          <a:p>
            <a:pPr marL="514350" indent="-514350" eaLnBrk="1" hangingPunct="1">
              <a:buFontTx/>
              <a:buNone/>
            </a:pPr>
            <a:r>
              <a:rPr lang="en-US" altLang="zh-CN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(rain) </a:t>
            </a:r>
          </a:p>
          <a:p>
            <a:pPr marL="514350" indent="-514350" eaLnBrk="1" hangingPunct="1">
              <a:buFontTx/>
              <a:buNone/>
            </a:pPr>
            <a:r>
              <a:rPr lang="en-US" altLang="zh-CN" sz="3600" dirty="0" smtClean="0">
                <a:cs typeface="Times New Roman" panose="02020603050405020304" pitchFamily="18" charset="0"/>
              </a:rPr>
              <a:t>3. It is pretty _______ in Beijing. </a:t>
            </a:r>
            <a:r>
              <a:rPr lang="en-US" altLang="zh-CN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(cloud)</a:t>
            </a:r>
          </a:p>
          <a:p>
            <a:pPr marL="514350" indent="-514350" eaLnBrk="1" hangingPunct="1">
              <a:buFontTx/>
              <a:buNone/>
            </a:pPr>
            <a:r>
              <a:rPr lang="en-US" altLang="zh-CN" sz="3600" dirty="0" smtClean="0">
                <a:cs typeface="Times New Roman" panose="02020603050405020304" pitchFamily="18" charset="0"/>
              </a:rPr>
              <a:t>4. It is _______ there now. </a:t>
            </a:r>
            <a:r>
              <a:rPr lang="en-US" altLang="zh-CN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(snow) </a:t>
            </a:r>
            <a:endParaRPr lang="zh-CN" altLang="en-US" sz="36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970733" y="962174"/>
            <a:ext cx="15327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rgbClr val="FF0000"/>
                </a:solidFill>
              </a:rPr>
              <a:t>sunny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138110" y="1556295"/>
            <a:ext cx="13436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FF0000"/>
                </a:solidFill>
              </a:rPr>
              <a:t>rainy</a:t>
            </a:r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3362072" y="2529037"/>
            <a:ext cx="17203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FF0000"/>
                </a:solidFill>
              </a:rPr>
              <a:t>cloudy</a:t>
            </a:r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922209" y="3662511"/>
            <a:ext cx="20970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solidFill>
                  <a:srgbClr val="FF0000"/>
                </a:solidFill>
              </a:rPr>
              <a:t>snowing</a:t>
            </a:r>
            <a:endParaRPr lang="zh-CN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 descr="2127473_000523123179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云形标注 8"/>
          <p:cNvSpPr>
            <a:spLocks noChangeArrowheads="1"/>
          </p:cNvSpPr>
          <p:nvPr/>
        </p:nvSpPr>
        <p:spPr bwMode="auto">
          <a:xfrm>
            <a:off x="2124076" y="303610"/>
            <a:ext cx="6048375" cy="2483644"/>
          </a:xfrm>
          <a:prstGeom prst="cloudCallout">
            <a:avLst>
              <a:gd name="adj1" fmla="val -23352"/>
              <a:gd name="adj2" fmla="val 76880"/>
            </a:avLst>
          </a:prstGeom>
          <a:solidFill>
            <a:srgbClr val="66CCF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31840" y="897564"/>
            <a:ext cx="4424608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9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Bye-bye</a:t>
            </a:r>
            <a:endParaRPr lang="zh-CN" alt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3"/>
          <p:cNvSpPr>
            <a:spLocks noGrp="1"/>
          </p:cNvSpPr>
          <p:nvPr>
            <p:ph type="title"/>
          </p:nvPr>
        </p:nvSpPr>
        <p:spPr>
          <a:xfrm>
            <a:off x="611560" y="267494"/>
            <a:ext cx="7772400" cy="8572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 smtClean="0">
                <a:latin typeface="+mn-ea"/>
                <a:ea typeface="+mn-ea"/>
              </a:rPr>
              <a:t>重点单词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914400" y="1329928"/>
            <a:ext cx="8229600" cy="339447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 smtClean="0"/>
              <a:t>表示天气的形容词：</a:t>
            </a: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 smtClean="0"/>
              <a:t>“名词</a:t>
            </a:r>
            <a:r>
              <a:rPr lang="en-US" altLang="zh-CN" dirty="0" smtClean="0"/>
              <a:t>+y</a:t>
            </a:r>
            <a:r>
              <a:rPr lang="zh-CN" altLang="en-US" dirty="0" smtClean="0"/>
              <a:t>”转化为形容词：</a:t>
            </a:r>
            <a:endParaRPr lang="en-US" altLang="zh-CN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altLang="zh-CN" dirty="0" smtClean="0"/>
              <a:t>sun</a:t>
            </a:r>
            <a:r>
              <a:rPr lang="zh-CN" altLang="en-US" dirty="0" smtClean="0"/>
              <a:t>   </a:t>
            </a:r>
            <a:r>
              <a:rPr lang="zh-CN" altLang="en-US" dirty="0" smtClean="0">
                <a:solidFill>
                  <a:srgbClr val="FF0000"/>
                </a:solidFill>
              </a:rPr>
              <a:t>太阳</a:t>
            </a:r>
            <a:r>
              <a:rPr lang="zh-CN" altLang="en-US" dirty="0" smtClean="0"/>
              <a:t>；</a:t>
            </a:r>
            <a:r>
              <a:rPr lang="en-US" altLang="zh-CN" dirty="0" smtClean="0"/>
              <a:t> </a:t>
            </a:r>
            <a:r>
              <a:rPr lang="zh-CN" altLang="en-US" dirty="0" smtClean="0"/>
              <a:t>    </a:t>
            </a:r>
            <a:r>
              <a:rPr lang="en-US" altLang="zh-CN" dirty="0" smtClean="0"/>
              <a:t>sunny </a:t>
            </a:r>
            <a:r>
              <a:rPr lang="zh-CN" altLang="en-US" dirty="0" smtClean="0">
                <a:solidFill>
                  <a:srgbClr val="FF0000"/>
                </a:solidFill>
              </a:rPr>
              <a:t>晴朗的</a:t>
            </a:r>
            <a:r>
              <a:rPr lang="en-US" altLang="zh-CN" dirty="0" smtClean="0"/>
              <a:t> 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2. rain </a:t>
            </a:r>
            <a:r>
              <a:rPr lang="zh-CN" altLang="en-US" dirty="0" smtClean="0"/>
              <a:t>  </a:t>
            </a:r>
            <a:r>
              <a:rPr lang="zh-CN" altLang="en-US" dirty="0" smtClean="0">
                <a:solidFill>
                  <a:srgbClr val="FF0000"/>
                </a:solidFill>
              </a:rPr>
              <a:t>雨；下雨   </a:t>
            </a:r>
            <a:r>
              <a:rPr lang="en-US" altLang="zh-CN" dirty="0" smtClean="0"/>
              <a:t>rainy</a:t>
            </a:r>
            <a:r>
              <a:rPr lang="zh-CN" altLang="en-US" dirty="0" smtClean="0">
                <a:solidFill>
                  <a:srgbClr val="FF0000"/>
                </a:solidFill>
              </a:rPr>
              <a:t>有（多、下）雨的；</a:t>
            </a:r>
            <a:r>
              <a:rPr lang="en-US" altLang="zh-CN" dirty="0" smtClean="0"/>
              <a:t>   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3. wind</a:t>
            </a:r>
            <a:r>
              <a:rPr lang="zh-CN" altLang="en-US" dirty="0" smtClean="0">
                <a:solidFill>
                  <a:srgbClr val="FF0000"/>
                </a:solidFill>
              </a:rPr>
              <a:t>风</a:t>
            </a:r>
            <a:r>
              <a:rPr lang="zh-CN" altLang="en-US" dirty="0" smtClean="0"/>
              <a:t>；  </a:t>
            </a:r>
            <a:r>
              <a:rPr lang="en-US" altLang="zh-CN" dirty="0" smtClean="0"/>
              <a:t>windy</a:t>
            </a:r>
            <a:r>
              <a:rPr lang="zh-CN" altLang="en-US" dirty="0" smtClean="0">
                <a:solidFill>
                  <a:srgbClr val="FF0000"/>
                </a:solidFill>
              </a:rPr>
              <a:t>有（多）风的</a:t>
            </a:r>
            <a:r>
              <a:rPr lang="en-US" altLang="zh-CN" dirty="0" smtClean="0"/>
              <a:t> 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4. cloud</a:t>
            </a:r>
            <a:r>
              <a:rPr lang="zh-CN" altLang="en-US" dirty="0" smtClean="0">
                <a:solidFill>
                  <a:srgbClr val="FF0000"/>
                </a:solidFill>
              </a:rPr>
              <a:t>云；</a:t>
            </a:r>
            <a:r>
              <a:rPr lang="zh-CN" altLang="en-US" dirty="0" smtClean="0"/>
              <a:t> </a:t>
            </a:r>
            <a:r>
              <a:rPr lang="en-US" altLang="zh-CN" dirty="0" smtClean="0"/>
              <a:t> cloudy</a:t>
            </a:r>
            <a:r>
              <a:rPr lang="zh-CN" altLang="en-US" dirty="0" smtClean="0">
                <a:solidFill>
                  <a:srgbClr val="FF0000"/>
                </a:solidFill>
              </a:rPr>
              <a:t>有（多）云的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5. snow</a:t>
            </a:r>
            <a:r>
              <a:rPr lang="zh-CN" altLang="en-US" dirty="0" smtClean="0">
                <a:solidFill>
                  <a:srgbClr val="FF0000"/>
                </a:solidFill>
              </a:rPr>
              <a:t>雪；下雪 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snowy</a:t>
            </a:r>
            <a:r>
              <a:rPr lang="zh-CN" altLang="en-US" dirty="0" smtClean="0">
                <a:solidFill>
                  <a:srgbClr val="FF0000"/>
                </a:solidFill>
              </a:rPr>
              <a:t>有（多）雪的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>
          <a:xfrm>
            <a:off x="539750" y="250031"/>
            <a:ext cx="7772400" cy="857250"/>
          </a:xfrm>
        </p:spPr>
        <p:txBody>
          <a:bodyPr/>
          <a:lstStyle/>
          <a:p>
            <a:pPr eaLnBrk="1" hangingPunct="1"/>
            <a:r>
              <a:rPr lang="zh-CN" altLang="en-US" sz="3600" b="1" dirty="0" smtClean="0">
                <a:latin typeface="新宋体" panose="02010609030101010101" charset="-122"/>
                <a:ea typeface="新宋体" panose="02010609030101010101" charset="-122"/>
              </a:rPr>
              <a:t>本身就是表示天气的形容词：</a:t>
            </a: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1187450" y="1383507"/>
            <a:ext cx="6929438" cy="3394472"/>
          </a:xfrm>
        </p:spPr>
        <p:txBody>
          <a:bodyPr/>
          <a:lstStyle/>
          <a:p>
            <a:pPr marL="914400" indent="-914400" eaLnBrk="1" hangingPunct="1">
              <a:buFontTx/>
              <a:buNone/>
            </a:pPr>
            <a:r>
              <a:rPr lang="en-US" altLang="zh-CN" sz="4800" dirty="0" smtClean="0">
                <a:cs typeface="Times New Roman" panose="02020603050405020304" pitchFamily="18" charset="0"/>
              </a:rPr>
              <a:t>1. hot </a:t>
            </a:r>
            <a:r>
              <a:rPr lang="zh-CN" altLang="en-US" sz="48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炎热的</a:t>
            </a:r>
            <a:r>
              <a:rPr lang="en-US" altLang="zh-CN" sz="4800" dirty="0" smtClean="0">
                <a:cs typeface="Times New Roman" panose="02020603050405020304" pitchFamily="18" charset="0"/>
              </a:rPr>
              <a:t> </a:t>
            </a:r>
          </a:p>
          <a:p>
            <a:pPr marL="914400" indent="-914400" eaLnBrk="1" hangingPunct="1">
              <a:buFontTx/>
              <a:buNone/>
            </a:pPr>
            <a:r>
              <a:rPr lang="en-US" altLang="zh-CN" sz="4800" dirty="0" smtClean="0">
                <a:cs typeface="Times New Roman" panose="02020603050405020304" pitchFamily="18" charset="0"/>
              </a:rPr>
              <a:t>2. warm </a:t>
            </a:r>
            <a:r>
              <a:rPr lang="zh-CN" altLang="en-US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温暖的；暖和的</a:t>
            </a:r>
            <a:r>
              <a:rPr lang="en-US" altLang="zh-CN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</a:p>
          <a:p>
            <a:pPr marL="914400" indent="-914400" eaLnBrk="1" hangingPunct="1">
              <a:buFontTx/>
              <a:buNone/>
            </a:pPr>
            <a:r>
              <a:rPr lang="en-US" altLang="zh-CN" sz="4800" dirty="0" smtClean="0">
                <a:cs typeface="Times New Roman" panose="02020603050405020304" pitchFamily="18" charset="0"/>
              </a:rPr>
              <a:t>3. cool   </a:t>
            </a:r>
            <a:r>
              <a:rPr lang="zh-CN" altLang="en-US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凉爽的；酷的 </a:t>
            </a:r>
            <a:endParaRPr lang="en-US" altLang="zh-CN" sz="48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914400" indent="-914400" eaLnBrk="1" hangingPunct="1">
              <a:buFontTx/>
              <a:buNone/>
            </a:pPr>
            <a:r>
              <a:rPr lang="en-US" altLang="zh-CN" sz="4800" dirty="0" smtClean="0">
                <a:cs typeface="Times New Roman" panose="02020603050405020304" pitchFamily="18" charset="0"/>
              </a:rPr>
              <a:t>4. cold </a:t>
            </a:r>
            <a:r>
              <a:rPr lang="zh-CN" altLang="en-US" sz="4800" dirty="0" smtClean="0">
                <a:cs typeface="Times New Roman" panose="02020603050405020304" pitchFamily="18" charset="0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寒冷的</a:t>
            </a:r>
            <a:r>
              <a:rPr lang="en-US" altLang="zh-CN" sz="4800" dirty="0" smtClean="0"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323850" y="195263"/>
            <a:ext cx="8229600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 smtClean="0">
                <a:latin typeface="+mn-ea"/>
                <a:ea typeface="+mn-ea"/>
              </a:rPr>
              <a:t>重点句型</a:t>
            </a:r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900113" y="1275160"/>
            <a:ext cx="7758112" cy="3394472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zh-CN" sz="4400" dirty="0" smtClean="0">
                <a:cs typeface="Times New Roman" panose="02020603050405020304" pitchFamily="18" charset="0"/>
              </a:rPr>
              <a:t> It is </a:t>
            </a:r>
            <a:r>
              <a:rPr lang="en-US" altLang="zh-CN" sz="4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sunny </a:t>
            </a:r>
            <a:r>
              <a:rPr lang="en-US" altLang="zh-CN" sz="4400" dirty="0" smtClean="0">
                <a:cs typeface="Times New Roman" panose="02020603050405020304" pitchFamily="18" charset="0"/>
              </a:rPr>
              <a:t>today.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zh-CN" sz="4400" dirty="0" smtClean="0">
                <a:cs typeface="Times New Roman" panose="02020603050405020304" pitchFamily="18" charset="0"/>
              </a:rPr>
              <a:t> It is </a:t>
            </a:r>
            <a:r>
              <a:rPr lang="en-US" altLang="zh-CN" sz="4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windy</a:t>
            </a:r>
            <a:r>
              <a:rPr lang="en-US" altLang="zh-CN" sz="4400" dirty="0" smtClean="0">
                <a:cs typeface="Times New Roman" panose="02020603050405020304" pitchFamily="18" charset="0"/>
              </a:rPr>
              <a:t>.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zh-CN" sz="4400" dirty="0" smtClean="0">
                <a:cs typeface="Times New Roman" panose="02020603050405020304" pitchFamily="18" charset="0"/>
              </a:rPr>
              <a:t> It is </a:t>
            </a:r>
            <a:r>
              <a:rPr lang="en-US" altLang="zh-CN" sz="4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cold</a:t>
            </a:r>
            <a:r>
              <a:rPr lang="en-US" altLang="zh-CN" sz="4400" dirty="0" smtClean="0"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zh-CN" sz="4400" dirty="0" smtClean="0">
                <a:cs typeface="Times New Roman" panose="02020603050405020304" pitchFamily="18" charset="0"/>
              </a:rPr>
              <a:t> Let’s go to the park.</a:t>
            </a:r>
          </a:p>
          <a:p>
            <a:pPr marL="514350" indent="-514350" eaLnBrk="1" hangingPunct="1">
              <a:buFontTx/>
              <a:buNone/>
            </a:pPr>
            <a:endParaRPr lang="zh-CN" altLang="en-US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090716143164f39b40bec0df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矩形 4"/>
          <p:cNvSpPr>
            <a:spLocks noChangeArrowheads="1"/>
          </p:cNvSpPr>
          <p:nvPr/>
        </p:nvSpPr>
        <p:spPr bwMode="auto">
          <a:xfrm>
            <a:off x="0" y="411956"/>
            <a:ext cx="49102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14350" indent="-514350"/>
            <a:r>
              <a:rPr lang="en-US" altLang="zh-CN" sz="5400">
                <a:cs typeface="Times New Roman" panose="02020603050405020304" pitchFamily="18" charset="0"/>
              </a:rPr>
              <a:t>It is </a:t>
            </a:r>
            <a:r>
              <a:rPr lang="en-US" altLang="zh-CN" sz="5400">
                <a:solidFill>
                  <a:srgbClr val="FF0000"/>
                </a:solidFill>
                <a:cs typeface="Times New Roman" panose="02020603050405020304" pitchFamily="18" charset="0"/>
              </a:rPr>
              <a:t>sunny </a:t>
            </a:r>
            <a:r>
              <a:rPr lang="en-US" altLang="zh-CN" sz="5400">
                <a:cs typeface="Times New Roman" panose="02020603050405020304" pitchFamily="18" charset="0"/>
              </a:rPr>
              <a:t>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7172" name="Picture 5" descr="asch-likeawindyday-13b-sj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矩形 6"/>
          <p:cNvSpPr>
            <a:spLocks noChangeArrowheads="1"/>
          </p:cNvSpPr>
          <p:nvPr/>
        </p:nvSpPr>
        <p:spPr bwMode="auto">
          <a:xfrm>
            <a:off x="539750" y="303610"/>
            <a:ext cx="49871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14350" indent="-514350"/>
            <a:r>
              <a:rPr lang="en-US" altLang="zh-CN" sz="5400">
                <a:cs typeface="Times New Roman" panose="02020603050405020304" pitchFamily="18" charset="0"/>
              </a:rPr>
              <a:t>It is </a:t>
            </a:r>
            <a:r>
              <a:rPr lang="en-US" altLang="zh-CN" sz="5400">
                <a:solidFill>
                  <a:srgbClr val="FF0000"/>
                </a:solidFill>
                <a:cs typeface="Times New Roman" panose="02020603050405020304" pitchFamily="18" charset="0"/>
              </a:rPr>
              <a:t>windy </a:t>
            </a:r>
            <a:r>
              <a:rPr lang="en-US" altLang="zh-CN" sz="5400">
                <a:cs typeface="Times New Roman" panose="02020603050405020304" pitchFamily="18" charset="0"/>
              </a:rPr>
              <a:t>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4" descr="图片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矩形 5"/>
          <p:cNvSpPr>
            <a:spLocks noChangeArrowheads="1"/>
          </p:cNvSpPr>
          <p:nvPr/>
        </p:nvSpPr>
        <p:spPr bwMode="auto">
          <a:xfrm>
            <a:off x="250826" y="250031"/>
            <a:ext cx="51410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14350" indent="-514350"/>
            <a:r>
              <a:rPr lang="en-US" altLang="zh-CN" sz="5400">
                <a:cs typeface="Times New Roman" panose="02020603050405020304" pitchFamily="18" charset="0"/>
              </a:rPr>
              <a:t>It is </a:t>
            </a:r>
            <a:r>
              <a:rPr lang="en-US" altLang="zh-CN" sz="5400">
                <a:solidFill>
                  <a:srgbClr val="FF0000"/>
                </a:solidFill>
                <a:cs typeface="Times New Roman" panose="02020603050405020304" pitchFamily="18" charset="0"/>
              </a:rPr>
              <a:t>cloudy </a:t>
            </a:r>
            <a:r>
              <a:rPr lang="en-US" altLang="zh-CN" sz="5400">
                <a:cs typeface="Times New Roman" panose="02020603050405020304" pitchFamily="18" charset="0"/>
              </a:rPr>
              <a:t>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9220" name="Picture 5" descr="6784cfd4145c6f4fa08bb7e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23850" y="357188"/>
            <a:ext cx="23008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/>
              <a:t>It’s </a:t>
            </a:r>
            <a:r>
              <a:rPr lang="en-US" altLang="zh-CN" sz="5400">
                <a:solidFill>
                  <a:srgbClr val="FF0000"/>
                </a:solidFill>
              </a:rPr>
              <a:t>hot</a:t>
            </a:r>
            <a:r>
              <a:rPr lang="en-US" altLang="zh-CN" sz="5400"/>
              <a:t>.</a:t>
            </a:r>
            <a:endParaRPr lang="zh-CN" altLang="en-US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0244" name="Picture 5" descr="img_20110112101214_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95288" y="3651648"/>
            <a:ext cx="26086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/>
              <a:t>It’s </a:t>
            </a:r>
            <a:r>
              <a:rPr lang="en-US" altLang="zh-CN" sz="5400">
                <a:solidFill>
                  <a:srgbClr val="FF0000"/>
                </a:solidFill>
              </a:rPr>
              <a:t>cold</a:t>
            </a:r>
            <a:r>
              <a:rPr lang="en-US" altLang="zh-CN" sz="5400"/>
              <a:t>.</a:t>
            </a:r>
            <a:endParaRPr lang="zh-CN" altLang="en-US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CDESIGNO</Template>
  <TotalTime>0</TotalTime>
  <Words>359</Words>
  <Application>Microsoft Office PowerPoint</Application>
  <PresentationFormat>全屏显示(16:9)</PresentationFormat>
  <Paragraphs>79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华文行楷</vt:lpstr>
      <vt:lpstr>楷体_GB2312</vt:lpstr>
      <vt:lpstr>宋体</vt:lpstr>
      <vt:lpstr>微软雅黑</vt:lpstr>
      <vt:lpstr>新宋体</vt:lpstr>
      <vt:lpstr>Arial</vt:lpstr>
      <vt:lpstr>Calibri</vt:lpstr>
      <vt:lpstr>Times New Roman</vt:lpstr>
      <vt:lpstr>Wingdings</vt:lpstr>
      <vt:lpstr>WWW.2PPT.COM
</vt:lpstr>
      <vt:lpstr>Unit 5 lesson 1</vt:lpstr>
      <vt:lpstr>重点单词</vt:lpstr>
      <vt:lpstr>本身就是表示天气的形容词：</vt:lpstr>
      <vt:lpstr>重点句型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It’s ... today. </vt:lpstr>
      <vt:lpstr>复习巩固</vt:lpstr>
      <vt:lpstr>PowerPoint 演示文稿</vt:lpstr>
      <vt:lpstr>Let’s match!</vt:lpstr>
      <vt:lpstr>词性变化</vt:lpstr>
      <vt:lpstr>词性变化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2004-03-03T00:49:00Z</dcterms:created>
  <dcterms:modified xsi:type="dcterms:W3CDTF">2023-01-17T01:47:42Z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C8F0A7F84DD64160983AEF36ABE2F5ED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