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308" r:id="rId4"/>
    <p:sldId id="320" r:id="rId5"/>
    <p:sldId id="286" r:id="rId6"/>
    <p:sldId id="303" r:id="rId7"/>
    <p:sldId id="295" r:id="rId8"/>
    <p:sldId id="321" r:id="rId9"/>
    <p:sldId id="322" r:id="rId10"/>
    <p:sldId id="323" r:id="rId11"/>
    <p:sldId id="324" r:id="rId12"/>
    <p:sldId id="326" r:id="rId13"/>
    <p:sldId id="325" r:id="rId14"/>
    <p:sldId id="280" r:id="rId15"/>
    <p:sldId id="316" r:id="rId16"/>
    <p:sldId id="306" r:id="rId17"/>
    <p:sldId id="310" r:id="rId18"/>
    <p:sldId id="327" r:id="rId19"/>
    <p:sldId id="328" r:id="rId20"/>
    <p:sldId id="32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5" y="489775"/>
            <a:ext cx="561372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第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三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单元 </a:t>
            </a:r>
            <a:r>
              <a:rPr lang="zh-CN" altLang="zh-CN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三</a:t>
            </a:r>
            <a:r>
              <a:rPr lang="zh-CN" altLang="zh-CN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位数乘两位数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0096" y="1939563"/>
            <a:ext cx="12202095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 </a:t>
            </a:r>
            <a:r>
              <a:rPr lang="zh-CN" altLang="zh-CN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</a:t>
            </a:r>
            <a:r>
              <a:rPr lang="zh-CN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数末尾有</a:t>
            </a: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的三</a:t>
            </a:r>
            <a:r>
              <a:rPr lang="zh-CN" altLang="zh-CN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位数乘</a:t>
            </a:r>
            <a:r>
              <a:rPr lang="zh-CN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两位</a:t>
            </a:r>
            <a:r>
              <a:rPr lang="zh-CN" altLang="zh-CN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21349319">
            <a:off x="3040983" y="3707670"/>
            <a:ext cx="5243114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zh-CN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210 × 20 =</a:t>
            </a:r>
            <a:endParaRPr lang="zh-CN" alt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785237"/>
            <a:ext cx="1219199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605242"/>
            <a:ext cx="107395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的积末尾只有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）三位数乘最大两位数，积一定是五位数。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个因数不变，另一个因数扩大几倍，积也随着扩大相同的倍数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23972" y="2753046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577080" y="3580749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623972" y="5305417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605242"/>
            <a:ext cx="107395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/>
              <a:t>一</a:t>
            </a:r>
            <a:r>
              <a:rPr lang="zh-CN" altLang="en-US" sz="2800" dirty="0" smtClean="0"/>
              <a:t>家</a:t>
            </a:r>
            <a:r>
              <a:rPr lang="zh-CN" altLang="zh-CN" sz="2800" dirty="0" smtClean="0"/>
              <a:t>肯德基店</a:t>
            </a:r>
            <a:r>
              <a:rPr lang="zh-CN" altLang="zh-CN" sz="2800" dirty="0"/>
              <a:t>平均每天售出饮料</a:t>
            </a:r>
            <a:r>
              <a:rPr lang="en-US" altLang="zh-CN" sz="2800" dirty="0"/>
              <a:t>350</a:t>
            </a:r>
            <a:r>
              <a:rPr lang="zh-CN" altLang="zh-CN" sz="2800" dirty="0"/>
              <a:t>支，这个月（按</a:t>
            </a:r>
            <a:r>
              <a:rPr lang="en-US" altLang="zh-CN" sz="2800" dirty="0"/>
              <a:t>31</a:t>
            </a:r>
            <a:r>
              <a:rPr lang="zh-CN" altLang="zh-CN" sz="2800" dirty="0"/>
              <a:t>天计算）共售出饮料多少支？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4256" y="3836039"/>
            <a:ext cx="39036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】350</a:t>
            </a:r>
            <a:r>
              <a:rPr lang="zh-CN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31=10850</a:t>
            </a:r>
            <a:r>
              <a:rPr lang="zh-CN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</a:t>
            </a:r>
            <a:r>
              <a:rPr lang="zh-CN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答：这个月共售出饮料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10850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5665" y="4654793"/>
            <a:ext cx="26384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605242"/>
            <a:ext cx="107395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东从家走到学校要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分钟，他步行的速度大约是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分，小东家离学校大约有多少米？</a:t>
            </a: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0138" y="3836039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】55×20=1100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（米）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答：小东家离学校大约有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 descr="C:\Users\Administrator\Desktop\课件插图\背书包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3610" y="4320424"/>
            <a:ext cx="1475858" cy="23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605242"/>
            <a:ext cx="107395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打字员小芳每分钟大约打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个字，她打一篇文稿刚好用了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分钟，这篇文稿大约有多少字？</a:t>
            </a: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6618" y="3836039"/>
            <a:ext cx="35189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】75×40=3000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（字）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答：这篇文稿大约有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Picture 3" descr="C:\Users\Administrator\Desktop\课件插图\打字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3420" y="4523154"/>
            <a:ext cx="2413000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76221" y="1748138"/>
            <a:ext cx="99793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直接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写出得数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25×20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48×20=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300×5=        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180×5=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15×30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17×40=      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190×3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95×40=</a:t>
            </a:r>
          </a:p>
        </p:txBody>
      </p:sp>
      <p:pic>
        <p:nvPicPr>
          <p:cNvPr id="4098" name="Picture 2" descr="C:\Users\Administrator\Desktop\课件插图\看书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1846" y="4131861"/>
            <a:ext cx="1765056" cy="25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2707505" y="2567099"/>
            <a:ext cx="8146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90674" y="2581597"/>
            <a:ext cx="8146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09721" y="2567099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30951" y="3387860"/>
            <a:ext cx="8146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90674" y="3392023"/>
            <a:ext cx="8146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09721" y="3386685"/>
            <a:ext cx="8146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30951" y="4251401"/>
            <a:ext cx="8146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90673" y="4251401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6301" y="1605242"/>
            <a:ext cx="104581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2. 185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的积是（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位数；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积的末尾有（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的三位数与最大的两位数相乘的积是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1204" y="17203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58314" y="174822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99146" y="3688075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6301" y="4983575"/>
            <a:ext cx="10263898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最小的三位数是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，最大的两位数是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 descr="C:\Users\Administrator\Desktop\课件插图\萌牛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7573" y="4595446"/>
            <a:ext cx="1839606" cy="20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6301" y="1558350"/>
            <a:ext cx="104581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笔算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360×24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730×50=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260×14=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3029" y="3522411"/>
            <a:ext cx="1900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2 4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3 6 0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1 4 4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7 2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8 6 4 0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333367" y="4746610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29138" y="5804599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864319" y="2586344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8640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4761" y="3838933"/>
            <a:ext cx="1900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7 3 0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5 0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3 6 5 0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815099" y="5063132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75548" y="3522411"/>
            <a:ext cx="1900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2 6 0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8 4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3 6 4 0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8245886" y="4746610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241657" y="5804599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306802" y="2583521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38390" y="2571002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3640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  <p:bldP spid="12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6301" y="1558350"/>
            <a:ext cx="10458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40=3000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，直接写出下面各题的积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150×40=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75×200=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25×40=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56090" y="2414969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2485290" y="3177805"/>
            <a:ext cx="369011" cy="12535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60123" y="4696635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75×2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×40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3383" y="2414969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5709116" y="3166083"/>
            <a:ext cx="369011" cy="12535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88747" y="4684913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75×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40×5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9239661" y="2420125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8932942" y="3177807"/>
            <a:ext cx="369011" cy="12535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825005" y="4696637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75÷3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×40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拓展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提高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3193" y="1605242"/>
            <a:ext cx="10739545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小华跑步的速度是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秒，他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分钟能跑多少米？</a:t>
            </a:r>
          </a:p>
        </p:txBody>
      </p:sp>
      <p:sp>
        <p:nvSpPr>
          <p:cNvPr id="4" name="矩形 3"/>
          <p:cNvSpPr/>
          <p:nvPr/>
        </p:nvSpPr>
        <p:spPr>
          <a:xfrm>
            <a:off x="3660795" y="3328207"/>
            <a:ext cx="3134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】1200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答：他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分钟能跑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8" name="Picture 2" descr="C:\Users\Administrator\Desktop\课件插图\跑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399" y="4431552"/>
            <a:ext cx="1875692" cy="23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866301" y="4983575"/>
            <a:ext cx="10263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分钟等于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秒，用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5=1200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拓展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提高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3193" y="1605242"/>
            <a:ext cx="10739545" cy="168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奶牛场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头奶牛，每头奶牛每天吃草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千克。照这样计算，这些奶牛今年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月份吃草多少千克？</a:t>
            </a:r>
          </a:p>
        </p:txBody>
      </p:sp>
      <p:sp>
        <p:nvSpPr>
          <p:cNvPr id="4" name="矩形 3"/>
          <p:cNvSpPr/>
          <p:nvPr/>
        </p:nvSpPr>
        <p:spPr>
          <a:xfrm>
            <a:off x="2827235" y="3773681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】21600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答：这些奶牛今年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月份吃草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21600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6301" y="5288373"/>
            <a:ext cx="10263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月份是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天，列式为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30=21600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（千克）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2" name="Picture 2" descr="C:\Users\Administrator\Desktop\课件插图\奶牛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4683" y="4501660"/>
            <a:ext cx="2528431" cy="23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12" name="矩形 11"/>
          <p:cNvSpPr/>
          <p:nvPr/>
        </p:nvSpPr>
        <p:spPr>
          <a:xfrm>
            <a:off x="913287" y="4792886"/>
            <a:ext cx="10712558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月星小区有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850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平方米草坪。每平方米草坪每天大约能释放氧气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克，吸收二氧化碳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克。这些草坪每天大约能释放氧气多少克？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" name="Picture 1" descr="C:\Users\Administrator\AppData\Roaming\Tencent\Users\704667184\QQ\WinTemp\RichOle\XI)H_@YN`_QC3][2L~A~AB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3989" y="1820126"/>
            <a:ext cx="7623235" cy="25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发散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思维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3193" y="1605242"/>
            <a:ext cx="10739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一次全民健身活动中，一位老大爷，以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分的速度走了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分钟，接着又以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分的速度走了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分钟，再走多少米就能走完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米？</a:t>
            </a:r>
          </a:p>
        </p:txBody>
      </p:sp>
      <p:sp>
        <p:nvSpPr>
          <p:cNvPr id="4" name="矩形 3"/>
          <p:cNvSpPr/>
          <p:nvPr/>
        </p:nvSpPr>
        <p:spPr>
          <a:xfrm>
            <a:off x="3160627" y="4329790"/>
            <a:ext cx="41601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】4400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答：再走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4400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米就能走完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3193" y="5653353"/>
            <a:ext cx="8488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先求出已经走的路程，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40+65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40=5600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（米），再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10000-5600=4400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（米）。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9754" y="4351363"/>
            <a:ext cx="1556108" cy="24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课件插图\问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5884" y="4618892"/>
            <a:ext cx="2534665" cy="2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6" name="矩形 5"/>
          <p:cNvSpPr/>
          <p:nvPr/>
        </p:nvSpPr>
        <p:spPr>
          <a:xfrm>
            <a:off x="788199" y="1320966"/>
            <a:ext cx="10263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根据题意可以列式为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850×15=     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这道题要乘两次，先用个位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去乘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850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再用十位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去乘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850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最后把两次乘得的积加起来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但是要注意，用两位数哪一位上的数去乘，乘得的数的末位就和哪一位对齐。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用竖式计算，具体过程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如下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891" y="3079288"/>
            <a:ext cx="1900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8 5 0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1 5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4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397503" y="4186257"/>
            <a:ext cx="1338623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32673" y="5370281"/>
            <a:ext cx="1303453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右箭头 9"/>
          <p:cNvSpPr/>
          <p:nvPr/>
        </p:nvSpPr>
        <p:spPr>
          <a:xfrm>
            <a:off x="5462950" y="4366145"/>
            <a:ext cx="1128174" cy="1824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62615" y="4083853"/>
            <a:ext cx="20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850=4250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62615" y="4699515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850=850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451228" y="4964019"/>
            <a:ext cx="1128174" cy="1824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8199" y="5864826"/>
            <a:ext cx="4160113" cy="94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】850×15 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12750</a:t>
            </a:r>
            <a:r>
              <a:rPr lang="zh-CN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zh-CN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答：每天大约能释放氧气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12750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2999" y="3712330"/>
            <a:ext cx="1900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8 5 0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7 0 0 0</a:t>
            </a:r>
          </a:p>
        </p:txBody>
      </p:sp>
      <p:sp>
        <p:nvSpPr>
          <p:cNvPr id="15" name="椭圆 14"/>
          <p:cNvSpPr/>
          <p:nvPr/>
        </p:nvSpPr>
        <p:spPr>
          <a:xfrm>
            <a:off x="4407877" y="4866191"/>
            <a:ext cx="696746" cy="550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3" name="矩形 2"/>
          <p:cNvSpPr/>
          <p:nvPr/>
        </p:nvSpPr>
        <p:spPr>
          <a:xfrm>
            <a:off x="819503" y="1651102"/>
            <a:ext cx="10712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根据上题，月星小区的草坪每天大约能吸收二氧化碳多少克？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8199" y="2540168"/>
            <a:ext cx="10263898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根据题意可以列式为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850×15=     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zh-CN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在用竖式计算乘数末尾有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的乘法时，先将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前面的数对齐先算，然后看一看乘数一共有几个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，就在积的末尾填上几个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350611" y="4819299"/>
            <a:ext cx="1573081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591367" y="4172968"/>
            <a:ext cx="1571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先算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85×2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91367" y="4788630"/>
            <a:ext cx="221246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积再添上两个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5163237" y="4402349"/>
            <a:ext cx="1264008" cy="29249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>
            <a:off x="5151515" y="4976777"/>
            <a:ext cx="1264008" cy="29249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8199" y="5864826"/>
            <a:ext cx="4673074" cy="94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】850×20 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17000</a:t>
            </a:r>
            <a:r>
              <a:rPr lang="zh-CN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zh-CN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答：每天大约能吸收二氧化碳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17000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C:\Users\Administrator\Desktop\课件插图\小男孩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2425" y="4491736"/>
            <a:ext cx="266065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3" grpId="0"/>
      <p:bldP spid="4" grpId="0"/>
      <p:bldP spid="9" grpId="0"/>
      <p:bldP spid="10" grpId="0"/>
      <p:bldP spid="13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819" y="1736723"/>
            <a:ext cx="823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乘数末尾有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的三位数乘两位数的笔算。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8692" y="2559244"/>
            <a:ext cx="893070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前面的数对齐先算，然后看一看乘数一共有几个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，就在积的末尾填上几个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9819" y="4453734"/>
            <a:ext cx="1033958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135" indent="-1080135"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计算：“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Administrator\Desktop\课件插图\蓝胖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6709" y="4236708"/>
            <a:ext cx="2033588" cy="25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6471" y="1689388"/>
            <a:ext cx="10263898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，乘数的末尾都有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，列式计算时可以先算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，再在积的末尾填上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。如：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1758" y="3008948"/>
            <a:ext cx="2249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3 7 0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5 0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1 8 5 0 0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939371" y="4326931"/>
            <a:ext cx="1619977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96471" y="5335265"/>
            <a:ext cx="10263898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方法小结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计算乘数末尾有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的三位数乘两位数的笔算时，先将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前面的数对齐先算，然后看一看乘数一共有几个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，就在积的末尾填上几个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zh-CN" sz="20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548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063" y="1475998"/>
            <a:ext cx="103486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笔算下列各题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42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600=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280=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500=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255" y="3620124"/>
            <a:ext cx="1900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4 2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6 0 0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0 0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518593" y="4820877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060029" y="2520207"/>
            <a:ext cx="123463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25200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2102" y="3620124"/>
            <a:ext cx="1900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2 8 0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8 4 0 0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742440" y="4820877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096306" y="2520207"/>
            <a:ext cx="1024639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67702" y="3620124"/>
            <a:ext cx="1900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5 0 0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3 5 0 0 0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638040" y="4820877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0122681" y="2520207"/>
            <a:ext cx="123463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4" grpId="0"/>
      <p:bldP spid="13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605242"/>
            <a:ext cx="10458191" cy="340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口算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50×70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40×30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25×40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160×3=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60×40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200×7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12×30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22×4=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50014" y="275429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C:\Users\Administrator\Desktop\课件插图\大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7605" y="4454769"/>
            <a:ext cx="2467543" cy="22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095396" y="275429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66362" y="275429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50013" y="3586630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5396" y="3581680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64497" y="3586630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50014" y="4449819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96189" y="4468035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57294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866301" y="1605242"/>
            <a:ext cx="10458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笔算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480×70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65×390=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42×120=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7542" y="5890192"/>
            <a:ext cx="29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61029" y="2464286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33600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705" y="3686533"/>
            <a:ext cx="1900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8 0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7 0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6 0 0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520935" y="4910732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6113" y="3252783"/>
            <a:ext cx="1900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6 5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3 9 0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5 8 5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1 9 5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3 5 0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143343" y="4476982"/>
            <a:ext cx="1658119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92222" y="5534971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424361" y="2464286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25350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14061" y="3264507"/>
            <a:ext cx="1900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2 0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8 4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4 0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8531291" y="4488706"/>
            <a:ext cx="1658119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480170" y="5546695"/>
            <a:ext cx="170924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9871405" y="2464286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5040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1" grpId="0"/>
      <p:bldP spid="24" grpId="0"/>
      <p:bldP spid="27" grpId="0"/>
      <p:bldP spid="28" grpId="0"/>
      <p:bldP spid="3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宽屏</PresentationFormat>
  <Paragraphs>193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2023-01-17T01:47:47Z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541FEDC2954645C3AD78B7546A56DA8A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