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1" r:id="rId2"/>
    <p:sldId id="327" r:id="rId3"/>
    <p:sldId id="328" r:id="rId4"/>
    <p:sldId id="302" r:id="rId5"/>
    <p:sldId id="304" r:id="rId6"/>
    <p:sldId id="314" r:id="rId7"/>
    <p:sldId id="319" r:id="rId8"/>
    <p:sldId id="305" r:id="rId9"/>
    <p:sldId id="315" r:id="rId10"/>
    <p:sldId id="307" r:id="rId11"/>
    <p:sldId id="308" r:id="rId12"/>
    <p:sldId id="310" r:id="rId13"/>
    <p:sldId id="309" r:id="rId14"/>
    <p:sldId id="329" r:id="rId15"/>
    <p:sldId id="339" r:id="rId16"/>
    <p:sldId id="331" r:id="rId17"/>
    <p:sldId id="332" r:id="rId18"/>
    <p:sldId id="333" r:id="rId19"/>
    <p:sldId id="334" r:id="rId20"/>
    <p:sldId id="335" r:id="rId21"/>
    <p:sldId id="336" r:id="rId22"/>
    <p:sldId id="338" r:id="rId23"/>
    <p:sldId id="321" r:id="rId2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150000"/>
      </a:lnSpc>
      <a:spcBef>
        <a:spcPct val="50000"/>
      </a:spcBef>
      <a:spcAft>
        <a:spcPct val="0"/>
      </a:spcAft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1pPr>
    <a:lvl2pPr marL="457200" algn="l" rtl="0" fontAlgn="base">
      <a:lnSpc>
        <a:spcPct val="150000"/>
      </a:lnSpc>
      <a:spcBef>
        <a:spcPct val="50000"/>
      </a:spcBef>
      <a:spcAft>
        <a:spcPct val="0"/>
      </a:spcAft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2pPr>
    <a:lvl3pPr marL="914400" algn="l" rtl="0" fontAlgn="base">
      <a:lnSpc>
        <a:spcPct val="150000"/>
      </a:lnSpc>
      <a:spcBef>
        <a:spcPct val="50000"/>
      </a:spcBef>
      <a:spcAft>
        <a:spcPct val="0"/>
      </a:spcAft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3pPr>
    <a:lvl4pPr marL="1371600" algn="l" rtl="0" fontAlgn="base">
      <a:lnSpc>
        <a:spcPct val="150000"/>
      </a:lnSpc>
      <a:spcBef>
        <a:spcPct val="50000"/>
      </a:spcBef>
      <a:spcAft>
        <a:spcPct val="0"/>
      </a:spcAft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4pPr>
    <a:lvl5pPr marL="1828800" algn="l" rtl="0" fontAlgn="base">
      <a:lnSpc>
        <a:spcPct val="150000"/>
      </a:lnSpc>
      <a:spcBef>
        <a:spcPct val="50000"/>
      </a:spcBef>
      <a:spcAft>
        <a:spcPct val="0"/>
      </a:spcAft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rgbClr val="000000"/>
        </a:solidFill>
        <a:latin typeface="Symbol" panose="05050102010706020507" pitchFamily="18" charset="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BFF"/>
    <a:srgbClr val="0917CB"/>
    <a:srgbClr val="FF3300"/>
    <a:srgbClr val="FF33CC"/>
    <a:srgbClr val="FF0000"/>
    <a:srgbClr val="9506CE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6" autoAdjust="0"/>
    <p:restoredTop sz="99753" autoAdjust="0"/>
  </p:normalViewPr>
  <p:slideViewPr>
    <p:cSldViewPr>
      <p:cViewPr>
        <p:scale>
          <a:sx n="100" d="100"/>
          <a:sy n="100" d="100"/>
        </p:scale>
        <p:origin x="-25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emf"/><Relationship Id="rId1" Type="http://schemas.openxmlformats.org/officeDocument/2006/relationships/image" Target="../media/image15.wmf"/><Relationship Id="rId4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e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D10627E-7CFC-4D07-B52C-754D81953A2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0B7F82-97FC-48AC-884C-DA0AB2ED737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0B7F82-97FC-48AC-884C-DA0AB2ED7374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fld id="{FC85EDE0-4AED-46FD-88C6-3D07D404CDB7}" type="slidenum">
              <a:rPr lang="zh-CN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t>23</a:t>
            </a:fld>
            <a:endParaRPr lang="en-US" altLang="zh-CN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grpSp>
        <p:nvGrpSpPr>
          <p:cNvPr id="5" name="组合 15"/>
          <p:cNvGrpSpPr/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/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7" name="任意多边形 6"/>
            <p:cNvSpPr/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A9D507-AED1-4FCF-AEA8-67F4F0AA50A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B1A31-4841-4E53-8F36-81D793182F4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F439-FB24-4A3C-B041-71B5342C0D6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1375" y="1981200"/>
            <a:ext cx="4194175" cy="1866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1375" y="4000500"/>
            <a:ext cx="4194175" cy="1866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FADF-EB85-4282-918C-4CDF1F76FB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188913"/>
            <a:ext cx="8651875" cy="593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2916238" y="6337300"/>
            <a:ext cx="15843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572000" y="63373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47025" y="6337300"/>
            <a:ext cx="11620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2F102-0174-458B-BA25-F9F67C9CB0B3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AF3E3-8FD7-4044-89B6-89904100E4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96FB-437E-447D-AE42-5C998CF98D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D64A7-BEB3-4484-A739-5E220A1607D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E2EE3-5984-4C25-8FA8-9821E3D25D3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DF8E2-3395-499A-A531-DD54077F92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0DF0-0F52-45D6-81D2-64F0EB5B7C8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5AB7-2096-4687-8D6B-23E8143F7B5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任意多边形 5"/>
          <p:cNvSpPr/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7" name="直角三角形 6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31475A6-BD29-46F1-99C1-BBEB049064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任意多边形 11"/>
          <p:cNvSpPr/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536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65C923-25C0-4DD1-B191-5BBEC9B0A42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65125" indent="-255905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030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155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audio" Target="../media/audio1.wav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e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8.png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3"/>
          <p:cNvSpPr>
            <a:spLocks noChangeArrowheads="1"/>
          </p:cNvSpPr>
          <p:nvPr/>
        </p:nvSpPr>
        <p:spPr bwMode="auto">
          <a:xfrm>
            <a:off x="238919" y="1556792"/>
            <a:ext cx="8640960" cy="92333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40161" dir="1106097" algn="ctr" rotWithShape="0">
              <a:srgbClr val="808080">
                <a:alpha val="50000"/>
              </a:srgb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zh-CN" altLang="en-US" sz="6000" b="0" spc="-15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用公</a:t>
            </a:r>
            <a:r>
              <a:rPr lang="zh-CN" altLang="en-US" sz="6000" b="0" spc="-15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式法解一元二次方程</a:t>
            </a:r>
            <a:endParaRPr lang="zh-CN" altLang="en-US" sz="6000" b="0" spc="-15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53268" y="392624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0" name="Group 3"/>
          <p:cNvGrpSpPr/>
          <p:nvPr/>
        </p:nvGrpSpPr>
        <p:grpSpPr bwMode="auto">
          <a:xfrm>
            <a:off x="900113" y="836613"/>
            <a:ext cx="5314950" cy="647700"/>
            <a:chOff x="839" y="783"/>
            <a:chExt cx="3348" cy="408"/>
          </a:xfrm>
        </p:grpSpPr>
        <p:sp>
          <p:nvSpPr>
            <p:cNvPr id="8218" name="Text Box 4"/>
            <p:cNvSpPr txBox="1">
              <a:spLocks noChangeArrowheads="1"/>
            </p:cNvSpPr>
            <p:nvPr/>
          </p:nvSpPr>
          <p:spPr bwMode="auto">
            <a:xfrm>
              <a:off x="839" y="815"/>
              <a:ext cx="17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例 </a:t>
              </a:r>
              <a:r>
                <a:rPr kumimoji="0" lang="en-US" altLang="zh-CN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2 </a:t>
              </a:r>
              <a:r>
                <a:rPr kumimoji="0" lang="zh-CN" altLang="en-US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解方程：</a:t>
              </a:r>
            </a:p>
          </p:txBody>
        </p:sp>
        <p:graphicFrame>
          <p:nvGraphicFramePr>
            <p:cNvPr id="8199" name="Object 5"/>
            <p:cNvGraphicFramePr>
              <a:graphicFrameLocks noChangeAspect="1"/>
            </p:cNvGraphicFramePr>
            <p:nvPr/>
          </p:nvGraphicFramePr>
          <p:xfrm>
            <a:off x="2509" y="783"/>
            <a:ext cx="167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name="Equation" r:id="rId3" imgW="939800" imgH="228600" progId="Equation.DSMT4">
                    <p:embed/>
                  </p:oleObj>
                </mc:Choice>
                <mc:Fallback>
                  <p:oleObj name="Equation" r:id="rId3" imgW="9398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9" y="783"/>
                          <a:ext cx="1678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"/>
          <p:cNvGrpSpPr/>
          <p:nvPr/>
        </p:nvGrpSpPr>
        <p:grpSpPr bwMode="auto">
          <a:xfrm>
            <a:off x="1547813" y="1484313"/>
            <a:ext cx="6061075" cy="647700"/>
            <a:chOff x="1076" y="1677"/>
            <a:chExt cx="3818" cy="408"/>
          </a:xfrm>
        </p:grpSpPr>
        <p:sp>
          <p:nvSpPr>
            <p:cNvPr id="8217" name="Text Box 7"/>
            <p:cNvSpPr txBox="1">
              <a:spLocks noChangeArrowheads="1"/>
            </p:cNvSpPr>
            <p:nvPr/>
          </p:nvSpPr>
          <p:spPr bwMode="auto">
            <a:xfrm>
              <a:off x="1076" y="1704"/>
              <a:ext cx="19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化简为一般式：</a:t>
              </a:r>
            </a:p>
          </p:txBody>
        </p:sp>
        <p:graphicFrame>
          <p:nvGraphicFramePr>
            <p:cNvPr id="8198" name="Object 8"/>
            <p:cNvGraphicFramePr>
              <a:graphicFrameLocks noChangeAspect="1"/>
            </p:cNvGraphicFramePr>
            <p:nvPr/>
          </p:nvGraphicFramePr>
          <p:xfrm>
            <a:off x="2853" y="1677"/>
            <a:ext cx="2041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6" name="Equation" r:id="rId5" imgW="1143000" imgH="228600" progId="Equation.DSMT4">
                    <p:embed/>
                  </p:oleObj>
                </mc:Choice>
                <mc:Fallback>
                  <p:oleObj name="Equation" r:id="rId5" imgW="114300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3" y="1677"/>
                          <a:ext cx="2041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9"/>
          <p:cNvGrpSpPr/>
          <p:nvPr/>
        </p:nvGrpSpPr>
        <p:grpSpPr bwMode="auto">
          <a:xfrm>
            <a:off x="1476375" y="2060575"/>
            <a:ext cx="5502275" cy="685800"/>
            <a:chOff x="1020" y="2061"/>
            <a:chExt cx="3466" cy="432"/>
          </a:xfrm>
        </p:grpSpPr>
        <p:sp>
          <p:nvSpPr>
            <p:cNvPr id="8216" name="Rectangle 10"/>
            <p:cNvSpPr>
              <a:spLocks noChangeArrowheads="1"/>
            </p:cNvSpPr>
            <p:nvPr/>
          </p:nvSpPr>
          <p:spPr bwMode="auto">
            <a:xfrm>
              <a:off x="1020" y="2165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zh-CN" sz="2400">
                  <a:solidFill>
                    <a:schemeClr val="tx1"/>
                  </a:solidFill>
                  <a:latin typeface="Arial" panose="020B0604020202020204" pitchFamily="34" charset="0"/>
                </a:rPr>
                <a:t>∵</a:t>
              </a:r>
              <a:endParaRPr kumimoji="0" lang="en-US" altLang="zh-CN" sz="24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8197" name="Object 11"/>
            <p:cNvGraphicFramePr>
              <a:graphicFrameLocks noChangeAspect="1"/>
            </p:cNvGraphicFramePr>
            <p:nvPr/>
          </p:nvGraphicFramePr>
          <p:xfrm>
            <a:off x="1719" y="2061"/>
            <a:ext cx="2767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7" name="Equation" r:id="rId7" imgW="1548765" imgH="241300" progId="Equation.DSMT4">
                    <p:embed/>
                  </p:oleObj>
                </mc:Choice>
                <mc:Fallback>
                  <p:oleObj name="Equation" r:id="rId7" imgW="1548765" imgH="2413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9" y="2061"/>
                          <a:ext cx="2767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539750" y="1484313"/>
            <a:ext cx="1000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kumimoji="0" lang="zh-CN" altLang="en-US" sz="3200">
                <a:solidFill>
                  <a:schemeClr val="tx1"/>
                </a:solidFill>
                <a:latin typeface="Tahoma" panose="020B0604030504040204" pitchFamily="34" charset="0"/>
              </a:rPr>
              <a:t>解：</a:t>
            </a:r>
          </a:p>
        </p:txBody>
      </p:sp>
      <p:graphicFrame>
        <p:nvGraphicFramePr>
          <p:cNvPr id="172045" name="Object 13"/>
          <p:cNvGraphicFramePr>
            <a:graphicFrameLocks noChangeAspect="1"/>
          </p:cNvGraphicFramePr>
          <p:nvPr/>
        </p:nvGraphicFramePr>
        <p:xfrm>
          <a:off x="1547813" y="2708275"/>
          <a:ext cx="6384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9" imgW="2336800" imgH="685800" progId="Equation.DSMT4">
                  <p:embed/>
                </p:oleObj>
              </mc:Choice>
              <mc:Fallback>
                <p:oleObj name="Equation" r:id="rId9" imgW="2336800" imgH="685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708275"/>
                        <a:ext cx="638492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4"/>
          <p:cNvGrpSpPr/>
          <p:nvPr/>
        </p:nvGrpSpPr>
        <p:grpSpPr bwMode="auto">
          <a:xfrm>
            <a:off x="1476375" y="4508500"/>
            <a:ext cx="3822700" cy="674688"/>
            <a:chOff x="635" y="3570"/>
            <a:chExt cx="2408" cy="425"/>
          </a:xfrm>
        </p:grpSpPr>
        <p:sp>
          <p:nvSpPr>
            <p:cNvPr id="8215" name="Text Box 15"/>
            <p:cNvSpPr txBox="1">
              <a:spLocks noChangeArrowheads="1"/>
            </p:cNvSpPr>
            <p:nvPr/>
          </p:nvSpPr>
          <p:spPr bwMode="auto">
            <a:xfrm>
              <a:off x="635" y="3570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3200">
                  <a:solidFill>
                    <a:schemeClr val="tx1"/>
                  </a:solidFill>
                  <a:latin typeface="Tahoma" panose="020B0604030504040204" pitchFamily="34" charset="0"/>
                </a:rPr>
                <a:t>即 ：</a:t>
              </a:r>
              <a:endParaRPr kumimoji="0" lang="en-US" altLang="zh-CN" sz="32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8196" name="Object 16"/>
            <p:cNvGraphicFramePr>
              <a:graphicFrameLocks noChangeAspect="1"/>
            </p:cNvGraphicFramePr>
            <p:nvPr/>
          </p:nvGraphicFramePr>
          <p:xfrm>
            <a:off x="1658" y="3581"/>
            <a:ext cx="1385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9" name="Equation" r:id="rId11" imgW="850265" imgH="254000" progId="Equation.DSMT4">
                    <p:embed/>
                  </p:oleObj>
                </mc:Choice>
                <mc:Fallback>
                  <p:oleObj name="Equation" r:id="rId11" imgW="850265" imgH="2540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8" y="3581"/>
                          <a:ext cx="1385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2049" name="Rectangle 17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讲 例</a:t>
            </a:r>
            <a:endParaRPr lang="en-US" altLang="zh-CN" sz="4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8206" name="AutoShape 18"/>
          <p:cNvSpPr/>
          <p:nvPr/>
        </p:nvSpPr>
        <p:spPr bwMode="auto">
          <a:xfrm>
            <a:off x="8680450" y="5114925"/>
            <a:ext cx="9144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23787"/>
              <a:gd name="adj5" fmla="val -134898"/>
              <a:gd name="adj6" fmla="val -3975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algn="ctr"/>
            <a:endParaRPr lang="zh-CN" alt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oup 32"/>
          <p:cNvGrpSpPr/>
          <p:nvPr/>
        </p:nvGrpSpPr>
        <p:grpSpPr bwMode="auto">
          <a:xfrm>
            <a:off x="755650" y="5084763"/>
            <a:ext cx="8064500" cy="1304925"/>
            <a:chOff x="476" y="3203"/>
            <a:chExt cx="5080" cy="822"/>
          </a:xfrm>
        </p:grpSpPr>
        <p:grpSp>
          <p:nvGrpSpPr>
            <p:cNvPr id="8208" name="Group 28"/>
            <p:cNvGrpSpPr/>
            <p:nvPr/>
          </p:nvGrpSpPr>
          <p:grpSpPr bwMode="auto">
            <a:xfrm>
              <a:off x="476" y="3203"/>
              <a:ext cx="5080" cy="822"/>
              <a:chOff x="431" y="3521"/>
              <a:chExt cx="4944" cy="822"/>
            </a:xfrm>
          </p:grpSpPr>
          <p:sp>
            <p:nvSpPr>
              <p:cNvPr id="8210" name="Text Box 20"/>
              <p:cNvSpPr txBox="1">
                <a:spLocks noChangeArrowheads="1"/>
              </p:cNvSpPr>
              <p:nvPr/>
            </p:nvSpPr>
            <p:spPr bwMode="auto">
              <a:xfrm>
                <a:off x="431" y="3521"/>
                <a:ext cx="4944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571500" indent="-571500" eaLnBrk="0" hangingPunct="0"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defRPr kumimoji="1" sz="2800" b="1">
                    <a:solidFill>
                      <a:srgbClr val="000000"/>
                    </a:solidFill>
                    <a:latin typeface="Symbol" panose="05050102010706020507" pitchFamily="18" charset="2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rgbClr val="FF0000"/>
                    </a:solidFill>
                    <a:latin typeface="Arial" panose="020B0604020202020204" pitchFamily="34" charset="0"/>
                  </a:rPr>
                  <a:t>注：</a:t>
                </a:r>
              </a:p>
            </p:txBody>
          </p:sp>
          <p:grpSp>
            <p:nvGrpSpPr>
              <p:cNvPr id="8211" name="Group 27"/>
              <p:cNvGrpSpPr/>
              <p:nvPr/>
            </p:nvGrpSpPr>
            <p:grpSpPr bwMode="auto">
              <a:xfrm>
                <a:off x="839" y="3612"/>
                <a:ext cx="4490" cy="731"/>
                <a:chOff x="839" y="3612"/>
                <a:chExt cx="4490" cy="731"/>
              </a:xfrm>
            </p:grpSpPr>
            <p:sp>
              <p:nvSpPr>
                <p:cNvPr id="821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839" y="3612"/>
                  <a:ext cx="34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kumimoji="0" lang="zh-CN" altLang="en-US">
                      <a:solidFill>
                        <a:srgbClr val="0000FF"/>
                      </a:solidFill>
                      <a:latin typeface="Arial" panose="020B0604020202020204" pitchFamily="34" charset="0"/>
                    </a:rPr>
                    <a:t>当</a:t>
                  </a:r>
                </a:p>
              </p:txBody>
            </p:sp>
            <p:sp>
              <p:nvSpPr>
                <p:cNvPr id="821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49" y="3612"/>
                  <a:ext cx="2980" cy="7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</a:pPr>
                  <a:r>
                    <a:rPr kumimoji="0" lang="zh-CN" altLang="en-US">
                      <a:solidFill>
                        <a:srgbClr val="0000FF"/>
                      </a:solidFill>
                      <a:latin typeface="Arial" panose="020B0604020202020204" pitchFamily="34" charset="0"/>
                    </a:rPr>
                    <a:t>时，方程有两相等的实数根，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endParaRPr kumimoji="0" lang="zh-CN" altLang="en-US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graphicFrame>
              <p:nvGraphicFramePr>
                <p:cNvPr id="8195" name="Object 24"/>
                <p:cNvGraphicFramePr>
                  <a:graphicFrameLocks noChangeAspect="1"/>
                </p:cNvGraphicFramePr>
                <p:nvPr/>
              </p:nvGraphicFramePr>
              <p:xfrm>
                <a:off x="1151" y="3612"/>
                <a:ext cx="888" cy="3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50" name="Equation" r:id="rId13" imgW="723900" imgH="266700" progId="Equation.DSMT4">
                        <p:embed/>
                      </p:oleObj>
                    </mc:Choice>
                    <mc:Fallback>
                      <p:oleObj name="Equation" r:id="rId13" imgW="723900" imgH="266700" progId="Equation.DSMT4">
                        <p:embed/>
                        <p:pic>
                          <p:nvPicPr>
                            <p:cNvPr id="0" name="Object 2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51" y="3612"/>
                              <a:ext cx="888" cy="33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21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038" y="3612"/>
                  <a:ext cx="33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kumimoji="1" sz="2800" b="1">
                      <a:solidFill>
                        <a:srgbClr val="000000"/>
                      </a:solidFill>
                      <a:latin typeface="Symbol" panose="05050102010706020507" pitchFamily="18" charset="2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kumimoji="0" lang="en-US" altLang="zh-CN">
                      <a:solidFill>
                        <a:srgbClr val="FF0000"/>
                      </a:solidFill>
                      <a:latin typeface="宋体" panose="02010600030101010101" pitchFamily="2" charset="-122"/>
                    </a:rPr>
                    <a:t>=0</a:t>
                  </a:r>
                </a:p>
              </p:txBody>
            </p:sp>
          </p:grpSp>
        </p:grpSp>
        <p:sp>
          <p:nvSpPr>
            <p:cNvPr id="8209" name="Text Box 30"/>
            <p:cNvSpPr txBox="1">
              <a:spLocks noChangeArrowheads="1"/>
            </p:cNvSpPr>
            <p:nvPr/>
          </p:nvSpPr>
          <p:spPr bwMode="auto">
            <a:xfrm>
              <a:off x="930" y="3521"/>
              <a:ext cx="2813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571500" indent="-5715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0917CB"/>
                  </a:solidFill>
                  <a:latin typeface="Arial" panose="020B0604020202020204" pitchFamily="34" charset="0"/>
                </a:rPr>
                <a:t>注意此时方程的解的写法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992188" y="1984375"/>
            <a:ext cx="5487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kumimoji="0" lang="zh-CN" altLang="en-US" sz="3200">
                <a:solidFill>
                  <a:schemeClr val="tx1"/>
                </a:solidFill>
                <a:latin typeface="Tahoma" panose="020B0604030504040204" pitchFamily="34" charset="0"/>
              </a:rPr>
              <a:t>解：去括号，化简为一般式：</a:t>
            </a:r>
            <a:endParaRPr kumimoji="0" lang="en-US" altLang="zh-CN" sz="320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grpSp>
        <p:nvGrpSpPr>
          <p:cNvPr id="9224" name="Group 4"/>
          <p:cNvGrpSpPr/>
          <p:nvPr/>
        </p:nvGrpSpPr>
        <p:grpSpPr bwMode="auto">
          <a:xfrm>
            <a:off x="1331913" y="1125538"/>
            <a:ext cx="5761037" cy="668337"/>
            <a:chOff x="839" y="786"/>
            <a:chExt cx="3629" cy="421"/>
          </a:xfrm>
        </p:grpSpPr>
        <p:sp>
          <p:nvSpPr>
            <p:cNvPr id="9230" name="Text Box 5"/>
            <p:cNvSpPr txBox="1">
              <a:spLocks noChangeArrowheads="1"/>
            </p:cNvSpPr>
            <p:nvPr/>
          </p:nvSpPr>
          <p:spPr bwMode="auto">
            <a:xfrm>
              <a:off x="839" y="799"/>
              <a:ext cx="17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例 </a:t>
              </a:r>
              <a:r>
                <a:rPr kumimoji="0" lang="en-US" altLang="zh-CN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3 </a:t>
              </a:r>
              <a:r>
                <a:rPr kumimoji="0" lang="zh-CN" altLang="en-US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解方程：</a:t>
              </a:r>
              <a:endParaRPr kumimoji="0" lang="en-US" altLang="zh-CN" sz="3200" dirty="0">
                <a:solidFill>
                  <a:srgbClr val="0033CC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2426" y="786"/>
            <a:ext cx="2042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3" name="Equation" r:id="rId3" imgW="1231265" imgH="254000" progId="Equation.DSMT4">
                    <p:embed/>
                  </p:oleObj>
                </mc:Choice>
                <mc:Fallback>
                  <p:oleObj name="Equation" r:id="rId3" imgW="1231265" imgH="254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786"/>
                          <a:ext cx="2042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5111" name="Object 7"/>
          <p:cNvGraphicFramePr>
            <a:graphicFrameLocks noChangeAspect="1"/>
          </p:cNvGraphicFramePr>
          <p:nvPr/>
        </p:nvGraphicFramePr>
        <p:xfrm>
          <a:off x="2051050" y="2781300"/>
          <a:ext cx="31337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5" imgW="1040765" imgH="203200" progId="Equation.DSMT4">
                  <p:embed/>
                </p:oleObj>
              </mc:Choice>
              <mc:Fallback>
                <p:oleObj name="Equation" r:id="rId5" imgW="1040765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781300"/>
                        <a:ext cx="313372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8"/>
          <p:cNvGrpSpPr/>
          <p:nvPr/>
        </p:nvGrpSpPr>
        <p:grpSpPr bwMode="auto">
          <a:xfrm>
            <a:off x="1825625" y="3554413"/>
            <a:ext cx="5267325" cy="585787"/>
            <a:chOff x="1020" y="2095"/>
            <a:chExt cx="3318" cy="369"/>
          </a:xfrm>
        </p:grpSpPr>
        <p:sp>
          <p:nvSpPr>
            <p:cNvPr id="9229" name="Rectangle 9"/>
            <p:cNvSpPr>
              <a:spLocks noChangeArrowheads="1"/>
            </p:cNvSpPr>
            <p:nvPr/>
          </p:nvSpPr>
          <p:spPr bwMode="auto">
            <a:xfrm>
              <a:off x="1020" y="2099"/>
              <a:ext cx="6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3200">
                  <a:solidFill>
                    <a:schemeClr val="tx1"/>
                  </a:solidFill>
                  <a:latin typeface="Tahoma" panose="020B0604030504040204" pitchFamily="34" charset="0"/>
                </a:rPr>
                <a:t>这里</a:t>
              </a:r>
              <a:endParaRPr kumimoji="0" lang="en-US" altLang="zh-CN" sz="32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9221" name="Object 10"/>
            <p:cNvGraphicFramePr>
              <a:graphicFrameLocks noChangeAspect="1"/>
            </p:cNvGraphicFramePr>
            <p:nvPr/>
          </p:nvGraphicFramePr>
          <p:xfrm>
            <a:off x="1866" y="2095"/>
            <a:ext cx="2472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5" name="Equation" r:id="rId7" imgW="1384300" imgH="203200" progId="Equation.DSMT4">
                    <p:embed/>
                  </p:oleObj>
                </mc:Choice>
                <mc:Fallback>
                  <p:oleObj name="Equation" r:id="rId7" imgW="1384300" imgH="203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6" y="2095"/>
                          <a:ext cx="2472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1187450" y="4265613"/>
          <a:ext cx="558641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9" imgW="2044700" imgH="457200" progId="Equation.DSMT4">
                  <p:embed/>
                </p:oleObj>
              </mc:Choice>
              <mc:Fallback>
                <p:oleObj name="Equation" r:id="rId9" imgW="20447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65613"/>
                        <a:ext cx="558641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2"/>
          <p:cNvGrpSpPr/>
          <p:nvPr/>
        </p:nvGrpSpPr>
        <p:grpSpPr bwMode="auto">
          <a:xfrm>
            <a:off x="1189038" y="5749925"/>
            <a:ext cx="3968750" cy="579438"/>
            <a:chOff x="567" y="3622"/>
            <a:chExt cx="2500" cy="365"/>
          </a:xfrm>
        </p:grpSpPr>
        <p:sp>
          <p:nvSpPr>
            <p:cNvPr id="9228" name="Text Box 13"/>
            <p:cNvSpPr txBox="1">
              <a:spLocks noChangeArrowheads="1"/>
            </p:cNvSpPr>
            <p:nvPr/>
          </p:nvSpPr>
          <p:spPr bwMode="auto">
            <a:xfrm>
              <a:off x="753" y="3622"/>
              <a:ext cx="23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3200">
                  <a:solidFill>
                    <a:schemeClr val="tx1"/>
                  </a:solidFill>
                  <a:latin typeface="Tahoma" panose="020B0604030504040204" pitchFamily="34" charset="0"/>
                </a:rPr>
                <a:t>  </a:t>
              </a:r>
              <a:r>
                <a:rPr kumimoji="0" lang="zh-CN" altLang="en-US" sz="3200">
                  <a:solidFill>
                    <a:srgbClr val="FF0000"/>
                  </a:solidFill>
                  <a:latin typeface="Tahoma" panose="020B0604030504040204" pitchFamily="34" charset="0"/>
                </a:rPr>
                <a:t>方程没有实数解。</a:t>
              </a:r>
            </a:p>
          </p:txBody>
        </p:sp>
        <p:graphicFrame>
          <p:nvGraphicFramePr>
            <p:cNvPr id="9220" name="Object 14"/>
            <p:cNvGraphicFramePr>
              <a:graphicFrameLocks noChangeAspect="1"/>
            </p:cNvGraphicFramePr>
            <p:nvPr/>
          </p:nvGraphicFramePr>
          <p:xfrm>
            <a:off x="567" y="3702"/>
            <a:ext cx="272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7" name="Equation" r:id="rId11" imgW="139700" imgH="127000" progId="Equation.DSMT4">
                    <p:embed/>
                  </p:oleObj>
                </mc:Choice>
                <mc:Fallback>
                  <p:oleObj name="Equation" r:id="rId11" imgW="139700" imgH="1270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3702"/>
                          <a:ext cx="272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5119" name="Rectangle 15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讲 例</a:t>
            </a:r>
            <a:endParaRPr lang="en-US" altLang="zh-CN" sz="4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539750" y="836613"/>
            <a:ext cx="795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用公式法解一元二次方程的一般步骤：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755650" y="4076700"/>
            <a:ext cx="7561263" cy="1219200"/>
            <a:chOff x="204" y="2243"/>
            <a:chExt cx="4763" cy="768"/>
          </a:xfrm>
        </p:grpSpPr>
        <p:graphicFrame>
          <p:nvGraphicFramePr>
            <p:cNvPr id="10247" name="Object 4"/>
            <p:cNvGraphicFramePr>
              <a:graphicFrameLocks noChangeAspect="1"/>
            </p:cNvGraphicFramePr>
            <p:nvPr/>
          </p:nvGraphicFramePr>
          <p:xfrm>
            <a:off x="2472" y="2243"/>
            <a:ext cx="249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7" name="Equation" r:id="rId3" imgW="1485900" imgH="457200" progId="Equation.DSMT4">
                    <p:embed/>
                  </p:oleObj>
                </mc:Choice>
                <mc:Fallback>
                  <p:oleObj name="Equation" r:id="rId3" imgW="1485900" imgH="457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43"/>
                          <a:ext cx="249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0" name="Rectangle 5"/>
            <p:cNvSpPr>
              <a:spLocks noChangeArrowheads="1"/>
            </p:cNvSpPr>
            <p:nvPr/>
          </p:nvSpPr>
          <p:spPr bwMode="auto">
            <a:xfrm>
              <a:off x="204" y="2481"/>
              <a:ext cx="21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3200" dirty="0">
                  <a:solidFill>
                    <a:schemeClr val="tx1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4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、代入求根公式 </a:t>
              </a:r>
              <a:r>
                <a:rPr lang="en-US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:</a:t>
              </a:r>
              <a:endPara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0"/>
          <p:cNvGrpSpPr/>
          <p:nvPr/>
        </p:nvGrpSpPr>
        <p:grpSpPr bwMode="auto">
          <a:xfrm>
            <a:off x="755650" y="2852738"/>
            <a:ext cx="4665663" cy="625475"/>
            <a:chOff x="249" y="1525"/>
            <a:chExt cx="2939" cy="394"/>
          </a:xfrm>
        </p:grpSpPr>
        <p:sp>
          <p:nvSpPr>
            <p:cNvPr id="10259" name="Rectangle 7"/>
            <p:cNvSpPr>
              <a:spLocks noChangeArrowheads="1"/>
            </p:cNvSpPr>
            <p:nvPr/>
          </p:nvSpPr>
          <p:spPr bwMode="auto">
            <a:xfrm>
              <a:off x="249" y="1554"/>
              <a:ext cx="293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3200" dirty="0">
                  <a:solidFill>
                    <a:schemeClr val="tx1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3</a:t>
              </a:r>
              <a:r>
                <a:rPr lang="zh-CN" altLang="en-US" sz="3200" dirty="0">
                  <a:solidFill>
                    <a:schemeClr val="tx1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、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求出</a:t>
              </a:r>
              <a:r>
                <a:rPr lang="zh-CN" altLang="en-US" sz="32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     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的值</a:t>
              </a:r>
              <a:r>
                <a:rPr lang="zh-CN" altLang="en-US" sz="2400" dirty="0">
                  <a:solidFill>
                    <a:schemeClr val="tx1"/>
                  </a:solidFill>
                  <a:latin typeface="Arial" panose="020B0604020202020204" pitchFamily="34" charset="0"/>
                </a:rPr>
                <a:t>。</a:t>
              </a:r>
              <a:endParaRPr lang="en-US" altLang="zh-CN" sz="2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10246" name="Object 8"/>
            <p:cNvGraphicFramePr>
              <a:graphicFrameLocks noChangeAspect="1"/>
            </p:cNvGraphicFramePr>
            <p:nvPr/>
          </p:nvGraphicFramePr>
          <p:xfrm>
            <a:off x="1283" y="1525"/>
            <a:ext cx="1044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8" name="Equation" r:id="rId5" imgW="545465" imgH="203200" progId="Equation.DSMT4">
                    <p:embed/>
                  </p:oleObj>
                </mc:Choice>
                <mc:Fallback>
                  <p:oleObj name="Equation" r:id="rId5" imgW="545465" imgH="203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3" y="1525"/>
                          <a:ext cx="1044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755650" y="1557338"/>
            <a:ext cx="477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3200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sz="3200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把方程化成一般形式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  <a:endParaRPr lang="zh-CN" altLang="en-US" sz="32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" name="Group 12"/>
          <p:cNvGrpSpPr/>
          <p:nvPr/>
        </p:nvGrpSpPr>
        <p:grpSpPr bwMode="auto">
          <a:xfrm>
            <a:off x="755650" y="5229225"/>
            <a:ext cx="4824413" cy="688975"/>
            <a:chOff x="249" y="2750"/>
            <a:chExt cx="3039" cy="434"/>
          </a:xfrm>
        </p:grpSpPr>
        <p:sp>
          <p:nvSpPr>
            <p:cNvPr id="10258" name="Rectangle 13"/>
            <p:cNvSpPr>
              <a:spLocks noChangeArrowheads="1"/>
            </p:cNvSpPr>
            <p:nvPr/>
          </p:nvSpPr>
          <p:spPr bwMode="auto">
            <a:xfrm>
              <a:off x="249" y="2768"/>
              <a:ext cx="2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3200" dirty="0">
                  <a:solidFill>
                    <a:schemeClr val="tx1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5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、写出方程的解：</a:t>
              </a:r>
            </a:p>
          </p:txBody>
        </p:sp>
        <p:graphicFrame>
          <p:nvGraphicFramePr>
            <p:cNvPr id="10245" name="Object 14"/>
            <p:cNvGraphicFramePr>
              <a:graphicFrameLocks noChangeAspect="1"/>
            </p:cNvGraphicFramePr>
            <p:nvPr/>
          </p:nvGraphicFramePr>
          <p:xfrm>
            <a:off x="2517" y="2750"/>
            <a:ext cx="771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9" name="Equation" r:id="rId7" imgW="406400" imgH="228600" progId="Equation.DSMT4">
                    <p:embed/>
                  </p:oleObj>
                </mc:Choice>
                <mc:Fallback>
                  <p:oleObj name="Equation" r:id="rId7" imgW="40640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750"/>
                          <a:ext cx="771" cy="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8"/>
          <p:cNvGrpSpPr/>
          <p:nvPr/>
        </p:nvGrpSpPr>
        <p:grpSpPr bwMode="auto">
          <a:xfrm>
            <a:off x="755650" y="3573463"/>
            <a:ext cx="7632700" cy="579437"/>
            <a:chOff x="793" y="2341"/>
            <a:chExt cx="4808" cy="365"/>
          </a:xfrm>
        </p:grpSpPr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793" y="2341"/>
              <a:ext cx="48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kumimoji="0" lang="zh-CN" altLang="en-US"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特别注意</a:t>
              </a:r>
              <a:r>
                <a:rPr kumimoji="0"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:</a:t>
              </a:r>
              <a:r>
                <a:rPr kumimoji="0" lang="zh-CN" altLang="en-US"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若                     则方程无解</a:t>
              </a:r>
            </a:p>
          </p:txBody>
        </p:sp>
        <p:graphicFrame>
          <p:nvGraphicFramePr>
            <p:cNvPr id="10244" name="Object 17"/>
            <p:cNvGraphicFramePr>
              <a:graphicFrameLocks noChangeAspect="1"/>
            </p:cNvGraphicFramePr>
            <p:nvPr/>
          </p:nvGraphicFramePr>
          <p:xfrm>
            <a:off x="2336" y="2341"/>
            <a:ext cx="1332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0" name="Equation" r:id="rId9" imgW="774065" imgH="203200" progId="Equation.DSMT4">
                    <p:embed/>
                  </p:oleObj>
                </mc:Choice>
                <mc:Fallback>
                  <p:oleObj name="Equation" r:id="rId9" imgW="774065" imgH="2032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341"/>
                          <a:ext cx="1332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539750" y="73026"/>
            <a:ext cx="2987675" cy="792163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小 结</a:t>
            </a:r>
            <a:endParaRPr lang="en-US" altLang="zh-CN" sz="4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10242" name="Object 18"/>
          <p:cNvGraphicFramePr>
            <a:graphicFrameLocks noChangeAspect="1"/>
          </p:cNvGraphicFramePr>
          <p:nvPr/>
        </p:nvGraphicFramePr>
        <p:xfrm>
          <a:off x="5508625" y="28178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公式" r:id="rId11" imgW="114300" imgH="215900" progId="Equation.3">
                  <p:embed/>
                </p:oleObj>
              </mc:Choice>
              <mc:Fallback>
                <p:oleObj name="公式" r:id="rId11" imgW="114300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1781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6"/>
          <p:cNvGrpSpPr/>
          <p:nvPr/>
        </p:nvGrpSpPr>
        <p:grpSpPr bwMode="auto">
          <a:xfrm>
            <a:off x="755650" y="2205038"/>
            <a:ext cx="4500563" cy="625475"/>
            <a:chOff x="3696" y="1661"/>
            <a:chExt cx="2835" cy="394"/>
          </a:xfrm>
        </p:grpSpPr>
        <p:graphicFrame>
          <p:nvGraphicFramePr>
            <p:cNvPr id="10243" name="Object 11"/>
            <p:cNvGraphicFramePr>
              <a:graphicFrameLocks noChangeAspect="1"/>
            </p:cNvGraphicFramePr>
            <p:nvPr/>
          </p:nvGraphicFramePr>
          <p:xfrm>
            <a:off x="4740" y="1661"/>
            <a:ext cx="862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2" name="Equation" r:id="rId13" imgW="444500" imgH="203200" progId="Equation.DSMT4">
                    <p:embed/>
                  </p:oleObj>
                </mc:Choice>
                <mc:Fallback>
                  <p:oleObj name="Equation" r:id="rId13" imgW="444500" imgH="2032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1661"/>
                          <a:ext cx="862" cy="3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6" name="Text Box 23"/>
            <p:cNvSpPr txBox="1">
              <a:spLocks noChangeArrowheads="1"/>
            </p:cNvSpPr>
            <p:nvPr/>
          </p:nvSpPr>
          <p:spPr bwMode="auto">
            <a:xfrm>
              <a:off x="3696" y="1661"/>
              <a:ext cx="283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 sz="3200" dirty="0">
                  <a:solidFill>
                    <a:schemeClr val="tx1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2</a:t>
              </a:r>
              <a:r>
                <a:rPr lang="zh-CN" altLang="en-US" sz="3200" dirty="0">
                  <a:solidFill>
                    <a:schemeClr val="tx1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、</a:t>
              </a:r>
              <a:r>
                <a:rPr lang="zh-CN" altLang="en-US" sz="3200" dirty="0">
                  <a:solidFill>
                    <a:schemeClr val="tx1"/>
                  </a:solidFill>
                  <a:latin typeface="Arial" panose="020B0604020202020204" pitchFamily="34" charset="0"/>
                </a:rPr>
                <a:t>写出              的值</a:t>
              </a:r>
              <a:r>
                <a:rPr lang="zh-CN" altLang="en-US" sz="320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。</a:t>
              </a:r>
              <a:endParaRPr lang="zh-CN" altLang="en-US" sz="32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39750" y="765175"/>
            <a:ext cx="4264025" cy="579438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20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用公式法解下列方程：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395288" y="1268413"/>
            <a:ext cx="4772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kumimoji="0" lang="zh-CN" altLang="en-US" sz="3200">
                <a:solidFill>
                  <a:schemeClr val="tx1"/>
                </a:solidFill>
                <a:latin typeface="Tahoma" panose="020B0604030504040204" pitchFamily="34" charset="0"/>
              </a:rPr>
              <a:t>（</a:t>
            </a:r>
            <a:r>
              <a:rPr kumimoji="0" lang="en-US" altLang="zh-CN" sz="320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  <a:r>
              <a:rPr kumimoji="0" lang="zh-CN" altLang="en-US" sz="3200">
                <a:solidFill>
                  <a:schemeClr val="tx1"/>
                </a:solidFill>
                <a:latin typeface="Tahoma" panose="020B0604030504040204" pitchFamily="34" charset="0"/>
              </a:rPr>
              <a:t>）</a:t>
            </a:r>
            <a:r>
              <a:rPr kumimoji="0" lang="en-US" altLang="zh-CN" sz="3600">
                <a:solidFill>
                  <a:srgbClr val="0033CC"/>
                </a:solidFill>
                <a:latin typeface="Tahoma" panose="020B0604030504040204" pitchFamily="34" charset="0"/>
              </a:rPr>
              <a:t>x</a:t>
            </a:r>
            <a:r>
              <a:rPr kumimoji="0" lang="en-US" altLang="zh-CN" sz="3600" baseline="30000">
                <a:solidFill>
                  <a:srgbClr val="0033CC"/>
                </a:solidFill>
                <a:latin typeface="Tahoma" panose="020B0604030504040204" pitchFamily="34" charset="0"/>
              </a:rPr>
              <a:t>2</a:t>
            </a:r>
            <a:r>
              <a:rPr kumimoji="0" lang="en-US" altLang="zh-CN" sz="3600">
                <a:solidFill>
                  <a:srgbClr val="0033CC"/>
                </a:solidFill>
                <a:latin typeface="Tahoma" panose="020B0604030504040204" pitchFamily="34" charset="0"/>
              </a:rPr>
              <a:t>-6x+1=0</a:t>
            </a:r>
            <a:endParaRPr kumimoji="0" lang="en-US" altLang="zh-CN" sz="3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468313" y="2420938"/>
            <a:ext cx="4964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kumimoji="0" lang="zh-CN" altLang="en-US" sz="3200">
                <a:solidFill>
                  <a:schemeClr val="tx1"/>
                </a:solidFill>
                <a:latin typeface="Tahoma" panose="020B0604030504040204" pitchFamily="34" charset="0"/>
              </a:rPr>
              <a:t>（</a:t>
            </a:r>
            <a:r>
              <a:rPr kumimoji="0" lang="en-US" altLang="zh-CN" sz="320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  <a:r>
              <a:rPr kumimoji="0" lang="zh-CN" altLang="en-US" sz="3200">
                <a:solidFill>
                  <a:schemeClr val="tx1"/>
                </a:solidFill>
                <a:latin typeface="Tahoma" panose="020B0604030504040204" pitchFamily="34" charset="0"/>
              </a:rPr>
              <a:t>）</a:t>
            </a:r>
            <a:r>
              <a:rPr kumimoji="0" lang="en-US" altLang="zh-CN" sz="3600">
                <a:solidFill>
                  <a:srgbClr val="0033CC"/>
                </a:solidFill>
                <a:latin typeface="Tahoma" panose="020B0604030504040204" pitchFamily="34" charset="0"/>
              </a:rPr>
              <a:t>2x</a:t>
            </a:r>
            <a:r>
              <a:rPr kumimoji="0" lang="en-US" altLang="zh-CN" sz="3600" baseline="30000">
                <a:solidFill>
                  <a:srgbClr val="0033CC"/>
                </a:solidFill>
                <a:latin typeface="Tahoma" panose="020B0604030504040204" pitchFamily="34" charset="0"/>
              </a:rPr>
              <a:t>2</a:t>
            </a:r>
            <a:r>
              <a:rPr kumimoji="0" lang="en-US" altLang="zh-CN" sz="3600">
                <a:solidFill>
                  <a:srgbClr val="0033CC"/>
                </a:solidFill>
                <a:latin typeface="Tahoma" panose="020B0604030504040204" pitchFamily="34" charset="0"/>
              </a:rPr>
              <a:t>-x=6</a:t>
            </a:r>
            <a:endParaRPr kumimoji="0" lang="en-US" altLang="zh-CN" sz="3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24581" name="Picture 17" descr="WW_0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76250"/>
            <a:ext cx="14398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0" y="0"/>
            <a:ext cx="2987675" cy="792163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 练 习 </a:t>
            </a:r>
            <a:r>
              <a:rPr lang="en-US" alt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</a:p>
        </p:txBody>
      </p:sp>
      <p:sp>
        <p:nvSpPr>
          <p:cNvPr id="176155" name="Text Box 27"/>
          <p:cNvSpPr txBox="1">
            <a:spLocks noChangeArrowheads="1"/>
          </p:cNvSpPr>
          <p:nvPr/>
        </p:nvSpPr>
        <p:spPr bwMode="auto">
          <a:xfrm>
            <a:off x="468313" y="3573463"/>
            <a:ext cx="6480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kumimoji="0" lang="zh-CN" altLang="en-US" sz="3200">
                <a:solidFill>
                  <a:schemeClr val="tx1"/>
                </a:solidFill>
                <a:latin typeface="Tahoma" panose="020B0604030504040204" pitchFamily="34" charset="0"/>
              </a:rPr>
              <a:t>（</a:t>
            </a:r>
            <a:r>
              <a:rPr kumimoji="0" lang="en-US" altLang="zh-CN" sz="3200">
                <a:solidFill>
                  <a:schemeClr val="tx1"/>
                </a:solidFill>
                <a:latin typeface="Tahoma" panose="020B0604030504040204" pitchFamily="34" charset="0"/>
              </a:rPr>
              <a:t>3</a:t>
            </a:r>
            <a:r>
              <a:rPr kumimoji="0" lang="zh-CN" altLang="en-US" sz="3200">
                <a:solidFill>
                  <a:schemeClr val="tx1"/>
                </a:solidFill>
                <a:latin typeface="Tahoma" panose="020B0604030504040204" pitchFamily="34" charset="0"/>
              </a:rPr>
              <a:t>）</a:t>
            </a:r>
            <a:r>
              <a:rPr kumimoji="0" lang="en-US" altLang="zh-CN" sz="3600">
                <a:solidFill>
                  <a:srgbClr val="0033CC"/>
                </a:solidFill>
                <a:latin typeface="Tahoma" panose="020B0604030504040204" pitchFamily="34" charset="0"/>
              </a:rPr>
              <a:t>3x(x-3)=2(x-1)(x+1)</a:t>
            </a:r>
            <a:endParaRPr kumimoji="0" lang="en-US" altLang="zh-CN" sz="3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2" grpId="0"/>
      <p:bldP spid="1761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242888" y="133350"/>
            <a:ext cx="1662112" cy="1466850"/>
            <a:chOff x="2251" y="1607"/>
            <a:chExt cx="1305" cy="1152"/>
          </a:xfrm>
        </p:grpSpPr>
        <p:pic>
          <p:nvPicPr>
            <p:cNvPr id="25605" name="Picture 3" descr="MCj0433847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6" name="Text Box 4"/>
            <p:cNvSpPr txBox="1">
              <a:spLocks noChangeArrowheads="1"/>
            </p:cNvSpPr>
            <p:nvPr/>
          </p:nvSpPr>
          <p:spPr bwMode="auto">
            <a:xfrm rot="355841">
              <a:off x="2784" y="1888"/>
              <a:ext cx="772" cy="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ea typeface="黑体" panose="02010609060101010101" pitchFamily="49" charset="-122"/>
                </a:rPr>
                <a:t>举</a:t>
              </a:r>
            </a:p>
            <a:p>
              <a:pPr eaLnBrk="1" hangingPunct="1"/>
              <a:r>
                <a:rPr lang="zh-CN" altLang="en-US">
                  <a:ea typeface="黑体" panose="02010609060101010101" pitchFamily="49" charset="-122"/>
                </a:rPr>
                <a:t>例</a:t>
              </a:r>
            </a:p>
          </p:txBody>
        </p:sp>
      </p:grp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524000" y="1676400"/>
            <a:ext cx="52578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700">
                <a:solidFill>
                  <a:srgbClr val="FF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700">
                <a:solidFill>
                  <a:srgbClr val="FF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    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zh-CN" altLang="en-US" sz="2500">
                <a:ea typeface="黑体" panose="02010609060101010101" pitchFamily="49" charset="-122"/>
              </a:rPr>
              <a:t>下列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方程：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133600" y="2212975"/>
            <a:ext cx="6553200" cy="38687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80000"/>
              </a:lnSpc>
              <a:defRPr/>
            </a:pP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000" baseline="5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2=0</a:t>
            </a: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    </a:t>
            </a:r>
            <a:endParaRPr lang="en-US" altLang="zh-CN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  <a:defRPr/>
            </a:pP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000" baseline="5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en-US" altLang="zh-C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5=0</a:t>
            </a: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80000"/>
              </a:lnSpc>
              <a:defRPr/>
            </a:pP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000" baseline="5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0530" y="347662"/>
            <a:ext cx="80772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</a:rPr>
              <a:t>用配方法解一般形式的一元二次方程</a:t>
            </a:r>
            <a:endParaRPr lang="en-US" altLang="zh-CN" sz="48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1266" name="Object 20"/>
          <p:cNvGraphicFramePr>
            <a:graphicFrameLocks noChangeAspect="1"/>
          </p:cNvGraphicFramePr>
          <p:nvPr/>
        </p:nvGraphicFramePr>
        <p:xfrm>
          <a:off x="1979712" y="2276872"/>
          <a:ext cx="4929187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1371600" imgH="469900" progId="Equation.DSMT4">
                  <p:embed/>
                </p:oleObj>
              </mc:Choice>
              <mc:Fallback>
                <p:oleObj name="Equation" r:id="rId3" imgW="1371600" imgH="4699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276872"/>
                        <a:ext cx="4929187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AutoShape 27"/>
          <p:cNvSpPr>
            <a:spLocks noChangeAspect="1" noChangeArrowheads="1" noTextEdit="1"/>
          </p:cNvSpPr>
          <p:nvPr/>
        </p:nvSpPr>
        <p:spPr bwMode="auto">
          <a:xfrm>
            <a:off x="2484438" y="1628775"/>
            <a:ext cx="29051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69" name="Group 37"/>
          <p:cNvGrpSpPr/>
          <p:nvPr/>
        </p:nvGrpSpPr>
        <p:grpSpPr bwMode="auto">
          <a:xfrm>
            <a:off x="2214563" y="1335088"/>
            <a:ext cx="4862512" cy="549275"/>
            <a:chOff x="1338" y="890"/>
            <a:chExt cx="3063" cy="346"/>
          </a:xfrm>
        </p:grpSpPr>
        <p:sp>
          <p:nvSpPr>
            <p:cNvPr id="11270" name="Rectangle 29"/>
            <p:cNvSpPr>
              <a:spLocks noChangeArrowheads="1"/>
            </p:cNvSpPr>
            <p:nvPr/>
          </p:nvSpPr>
          <p:spPr bwMode="auto">
            <a:xfrm>
              <a:off x="1656" y="890"/>
              <a:ext cx="12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2100" b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2</a:t>
              </a:r>
              <a:endParaRPr kumimoji="0" lang="en-US" altLang="zh-CN" sz="36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1271" name="Rectangle 30"/>
            <p:cNvSpPr>
              <a:spLocks noChangeArrowheads="1"/>
            </p:cNvSpPr>
            <p:nvPr/>
          </p:nvSpPr>
          <p:spPr bwMode="auto">
            <a:xfrm>
              <a:off x="2971" y="890"/>
              <a:ext cx="143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600" b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0   </a:t>
              </a:r>
              <a:r>
                <a:rPr kumimoji="0" lang="zh-CN" altLang="en-US" sz="3200" b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（  </a:t>
              </a:r>
              <a:r>
                <a:rPr kumimoji="0" lang="zh-CN" altLang="en-US" sz="3200" b="0" i="1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≠ </a:t>
              </a:r>
              <a:r>
                <a:rPr kumimoji="0" lang="en-US" altLang="zh-CN" sz="3200" b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0</a:t>
              </a:r>
              <a:r>
                <a:rPr kumimoji="0" lang="zh-CN" altLang="en-US" sz="3200" b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）</a:t>
              </a:r>
            </a:p>
          </p:txBody>
        </p:sp>
        <p:sp>
          <p:nvSpPr>
            <p:cNvPr id="11272" name="Rectangle 31"/>
            <p:cNvSpPr>
              <a:spLocks noChangeArrowheads="1"/>
            </p:cNvSpPr>
            <p:nvPr/>
          </p:nvSpPr>
          <p:spPr bwMode="auto">
            <a:xfrm>
              <a:off x="1338" y="890"/>
              <a:ext cx="27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600" b="0" i="1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ax</a:t>
              </a:r>
              <a:endParaRPr kumimoji="0" lang="en-US" altLang="zh-CN" sz="36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1273" name="Rectangle 32"/>
            <p:cNvSpPr>
              <a:spLocks noChangeArrowheads="1"/>
            </p:cNvSpPr>
            <p:nvPr/>
          </p:nvSpPr>
          <p:spPr bwMode="auto">
            <a:xfrm>
              <a:off x="1792" y="890"/>
              <a:ext cx="1045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600" b="0">
                  <a:solidFill>
                    <a:srgbClr val="FF0000"/>
                  </a:solidFill>
                  <a:ea typeface="华文行楷" panose="02010800040101010101" pitchFamily="2" charset="-122"/>
                </a:rPr>
                <a:t>+</a:t>
              </a:r>
              <a:r>
                <a:rPr kumimoji="0" lang="en-US" altLang="zh-CN" sz="3200" b="0" i="1">
                  <a:solidFill>
                    <a:srgbClr val="FF0000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rPr>
                <a:t>b</a:t>
              </a:r>
              <a:r>
                <a:rPr kumimoji="0" lang="en-US" altLang="zh-CN" sz="3600" b="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0" lang="en-US" altLang="zh-CN" sz="3600" b="0">
                  <a:solidFill>
                    <a:srgbClr val="FF0000"/>
                  </a:solidFill>
                  <a:ea typeface="华文行楷" panose="02010800040101010101" pitchFamily="2" charset="-122"/>
                </a:rPr>
                <a:t>+</a:t>
              </a:r>
              <a:r>
                <a:rPr kumimoji="0" lang="en-US" altLang="zh-CN" sz="3600" b="0" i="1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 </a:t>
              </a:r>
              <a:r>
                <a:rPr kumimoji="0" lang="en-US" altLang="zh-CN" sz="3600" b="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kumimoji="0" lang="en-US" altLang="zh-CN" sz="3200" b="0" i="1">
                  <a:solidFill>
                    <a:srgbClr val="FF0000"/>
                  </a:solidFill>
                  <a:latin typeface="宋体" panose="02010600030101010101" pitchFamily="2" charset="-122"/>
                </a:rPr>
                <a:t> </a:t>
              </a:r>
              <a:r>
                <a:rPr kumimoji="0" lang="en-US" altLang="zh-CN" sz="3600" b="0">
                  <a:solidFill>
                    <a:srgbClr val="FF0000"/>
                  </a:solidFill>
                  <a:latin typeface="宋体" panose="02010600030101010101" pitchFamily="2" charset="-122"/>
                </a:rPr>
                <a:t>=</a:t>
              </a:r>
            </a:p>
          </p:txBody>
        </p:sp>
        <p:sp>
          <p:nvSpPr>
            <p:cNvPr id="11274" name="Rectangle 36"/>
            <p:cNvSpPr>
              <a:spLocks noChangeArrowheads="1"/>
            </p:cNvSpPr>
            <p:nvPr/>
          </p:nvSpPr>
          <p:spPr bwMode="auto">
            <a:xfrm>
              <a:off x="3560" y="890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600" b="0" i="1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a</a:t>
              </a:r>
              <a:endParaRPr kumimoji="0" lang="en-US" altLang="zh-CN" sz="36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7"/>
          <p:cNvSpPr txBox="1">
            <a:spLocks noChangeArrowheads="1"/>
          </p:cNvSpPr>
          <p:nvPr/>
        </p:nvSpPr>
        <p:spPr bwMode="auto">
          <a:xfrm>
            <a:off x="0" y="1214438"/>
            <a:ext cx="8929688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4000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的值的符号，可以判定一元二次方程 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4000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的根的情况，</a:t>
            </a:r>
            <a:endParaRPr lang="en-US" altLang="zh-CN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所以我们把 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4000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叫作一元二次方程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4000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4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的根的判别式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214313" y="285750"/>
            <a:ext cx="85725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3200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一元二次方程</a:t>
            </a:r>
            <a:r>
              <a:rPr lang="en-US" altLang="zh-CN" sz="3200" i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3200" baseline="5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3200" i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32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3200" i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32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en-US" altLang="zh-CN" sz="3200" dirty="0">
                <a:solidFill>
                  <a:schemeClr val="hlink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3200" i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en-US" altLang="zh-CN" sz="3200" dirty="0">
                <a:solidFill>
                  <a:schemeClr val="hlink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3200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的根的情况可由</a:t>
            </a:r>
            <a:r>
              <a:rPr lang="en-US" altLang="zh-CN" sz="3200" i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3200" baseline="5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32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3200" i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3200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来判定</a:t>
            </a:r>
            <a:r>
              <a:rPr lang="zh-CN" altLang="en-US" sz="32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grpSp>
        <p:nvGrpSpPr>
          <p:cNvPr id="2" name="Group 20"/>
          <p:cNvGrpSpPr/>
          <p:nvPr/>
        </p:nvGrpSpPr>
        <p:grpSpPr bwMode="auto">
          <a:xfrm>
            <a:off x="0" y="1643063"/>
            <a:ext cx="8786813" cy="3973512"/>
            <a:chOff x="2712" y="1221"/>
            <a:chExt cx="5535" cy="2503"/>
          </a:xfrm>
        </p:grpSpPr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2712" y="1221"/>
              <a:ext cx="5535" cy="2503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CCFFFF"/>
              </a:solidFill>
              <a:miter lim="800000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endParaRPr lang="en-US" altLang="zh-CN" sz="2600">
                <a:ea typeface="黑体" panose="02010609060101010101" pitchFamily="49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2600">
                <a:ea typeface="黑体" panose="02010609060101010101" pitchFamily="49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2600">
                <a:ea typeface="黑体" panose="02010609060101010101" pitchFamily="49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2600">
                <a:ea typeface="黑体" panose="02010609060101010101" pitchFamily="49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2600">
                <a:ea typeface="黑体" panose="02010609060101010101" pitchFamily="49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2600">
                <a:ea typeface="黑体" panose="02010609060101010101" pitchFamily="49" charset="-122"/>
              </a:endParaRPr>
            </a:p>
          </p:txBody>
        </p:sp>
        <p:sp>
          <p:nvSpPr>
            <p:cNvPr id="27653" name="Text Box 15"/>
            <p:cNvSpPr txBox="1">
              <a:spLocks noChangeArrowheads="1"/>
            </p:cNvSpPr>
            <p:nvPr/>
          </p:nvSpPr>
          <p:spPr bwMode="auto">
            <a:xfrm>
              <a:off x="2892" y="1221"/>
              <a:ext cx="5085" cy="1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</a:rPr>
                <a:t>当</a:t>
              </a:r>
              <a:r>
                <a:rPr lang="en-US" altLang="zh-CN" sz="3600" dirty="0">
                  <a:solidFill>
                    <a:srgbClr val="0000FF"/>
                  </a:solidFill>
                </a:rPr>
                <a:t>△</a:t>
              </a:r>
              <a:r>
                <a:rPr lang="en-US" altLang="zh-CN" sz="36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&gt; 0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</a:rPr>
                <a:t>时，方程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有两个不等的实数根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endPara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/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</a:rPr>
                <a:t>当</a:t>
              </a:r>
              <a:r>
                <a:rPr lang="en-US" altLang="zh-CN" sz="3600" dirty="0">
                  <a:solidFill>
                    <a:srgbClr val="0000FF"/>
                  </a:solidFill>
                </a:rPr>
                <a:t>△</a:t>
              </a:r>
              <a:r>
                <a:rPr lang="en-US" altLang="zh-CN" sz="36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0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</a:rPr>
                <a:t>时，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有两个相等的实数根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endPara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/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</a:rPr>
                <a:t>当</a:t>
              </a:r>
              <a:r>
                <a:rPr lang="en-US" altLang="zh-CN" sz="3600" dirty="0">
                  <a:solidFill>
                    <a:srgbClr val="0000FF"/>
                  </a:solidFill>
                </a:rPr>
                <a:t>△</a:t>
              </a:r>
              <a:r>
                <a:rPr lang="en-US" altLang="zh-CN" sz="36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&lt; 0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</a:rPr>
                <a:t>时，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没有实数根</a:t>
              </a:r>
              <a:r>
                <a:rPr lang="en-US" altLang="zh-CN" sz="36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MCj043384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133350"/>
            <a:ext cx="14668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571650" y="839787"/>
            <a:ext cx="7086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4000" dirty="0">
                <a:solidFill>
                  <a:srgbClr val="FF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4000" dirty="0">
                <a:solidFill>
                  <a:srgbClr val="FF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   </a:t>
            </a:r>
            <a:r>
              <a:rPr lang="zh-CN" altLang="en-US" sz="4000" dirty="0">
                <a:ea typeface="黑体" panose="02010609060101010101" pitchFamily="49" charset="-122"/>
              </a:rPr>
              <a:t>不解方程，判别下列方程的根的情况：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133600" y="2204864"/>
            <a:ext cx="6553200" cy="4425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80000"/>
              </a:lnSpc>
              <a:defRPr/>
            </a:pP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400" baseline="5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+4</a:t>
            </a:r>
            <a:r>
              <a:rPr lang="en-US" altLang="zh-CN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3=0</a:t>
            </a: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     </a:t>
            </a:r>
            <a:endParaRPr lang="en-US" altLang="zh-CN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  <a:defRPr/>
            </a:pP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altLang="zh-CN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4400" baseline="5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80000"/>
              </a:lnSpc>
              <a:defRPr/>
            </a:pP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400" baseline="5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=12</a:t>
            </a:r>
            <a:r>
              <a:rPr lang="en-US" altLang="zh-CN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en-US" altLang="zh-CN" sz="26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057400" y="387350"/>
            <a:ext cx="5722938" cy="587375"/>
            <a:chOff x="1152" y="422"/>
            <a:chExt cx="3605" cy="370"/>
          </a:xfrm>
        </p:grpSpPr>
        <p:sp>
          <p:nvSpPr>
            <p:cNvPr id="12300" name="Text Box 3"/>
            <p:cNvSpPr txBox="1">
              <a:spLocks noChangeArrowheads="1"/>
            </p:cNvSpPr>
            <p:nvPr/>
          </p:nvSpPr>
          <p:spPr bwMode="auto">
            <a:xfrm>
              <a:off x="1493" y="422"/>
              <a:ext cx="326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5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5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5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5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 </a:t>
              </a:r>
              <a:r>
                <a:rPr lang="en-US" altLang="zh-CN" sz="25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sz="250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500" baseline="50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5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+4</a:t>
              </a:r>
              <a:r>
                <a:rPr lang="en-US" altLang="zh-CN" sz="250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5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-</a:t>
              </a:r>
              <a:r>
                <a:rPr lang="en-US" altLang="zh-CN" sz="25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3=0</a:t>
              </a:r>
            </a:p>
          </p:txBody>
        </p:sp>
        <p:sp>
          <p:nvSpPr>
            <p:cNvPr id="12301" name="Text Box 4"/>
            <p:cNvSpPr txBox="1">
              <a:spLocks noChangeArrowheads="1"/>
            </p:cNvSpPr>
            <p:nvPr/>
          </p:nvSpPr>
          <p:spPr bwMode="auto">
            <a:xfrm>
              <a:off x="1152" y="456"/>
              <a:ext cx="3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r>
                <a:rPr lang="zh-CN" altLang="en-US">
                  <a:solidFill>
                    <a:srgbClr val="00CC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</a:t>
              </a:r>
            </a:p>
          </p:txBody>
        </p:sp>
      </p:grp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1828800" y="920750"/>
            <a:ext cx="68580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   </a:t>
            </a:r>
            <a:r>
              <a:rPr lang="en-US" altLang="zh-CN" sz="25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baseline="5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5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</a:t>
            </a:r>
            <a:r>
              <a:rPr lang="en-US" altLang="zh-CN" sz="2500" baseline="5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dirty="0">
                <a:solidFill>
                  <a:srgbClr val="0000FF"/>
                </a:solidFill>
              </a:rPr>
              <a:t>×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dirty="0">
                <a:solidFill>
                  <a:srgbClr val="0000FF"/>
                </a:solidFill>
              </a:rPr>
              <a:t>×</a:t>
            </a:r>
            <a:r>
              <a:rPr lang="en-US" altLang="zh-CN" sz="2500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500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  <a:p>
            <a:pPr>
              <a:lnSpc>
                <a:spcPct val="110000"/>
              </a:lnSpc>
            </a:pP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= 16+36 =52 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0</a:t>
            </a:r>
            <a:r>
              <a:rPr lang="zh-CN" alt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1828800" y="1812925"/>
            <a:ext cx="6934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所以，原方程有两个不相等的实数根</a:t>
            </a:r>
            <a:r>
              <a:rPr lang="zh-CN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</a:p>
        </p:txBody>
      </p:sp>
      <p:grpSp>
        <p:nvGrpSpPr>
          <p:cNvPr id="3" name="Group 11"/>
          <p:cNvGrpSpPr/>
          <p:nvPr/>
        </p:nvGrpSpPr>
        <p:grpSpPr bwMode="auto">
          <a:xfrm>
            <a:off x="2057400" y="2536825"/>
            <a:ext cx="5722938" cy="587375"/>
            <a:chOff x="1152" y="422"/>
            <a:chExt cx="3605" cy="370"/>
          </a:xfrm>
        </p:grpSpPr>
        <p:sp>
          <p:nvSpPr>
            <p:cNvPr id="12298" name="Text Box 12"/>
            <p:cNvSpPr txBox="1">
              <a:spLocks noChangeArrowheads="1"/>
            </p:cNvSpPr>
            <p:nvPr/>
          </p:nvSpPr>
          <p:spPr bwMode="auto">
            <a:xfrm>
              <a:off x="1493" y="422"/>
              <a:ext cx="326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5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5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 </a:t>
              </a: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  <a:r>
                <a:rPr lang="en-US" altLang="zh-CN" sz="25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</a:rPr>
                <a:t>=5</a:t>
              </a:r>
              <a:r>
                <a:rPr lang="en-US" altLang="zh-CN" sz="2500">
                  <a:solidFill>
                    <a:srgbClr val="0000FF"/>
                  </a:solidFill>
                  <a:latin typeface="宋体" panose="02010600030101010101" pitchFamily="2" charset="-122"/>
                </a:rPr>
                <a:t>(</a:t>
              </a:r>
              <a:r>
                <a:rPr lang="en-US" altLang="zh-CN" sz="25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2500" baseline="5000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</a:rPr>
                <a:t>+1</a:t>
              </a:r>
              <a:r>
                <a:rPr lang="en-US" altLang="zh-CN" sz="2500">
                  <a:solidFill>
                    <a:srgbClr val="0000FF"/>
                  </a:solidFill>
                  <a:latin typeface="宋体" panose="02010600030101010101" pitchFamily="2" charset="-122"/>
                </a:rPr>
                <a:t>)</a:t>
              </a:r>
            </a:p>
          </p:txBody>
        </p:sp>
        <p:sp>
          <p:nvSpPr>
            <p:cNvPr id="12299" name="Text Box 13"/>
            <p:cNvSpPr txBox="1">
              <a:spLocks noChangeArrowheads="1"/>
            </p:cNvSpPr>
            <p:nvPr/>
          </p:nvSpPr>
          <p:spPr bwMode="auto">
            <a:xfrm>
              <a:off x="1152" y="456"/>
              <a:ext cx="3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r>
                <a:rPr lang="zh-CN" altLang="en-US">
                  <a:solidFill>
                    <a:srgbClr val="00CC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</a:t>
              </a:r>
            </a:p>
          </p:txBody>
        </p:sp>
      </p:grp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537200" y="464502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434975" imgH="676910" progId="Equation.DSMT4">
                  <p:embed/>
                </p:oleObj>
              </mc:Choice>
              <mc:Fallback>
                <p:oleObj name="Equation" r:id="rId3" imgW="434975" imgH="67691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4645025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1828800" y="3641725"/>
            <a:ext cx="64770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     </a:t>
            </a:r>
            <a:r>
              <a:rPr lang="en-US" altLang="zh-CN" sz="25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baseline="5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5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500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altLang="zh-CN" sz="2500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500" baseline="5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dirty="0">
                <a:solidFill>
                  <a:srgbClr val="0000FF"/>
                </a:solidFill>
              </a:rPr>
              <a:t>×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dirty="0">
                <a:solidFill>
                  <a:srgbClr val="0000FF"/>
                </a:solidFill>
              </a:rPr>
              <a:t>×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  </a:t>
            </a:r>
          </a:p>
          <a:p>
            <a:pPr>
              <a:lnSpc>
                <a:spcPct val="110000"/>
              </a:lnSpc>
            </a:pP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= 49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 = 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51 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0</a:t>
            </a:r>
            <a:r>
              <a:rPr lang="zh-CN" alt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03448" name="Rectangle 24"/>
          <p:cNvSpPr>
            <a:spLocks noChangeArrowheads="1"/>
          </p:cNvSpPr>
          <p:nvPr/>
        </p:nvSpPr>
        <p:spPr bwMode="auto">
          <a:xfrm>
            <a:off x="2133600" y="4556125"/>
            <a:ext cx="6477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5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所以，原方程没有实数根</a:t>
            </a:r>
            <a:r>
              <a:rPr lang="zh-CN" altLang="zh-CN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5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</a:p>
        </p:txBody>
      </p:sp>
      <p:sp>
        <p:nvSpPr>
          <p:cNvPr id="103449" name="Rectangle 25"/>
          <p:cNvSpPr>
            <a:spLocks noChangeArrowheads="1"/>
          </p:cNvSpPr>
          <p:nvPr/>
        </p:nvSpPr>
        <p:spPr bwMode="auto">
          <a:xfrm>
            <a:off x="1828800" y="3184525"/>
            <a:ext cx="6477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移项，得    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500" i="1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500" baseline="5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5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2500" i="1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+5 = 0.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32" grpId="0"/>
      <p:bldP spid="103447" grpId="0"/>
      <p:bldP spid="103448" grpId="0"/>
      <p:bldP spid="1034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0" y="428625"/>
            <a:ext cx="79930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zh-CN" altLang="en-US" sz="3600" dirty="0"/>
              <a:t>例</a:t>
            </a:r>
            <a:r>
              <a:rPr lang="en-US" altLang="zh-CN" sz="3600" dirty="0"/>
              <a:t>2: </a:t>
            </a:r>
            <a:r>
              <a:rPr lang="zh-CN" altLang="en-US" sz="3600" dirty="0"/>
              <a:t>用配方法解方程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3600" dirty="0"/>
              <a:t>                                 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1571625" y="857250"/>
          <a:ext cx="28797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公式" r:id="rId6" imgW="914400" imgH="203200" progId="Equation.3">
                  <p:embed/>
                </p:oleObj>
              </mc:Choice>
              <mc:Fallback>
                <p:oleObj name="公式" r:id="rId6" imgW="9144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857250"/>
                        <a:ext cx="287972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214313" y="1571625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解</a:t>
            </a:r>
            <a:r>
              <a:rPr lang="en-US" altLang="zh-CN" sz="3200"/>
              <a:t>: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571625" y="3571875"/>
            <a:ext cx="3168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配方得：</a:t>
            </a:r>
          </a:p>
        </p:txBody>
      </p:sp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5715000" y="2357438"/>
          <a:ext cx="2786063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公式" r:id="rId8" imgW="711200" imgH="393700" progId="Equation.3">
                  <p:embed/>
                </p:oleObj>
              </mc:Choice>
              <mc:Fallback>
                <p:oleObj name="公式" r:id="rId8" imgW="7112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357438"/>
                        <a:ext cx="2786063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3857625" y="3571875"/>
          <a:ext cx="39878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公式" r:id="rId10" imgW="1675765" imgH="393700" progId="Equation.3">
                  <p:embed/>
                </p:oleObj>
              </mc:Choice>
              <mc:Fallback>
                <p:oleObj name="公式" r:id="rId10" imgW="1675765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3571875"/>
                        <a:ext cx="39878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3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3786188" y="4929188"/>
          <a:ext cx="29035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公式" r:id="rId12" imgW="1143000" imgH="393700" progId="Equation.3">
                  <p:embed/>
                </p:oleObj>
              </mc:Choice>
              <mc:Fallback>
                <p:oleObj name="公式" r:id="rId12" imgW="11430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929188"/>
                        <a:ext cx="290353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4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43313" y="1785938"/>
          <a:ext cx="208756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14" imgW="723900" imgH="203200" progId="Equation.DSMT4">
                  <p:embed/>
                </p:oleObj>
              </mc:Choice>
              <mc:Fallback>
                <p:oleObj name="Equation" r:id="rId14" imgW="7239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785938"/>
                        <a:ext cx="2087562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1500188" y="1571625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移项得：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500188" y="2428875"/>
            <a:ext cx="5113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二次项系数化为</a:t>
            </a:r>
            <a:r>
              <a:rPr lang="en-US" altLang="zh-CN" sz="3200"/>
              <a:t>1</a:t>
            </a:r>
            <a:r>
              <a:rPr lang="zh-CN" altLang="en-US" sz="3200"/>
              <a:t>得：</a:t>
            </a:r>
          </a:p>
        </p:txBody>
      </p:sp>
    </p:spTree>
  </p:cSld>
  <p:clrMapOvr>
    <a:masterClrMapping/>
  </p:clrMapOvr>
  <p:transition spd="med">
    <p:blinds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  <p:bldP spid="97286" grpId="0" autoUpdateAnimBg="0"/>
      <p:bldP spid="97287" grpId="0" autoUpdateAnimBg="0"/>
      <p:bldP spid="97295" grpId="0" autoUpdateAnimBg="0"/>
      <p:bldP spid="9729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2057400" y="838200"/>
            <a:ext cx="5722938" cy="587375"/>
            <a:chOff x="1152" y="422"/>
            <a:chExt cx="3605" cy="370"/>
          </a:xfrm>
        </p:grpSpPr>
        <p:sp>
          <p:nvSpPr>
            <p:cNvPr id="13319" name="Text Box 8"/>
            <p:cNvSpPr txBox="1">
              <a:spLocks noChangeArrowheads="1"/>
            </p:cNvSpPr>
            <p:nvPr/>
          </p:nvSpPr>
          <p:spPr bwMode="auto">
            <a:xfrm>
              <a:off x="1493" y="422"/>
              <a:ext cx="326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5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5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 </a:t>
              </a: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zh-CN" sz="25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500" baseline="50000">
                  <a:solidFill>
                    <a:srgbClr val="0000FF"/>
                  </a:solidFill>
                  <a:latin typeface="Times New Roman" panose="02020603050405020304" pitchFamily="18" charset="0"/>
                </a:rPr>
                <a:t>2 </a:t>
              </a: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</a:rPr>
                <a:t>= 12</a:t>
              </a:r>
              <a:r>
                <a:rPr lang="en-US" altLang="zh-CN" sz="25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 </a:t>
              </a:r>
              <a:r>
                <a:rPr lang="en-US" altLang="zh-CN" sz="25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-</a:t>
              </a:r>
              <a:r>
                <a:rPr lang="en-US" altLang="zh-CN" sz="2500">
                  <a:solidFill>
                    <a:srgbClr val="0000FF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3320" name="Text Box 9"/>
            <p:cNvSpPr txBox="1">
              <a:spLocks noChangeArrowheads="1"/>
            </p:cNvSpPr>
            <p:nvPr/>
          </p:nvSpPr>
          <p:spPr bwMode="auto">
            <a:xfrm>
              <a:off x="1152" y="456"/>
              <a:ext cx="3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r>
                <a:rPr lang="zh-CN" altLang="en-US">
                  <a:solidFill>
                    <a:srgbClr val="00CC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</a:t>
              </a:r>
            </a:p>
          </p:txBody>
        </p:sp>
      </p:grp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537200" y="3098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434975" imgH="676910" progId="Equation.DSMT4">
                  <p:embed/>
                </p:oleObj>
              </mc:Choice>
              <mc:Fallback>
                <p:oleObj name="Equation" r:id="rId3" imgW="434975" imgH="67691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0988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1828800" y="2193925"/>
            <a:ext cx="64770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   </a:t>
            </a:r>
            <a:r>
              <a:rPr lang="en-US" altLang="zh-CN" sz="25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500" baseline="5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5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500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en-US" altLang="zh-CN" sz="2500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500" baseline="5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dirty="0">
                <a:solidFill>
                  <a:srgbClr val="0000FF"/>
                </a:solidFill>
              </a:rPr>
              <a:t>×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dirty="0">
                <a:solidFill>
                  <a:srgbClr val="0000FF"/>
                </a:solidFill>
              </a:rPr>
              <a:t>×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  </a:t>
            </a:r>
          </a:p>
          <a:p>
            <a:pPr>
              <a:lnSpc>
                <a:spcPct val="110000"/>
              </a:lnSpc>
            </a:pP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= 144</a:t>
            </a:r>
            <a:r>
              <a:rPr lang="en-US" altLang="zh-CN" sz="25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144 = </a:t>
            </a:r>
            <a:r>
              <a:rPr lang="en-US" altLang="zh-CN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zh-CN" altLang="en-US" sz="25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2133600" y="3200400"/>
            <a:ext cx="6477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5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所以，原方程</a:t>
            </a:r>
            <a:r>
              <a:rPr lang="zh-CN" altLang="zh-CN" sz="2500">
                <a:solidFill>
                  <a:srgbClr val="0000FF"/>
                </a:solidFill>
                <a:ea typeface="黑体" panose="02010609060101010101" pitchFamily="49" charset="-122"/>
              </a:rPr>
              <a:t>有两个相等的实数根</a:t>
            </a:r>
            <a:r>
              <a:rPr lang="zh-CN" altLang="zh-CN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5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1828800" y="1562100"/>
            <a:ext cx="6477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5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移项，得    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5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500" baseline="5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5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12</a:t>
            </a:r>
            <a:r>
              <a:rPr lang="en-US" altLang="zh-CN" sz="25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+9=0.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9" grpId="0"/>
      <p:bldP spid="104460" grpId="0"/>
      <p:bldP spid="1044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2"/>
          <p:cNvGrpSpPr/>
          <p:nvPr/>
        </p:nvGrpSpPr>
        <p:grpSpPr bwMode="auto">
          <a:xfrm>
            <a:off x="152400" y="0"/>
            <a:ext cx="1682750" cy="1430338"/>
            <a:chOff x="657" y="845"/>
            <a:chExt cx="1181" cy="1152"/>
          </a:xfrm>
        </p:grpSpPr>
        <p:sp>
          <p:nvSpPr>
            <p:cNvPr id="105475" name="Oval 3"/>
            <p:cNvSpPr>
              <a:spLocks noChangeArrowheads="1"/>
            </p:cNvSpPr>
            <p:nvPr/>
          </p:nvSpPr>
          <p:spPr bwMode="auto">
            <a:xfrm>
              <a:off x="657" y="1661"/>
              <a:ext cx="1089" cy="22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4344" name="Picture 4" descr="MCj043258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7" y="845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Text Box 5"/>
            <p:cNvSpPr txBox="1">
              <a:spLocks noChangeArrowheads="1"/>
            </p:cNvSpPr>
            <p:nvPr/>
          </p:nvSpPr>
          <p:spPr bwMode="auto">
            <a:xfrm>
              <a:off x="1067" y="1525"/>
              <a:ext cx="771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>
                  <a:ea typeface="黑体" panose="02010609060101010101" pitchFamily="49" charset="-122"/>
                </a:rPr>
                <a:t>练习</a:t>
              </a:r>
            </a:p>
          </p:txBody>
        </p:sp>
      </p:grp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447800" y="1447800"/>
            <a:ext cx="69342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5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不解方程，判别下列方程的根的情况：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343019" y="2309515"/>
            <a:ext cx="69342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baseline="5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1=0</a:t>
            </a:r>
            <a:r>
              <a:rPr lang="zh-CN" altLang="en-US" dirty="0">
                <a:latin typeface="Times New Roman" panose="02020603050405020304" pitchFamily="18" charset="0"/>
              </a:rPr>
              <a:t>；       （</a:t>
            </a: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baseline="50000" dirty="0">
                <a:latin typeface="Times New Roman" panose="02020603050405020304" pitchFamily="18" charset="0"/>
              </a:rPr>
              <a:t>2 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i="1" dirty="0">
                <a:latin typeface="Times New Roman" panose="02020603050405020304" pitchFamily="18" charset="0"/>
              </a:rPr>
              <a:t>x+</a:t>
            </a:r>
            <a:r>
              <a:rPr lang="en-US" altLang="zh-CN" dirty="0">
                <a:latin typeface="Times New Roman" panose="02020603050405020304" pitchFamily="18" charset="0"/>
              </a:rPr>
              <a:t>9</a:t>
            </a:r>
            <a:r>
              <a:rPr lang="en-US" altLang="zh-CN" baseline="50000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=0 .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343019" y="3284984"/>
            <a:ext cx="69342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en-US" altLang="zh-CN" baseline="5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dirty="0">
                <a:latin typeface="Times New Roman" panose="02020603050405020304" pitchFamily="18" charset="0"/>
              </a:rPr>
              <a:t>4=0</a:t>
            </a:r>
            <a:r>
              <a:rPr lang="zh-CN" altLang="en-US" dirty="0">
                <a:latin typeface="Times New Roman" panose="02020603050405020304" pitchFamily="18" charset="0"/>
              </a:rPr>
              <a:t>；      （</a:t>
            </a:r>
            <a:r>
              <a:rPr lang="en-US" altLang="zh-CN" dirty="0"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baseline="50000" dirty="0">
                <a:latin typeface="Times New Roman" panose="02020603050405020304" pitchFamily="18" charset="0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</a:rPr>
              <a:t>+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5=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835099" y="3605659"/>
          <a:ext cx="889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4" imgW="888365" imgH="381000" progId="Equation.DSMT4">
                  <p:embed/>
                </p:oleObj>
              </mc:Choice>
              <mc:Fallback>
                <p:oleObj name="Equation" r:id="rId4" imgW="888365" imgH="38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099" y="3605659"/>
                        <a:ext cx="889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9552" y="1340768"/>
            <a:ext cx="7920880" cy="126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36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600" i="1" dirty="0">
                <a:latin typeface="Times New Roman" panose="02020603050405020304" pitchFamily="18" charset="0"/>
              </a:rPr>
              <a:t>k</a:t>
            </a:r>
            <a:r>
              <a:rPr lang="en-US" altLang="zh-CN" sz="36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取什么值时，方程</a:t>
            </a:r>
            <a:r>
              <a:rPr lang="en-US" altLang="zh-CN" sz="36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600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36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+4=0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有两个相等的实数根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求这时方程的根</a:t>
            </a:r>
            <a:r>
              <a:rPr lang="zh-CN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8640763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关于</a:t>
            </a:r>
            <a:r>
              <a:rPr lang="zh-CN" altLang="en-US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 的方程</a:t>
            </a:r>
            <a:r>
              <a:rPr lang="zh-CN" altLang="en-US" dirty="0">
                <a:latin typeface="Times New Roman" panose="02020603050405020304" pitchFamily="18" charset="0"/>
                <a:ea typeface="隶书" panose="02010509060101010101" pitchFamily="49" charset="-122"/>
              </a:rPr>
              <a:t>m</a:t>
            </a:r>
            <a:r>
              <a:rPr lang="zh-CN" altLang="en-US" baseline="30000" dirty="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zh-CN" altLang="en-US" baseline="30000" dirty="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隶书" panose="02010509060101010101" pitchFamily="49" charset="-122"/>
              </a:rPr>
              <a:t>+(2m+1)</a:t>
            </a:r>
            <a:r>
              <a:rPr lang="zh-CN" altLang="en-US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隶书" panose="02010509060101010101" pitchFamily="49" charset="-122"/>
              </a:rPr>
              <a:t>+1=0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 有两个不相等的实数根，则m__________________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357313"/>
            <a:ext cx="8709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变题1：关于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的方程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2m+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有两个相等的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实数根，则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m_______________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2857500"/>
            <a:ext cx="91868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：关于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的方程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+1=0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没有实数根，则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m__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3714750"/>
            <a:ext cx="94599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Arial" panose="020B0604020202020204" pitchFamily="34" charset="0"/>
              </a:rPr>
              <a:t>3</a:t>
            </a:r>
            <a:r>
              <a:rPr lang="zh-CN" altLang="en-US" dirty="0">
                <a:latin typeface="Arial" panose="020B0604020202020204" pitchFamily="34" charset="0"/>
              </a:rPr>
              <a:t>：关于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的方程</a:t>
            </a:r>
            <a:r>
              <a:rPr lang="en-US" altLang="zh-CN" dirty="0">
                <a:latin typeface="Times New Roman" panose="02020603050405020304" pitchFamily="18" charset="0"/>
              </a:rPr>
              <a:t>m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</a:rPr>
              <a:t>+(2m+1)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latin typeface="Arial" panose="020B0604020202020204" pitchFamily="34" charset="0"/>
              </a:rPr>
              <a:t>+1=0 </a:t>
            </a:r>
            <a:r>
              <a:rPr lang="zh-CN" altLang="en-US" dirty="0">
                <a:latin typeface="Arial" panose="020B0604020202020204" pitchFamily="34" charset="0"/>
              </a:rPr>
              <a:t>有两实数根，则</a:t>
            </a:r>
            <a:r>
              <a:rPr lang="en-US" altLang="zh-CN" dirty="0">
                <a:latin typeface="Arial" panose="020B0604020202020204" pitchFamily="34" charset="0"/>
              </a:rPr>
              <a:t>m=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</a:t>
            </a:r>
            <a:endParaRPr lang="en-US" altLang="zh-CN" dirty="0">
              <a:latin typeface="Arial" panose="020B0604020202020204" pitchFamily="34" charset="0"/>
            </a:endParaRPr>
          </a:p>
          <a:p>
            <a:pPr eaLnBrk="1" hangingPunct="1"/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30726" name="Rectangle 10"/>
          <p:cNvSpPr>
            <a:spLocks noChangeArrowheads="1"/>
          </p:cNvSpPr>
          <p:nvPr/>
        </p:nvSpPr>
        <p:spPr bwMode="auto">
          <a:xfrm>
            <a:off x="43100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0727" name="Rectangle 12"/>
          <p:cNvSpPr>
            <a:spLocks noChangeArrowheads="1"/>
          </p:cNvSpPr>
          <p:nvPr/>
        </p:nvSpPr>
        <p:spPr bwMode="auto">
          <a:xfrm>
            <a:off x="43100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43100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0729" name="矩形 19"/>
          <p:cNvSpPr>
            <a:spLocks noChangeArrowheads="1"/>
          </p:cNvSpPr>
          <p:nvPr/>
        </p:nvSpPr>
        <p:spPr bwMode="auto">
          <a:xfrm>
            <a:off x="0" y="4572000"/>
            <a:ext cx="9144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4</a:t>
            </a:r>
            <a:r>
              <a:rPr lang="zh-CN" altLang="en-US" dirty="0">
                <a:latin typeface="Arial" panose="020B0604020202020204" pitchFamily="34" charset="0"/>
              </a:rPr>
              <a:t>：关于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的方程</a:t>
            </a:r>
            <a:r>
              <a:rPr lang="en-US" altLang="zh-CN" dirty="0">
                <a:latin typeface="Times New Roman" panose="02020603050405020304" pitchFamily="18" charset="0"/>
              </a:rPr>
              <a:t>m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</a:rPr>
              <a:t>+(2m+1)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latin typeface="Arial" panose="020B0604020202020204" pitchFamily="34" charset="0"/>
              </a:rPr>
              <a:t>+1=0 </a:t>
            </a:r>
            <a:r>
              <a:rPr lang="zh-CN" altLang="en-US" dirty="0">
                <a:latin typeface="Arial" panose="020B0604020202020204" pitchFamily="34" charset="0"/>
              </a:rPr>
              <a:t>有实数根，则</a:t>
            </a:r>
            <a:r>
              <a:rPr lang="en-US" altLang="zh-CN" dirty="0">
                <a:latin typeface="Arial" panose="020B0604020202020204" pitchFamily="34" charset="0"/>
              </a:rPr>
              <a:t>m=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571500" y="476672"/>
            <a:ext cx="7810500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我们对于每一个具体的一元二次方程，都重复使用了同一些计算步骤；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642938" y="2428875"/>
            <a:ext cx="78105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能不能对一般形式的一元二次方程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500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r>
              <a:rPr lang="en-US" altLang="zh-CN" sz="2500" dirty="0">
                <a:latin typeface="宋体" panose="02010600030101010101" pitchFamily="2" charset="-122"/>
              </a:rPr>
              <a:t>(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en-US" altLang="zh-CN" sz="2500" dirty="0">
                <a:latin typeface="宋体" panose="02010600030101010101" pitchFamily="2" charset="-122"/>
              </a:rPr>
              <a:t>)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使用这些计算步骤，求出解 </a:t>
            </a:r>
            <a:r>
              <a:rPr lang="en-US" altLang="zh-CN" sz="25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的公式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571500" y="4365104"/>
            <a:ext cx="78105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500" dirty="0">
                <a:latin typeface="黑体" panose="02010609060101010101" pitchFamily="49" charset="-122"/>
                <a:ea typeface="黑体" panose="02010609060101010101" pitchFamily="49" charset="-122"/>
              </a:rPr>
              <a:t>运用这个公式来求每一个具体的一元二次方程的解，取得事半功倍的效果．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4" grpId="0"/>
      <p:bldP spid="89105" grpId="0"/>
      <p:bldP spid="89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323850" y="765175"/>
            <a:ext cx="80772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</a:rPr>
              <a:t>用配方法解一般形式的一元二次方程</a:t>
            </a:r>
            <a:endParaRPr lang="en-US" altLang="zh-CN" sz="48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141287" y="2047874"/>
            <a:ext cx="7354888" cy="915987"/>
            <a:chOff x="73" y="1071"/>
            <a:chExt cx="4633" cy="577"/>
          </a:xfrm>
        </p:grpSpPr>
        <p:grpSp>
          <p:nvGrpSpPr>
            <p:cNvPr id="2071" name="Group 6"/>
            <p:cNvGrpSpPr/>
            <p:nvPr/>
          </p:nvGrpSpPr>
          <p:grpSpPr bwMode="auto">
            <a:xfrm>
              <a:off x="73" y="1071"/>
              <a:ext cx="4633" cy="577"/>
              <a:chOff x="73" y="1071"/>
              <a:chExt cx="4633" cy="577"/>
            </a:xfrm>
          </p:grpSpPr>
          <p:grpSp>
            <p:nvGrpSpPr>
              <p:cNvPr id="2072" name="Group 7"/>
              <p:cNvGrpSpPr/>
              <p:nvPr/>
            </p:nvGrpSpPr>
            <p:grpSpPr bwMode="auto">
              <a:xfrm>
                <a:off x="158" y="1071"/>
                <a:ext cx="4548" cy="577"/>
                <a:chOff x="158" y="1071"/>
                <a:chExt cx="4548" cy="577"/>
              </a:xfrm>
            </p:grpSpPr>
            <p:sp>
              <p:nvSpPr>
                <p:cNvPr id="2074" name="Rectangle 8"/>
                <p:cNvSpPr>
                  <a:spLocks noChangeArrowheads="1"/>
                </p:cNvSpPr>
                <p:nvPr/>
              </p:nvSpPr>
              <p:spPr bwMode="auto">
                <a:xfrm>
                  <a:off x="158" y="1214"/>
                  <a:ext cx="25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kumimoji="0" lang="zh-CN" altLang="en-US" dirty="0">
                      <a:solidFill>
                        <a:schemeClr val="tx1"/>
                      </a:solidFill>
                      <a:latin typeface="宋体" panose="02010600030101010101" pitchFamily="2" charset="-122"/>
                    </a:rPr>
                    <a:t>   把方程两边都除以   </a:t>
                  </a:r>
                </a:p>
              </p:txBody>
            </p:sp>
            <p:graphicFrame>
              <p:nvGraphicFramePr>
                <p:cNvPr id="2054" name="Object 9"/>
                <p:cNvGraphicFramePr>
                  <a:graphicFrameLocks noChangeAspect="1"/>
                </p:cNvGraphicFramePr>
                <p:nvPr/>
              </p:nvGraphicFramePr>
              <p:xfrm>
                <a:off x="2835" y="1071"/>
                <a:ext cx="1871" cy="57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97" name="Equation" r:id="rId4" imgW="1104265" imgH="406400" progId="Equation.DSMT4">
                        <p:embed/>
                      </p:oleObj>
                    </mc:Choice>
                    <mc:Fallback>
                      <p:oleObj name="Equation" r:id="rId4" imgW="1104265" imgH="406400" progId="Equation.DSMT4">
                        <p:embed/>
                        <p:pic>
                          <p:nvPicPr>
                            <p:cNvPr id="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35" y="1071"/>
                              <a:ext cx="1871" cy="57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73" name="Rectangle 10"/>
              <p:cNvSpPr>
                <a:spLocks noChangeArrowheads="1"/>
              </p:cNvSpPr>
              <p:nvPr/>
            </p:nvSpPr>
            <p:spPr bwMode="auto">
              <a:xfrm>
                <a:off x="73" y="1215"/>
                <a:ext cx="45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kumimoji="0" lang="zh-CN" altLang="en-US">
                    <a:solidFill>
                      <a:schemeClr val="tx1"/>
                    </a:solidFill>
                    <a:latin typeface="宋体" panose="02010600030101010101" pitchFamily="2" charset="-122"/>
                  </a:rPr>
                  <a:t>解</a:t>
                </a:r>
                <a:r>
                  <a:rPr kumimoji="0" lang="en-US" altLang="zh-CN">
                    <a:solidFill>
                      <a:schemeClr val="tx1"/>
                    </a:solidFill>
                    <a:latin typeface="宋体" panose="02010600030101010101" pitchFamily="2" charset="-122"/>
                  </a:rPr>
                  <a:t>:</a:t>
                </a:r>
                <a:endParaRPr kumimoji="0" lang="zh-CN" altLang="en-US">
                  <a:solidFill>
                    <a:schemeClr val="tx1"/>
                  </a:solidFill>
                  <a:latin typeface="宋体" panose="02010600030101010101" pitchFamily="2" charset="-122"/>
                </a:endParaRPr>
              </a:p>
            </p:txBody>
          </p:sp>
        </p:grpSp>
        <p:graphicFrame>
          <p:nvGraphicFramePr>
            <p:cNvPr id="2053" name="Object 11"/>
            <p:cNvGraphicFramePr>
              <a:graphicFrameLocks noChangeAspect="1"/>
            </p:cNvGraphicFramePr>
            <p:nvPr/>
          </p:nvGraphicFramePr>
          <p:xfrm>
            <a:off x="2336" y="1285"/>
            <a:ext cx="238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Equation" r:id="rId6" imgW="127000" imgH="139700" progId="Equation.DSMT4">
                    <p:embed/>
                  </p:oleObj>
                </mc:Choice>
                <mc:Fallback>
                  <p:oleObj name="Equation" r:id="rId6" imgW="127000" imgH="1397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1285"/>
                          <a:ext cx="238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2"/>
          <p:cNvGrpSpPr/>
          <p:nvPr/>
        </p:nvGrpSpPr>
        <p:grpSpPr bwMode="auto">
          <a:xfrm>
            <a:off x="827088" y="2924175"/>
            <a:ext cx="5976937" cy="995363"/>
            <a:chOff x="521" y="1706"/>
            <a:chExt cx="3765" cy="627"/>
          </a:xfrm>
        </p:grpSpPr>
        <p:sp>
          <p:nvSpPr>
            <p:cNvPr id="2070" name="Rectangle 13"/>
            <p:cNvSpPr>
              <a:spLocks noChangeArrowheads="1"/>
            </p:cNvSpPr>
            <p:nvPr/>
          </p:nvSpPr>
          <p:spPr bwMode="auto">
            <a:xfrm>
              <a:off x="521" y="1856"/>
              <a:ext cx="10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宋体" panose="02010600030101010101" pitchFamily="2" charset="-122"/>
                </a:rPr>
                <a:t>移项，得</a:t>
              </a:r>
            </a:p>
          </p:txBody>
        </p:sp>
        <p:graphicFrame>
          <p:nvGraphicFramePr>
            <p:cNvPr id="2052" name="Object 14"/>
            <p:cNvGraphicFramePr>
              <a:graphicFrameLocks noChangeAspect="1"/>
            </p:cNvGraphicFramePr>
            <p:nvPr/>
          </p:nvGraphicFramePr>
          <p:xfrm>
            <a:off x="2835" y="1706"/>
            <a:ext cx="1451" cy="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Equation" r:id="rId8" imgW="939165" imgH="406400" progId="Equation.DSMT4">
                    <p:embed/>
                  </p:oleObj>
                </mc:Choice>
                <mc:Fallback>
                  <p:oleObj name="Equation" r:id="rId8" imgW="939165" imgH="4064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706"/>
                          <a:ext cx="1451" cy="6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5"/>
          <p:cNvGrpSpPr/>
          <p:nvPr/>
        </p:nvGrpSpPr>
        <p:grpSpPr bwMode="auto">
          <a:xfrm>
            <a:off x="827088" y="4005263"/>
            <a:ext cx="7961312" cy="1123950"/>
            <a:chOff x="521" y="2387"/>
            <a:chExt cx="5015" cy="708"/>
          </a:xfrm>
        </p:grpSpPr>
        <p:sp>
          <p:nvSpPr>
            <p:cNvPr id="2069" name="Rectangle 16"/>
            <p:cNvSpPr>
              <a:spLocks noChangeArrowheads="1"/>
            </p:cNvSpPr>
            <p:nvPr/>
          </p:nvSpPr>
          <p:spPr bwMode="auto">
            <a:xfrm>
              <a:off x="521" y="2577"/>
              <a:ext cx="10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chemeClr val="tx1"/>
                  </a:solidFill>
                  <a:latin typeface="宋体" panose="02010600030101010101" pitchFamily="2" charset="-122"/>
                </a:rPr>
                <a:t>配方，得</a:t>
              </a:r>
            </a:p>
          </p:txBody>
        </p:sp>
        <p:graphicFrame>
          <p:nvGraphicFramePr>
            <p:cNvPr id="2051" name="Object 17"/>
            <p:cNvGraphicFramePr>
              <a:graphicFrameLocks noChangeAspect="1"/>
            </p:cNvGraphicFramePr>
            <p:nvPr/>
          </p:nvGraphicFramePr>
          <p:xfrm>
            <a:off x="2835" y="2387"/>
            <a:ext cx="2701" cy="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Equation" r:id="rId10" imgW="2019300" imgH="469900" progId="Equation.DSMT4">
                    <p:embed/>
                  </p:oleObj>
                </mc:Choice>
                <mc:Fallback>
                  <p:oleObj name="Equation" r:id="rId10" imgW="2019300" imgH="4699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387"/>
                          <a:ext cx="2701" cy="7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8"/>
          <p:cNvGrpSpPr/>
          <p:nvPr/>
        </p:nvGrpSpPr>
        <p:grpSpPr bwMode="auto">
          <a:xfrm>
            <a:off x="827088" y="5229225"/>
            <a:ext cx="6689725" cy="1100138"/>
            <a:chOff x="521" y="3191"/>
            <a:chExt cx="4214" cy="693"/>
          </a:xfrm>
        </p:grpSpPr>
        <p:sp>
          <p:nvSpPr>
            <p:cNvPr id="2068" name="Rectangle 19"/>
            <p:cNvSpPr>
              <a:spLocks noChangeArrowheads="1"/>
            </p:cNvSpPr>
            <p:nvPr/>
          </p:nvSpPr>
          <p:spPr bwMode="auto">
            <a:xfrm>
              <a:off x="521" y="337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chemeClr val="tx1"/>
                  </a:solidFill>
                  <a:latin typeface="宋体" panose="02010600030101010101" pitchFamily="2" charset="-122"/>
                </a:rPr>
                <a:t>即</a:t>
              </a:r>
            </a:p>
          </p:txBody>
        </p:sp>
        <p:graphicFrame>
          <p:nvGraphicFramePr>
            <p:cNvPr id="2050" name="Object 20"/>
            <p:cNvGraphicFramePr>
              <a:graphicFrameLocks noChangeAspect="1"/>
            </p:cNvGraphicFramePr>
            <p:nvPr/>
          </p:nvGraphicFramePr>
          <p:xfrm>
            <a:off x="2835" y="3191"/>
            <a:ext cx="1900" cy="6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Equation" r:id="rId12" imgW="1371600" imgH="469900" progId="Equation.DSMT4">
                    <p:embed/>
                  </p:oleObj>
                </mc:Choice>
                <mc:Fallback>
                  <p:oleObj name="Equation" r:id="rId12" imgW="1371600" imgH="4699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3191"/>
                          <a:ext cx="1900" cy="6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0" name="AutoShape 27"/>
          <p:cNvSpPr>
            <a:spLocks noChangeAspect="1" noChangeArrowheads="1" noTextEdit="1"/>
          </p:cNvSpPr>
          <p:nvPr/>
        </p:nvSpPr>
        <p:spPr bwMode="auto">
          <a:xfrm>
            <a:off x="2484438" y="1628775"/>
            <a:ext cx="29051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899" name="Rectangle 35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探究新知</a:t>
            </a:r>
            <a:endParaRPr lang="en-US" altLang="zh-CN" sz="4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2062" name="Group 37"/>
          <p:cNvGrpSpPr/>
          <p:nvPr/>
        </p:nvGrpSpPr>
        <p:grpSpPr bwMode="auto">
          <a:xfrm>
            <a:off x="2268538" y="1484313"/>
            <a:ext cx="4862512" cy="549275"/>
            <a:chOff x="1338" y="890"/>
            <a:chExt cx="3063" cy="346"/>
          </a:xfrm>
        </p:grpSpPr>
        <p:sp>
          <p:nvSpPr>
            <p:cNvPr id="2063" name="Rectangle 29"/>
            <p:cNvSpPr>
              <a:spLocks noChangeArrowheads="1"/>
            </p:cNvSpPr>
            <p:nvPr/>
          </p:nvSpPr>
          <p:spPr bwMode="auto">
            <a:xfrm>
              <a:off x="1656" y="890"/>
              <a:ext cx="12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2100" b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2</a:t>
              </a:r>
              <a:endParaRPr kumimoji="0" lang="en-US" altLang="zh-CN" sz="36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2064" name="Rectangle 30"/>
            <p:cNvSpPr>
              <a:spLocks noChangeArrowheads="1"/>
            </p:cNvSpPr>
            <p:nvPr/>
          </p:nvSpPr>
          <p:spPr bwMode="auto">
            <a:xfrm>
              <a:off x="2971" y="890"/>
              <a:ext cx="143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6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0   </a:t>
              </a:r>
              <a:r>
                <a:rPr kumimoji="0" lang="zh-CN" altLang="en-US" sz="32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（  </a:t>
              </a:r>
              <a:r>
                <a:rPr kumimoji="0" lang="zh-CN" altLang="en-US" sz="3200" b="0" i="1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≠ </a:t>
              </a:r>
              <a:r>
                <a:rPr kumimoji="0" lang="en-US" altLang="zh-CN" sz="3200" b="0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0</a:t>
              </a:r>
              <a:r>
                <a:rPr kumimoji="0" lang="zh-CN" altLang="en-US" sz="32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）</a:t>
              </a:r>
            </a:p>
          </p:txBody>
        </p:sp>
        <p:sp>
          <p:nvSpPr>
            <p:cNvPr id="2065" name="Rectangle 31"/>
            <p:cNvSpPr>
              <a:spLocks noChangeArrowheads="1"/>
            </p:cNvSpPr>
            <p:nvPr/>
          </p:nvSpPr>
          <p:spPr bwMode="auto">
            <a:xfrm>
              <a:off x="1338" y="890"/>
              <a:ext cx="27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6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ax</a:t>
              </a:r>
              <a:endParaRPr kumimoji="0" lang="en-US" altLang="zh-CN" sz="3600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2066" name="Rectangle 32"/>
            <p:cNvSpPr>
              <a:spLocks noChangeArrowheads="1"/>
            </p:cNvSpPr>
            <p:nvPr/>
          </p:nvSpPr>
          <p:spPr bwMode="auto">
            <a:xfrm>
              <a:off x="1792" y="890"/>
              <a:ext cx="1045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600" b="0" dirty="0">
                  <a:solidFill>
                    <a:srgbClr val="FF0000"/>
                  </a:solidFill>
                  <a:ea typeface="华文行楷" panose="02010800040101010101" pitchFamily="2" charset="-122"/>
                </a:rPr>
                <a:t>+</a:t>
              </a:r>
              <a:r>
                <a:rPr kumimoji="0" lang="en-US" altLang="zh-CN" sz="3200" b="0" i="1" dirty="0" err="1">
                  <a:solidFill>
                    <a:srgbClr val="FF0000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rPr>
                <a:t>b</a:t>
              </a:r>
              <a:r>
                <a:rPr kumimoji="0" lang="en-US" altLang="zh-CN" sz="3600" b="0" i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0" lang="en-US" altLang="zh-CN" sz="3600" b="0" dirty="0">
                  <a:solidFill>
                    <a:srgbClr val="FF0000"/>
                  </a:solidFill>
                  <a:ea typeface="华文行楷" panose="02010800040101010101" pitchFamily="2" charset="-122"/>
                </a:rPr>
                <a:t>+</a:t>
              </a:r>
              <a:r>
                <a:rPr kumimoji="0" lang="en-US" altLang="zh-CN" sz="3600" b="0" i="1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 </a:t>
              </a:r>
              <a:r>
                <a:rPr kumimoji="0" lang="en-US" altLang="zh-CN" sz="3600" b="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kumimoji="0" lang="en-US" altLang="zh-CN" sz="3200" b="0" i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 </a:t>
              </a:r>
              <a:r>
                <a:rPr kumimoji="0" lang="en-US" altLang="zh-CN" sz="3600" b="0" dirty="0">
                  <a:solidFill>
                    <a:srgbClr val="FF0000"/>
                  </a:solidFill>
                  <a:latin typeface="宋体" panose="02010600030101010101" pitchFamily="2" charset="-122"/>
                </a:rPr>
                <a:t>=</a:t>
              </a:r>
            </a:p>
          </p:txBody>
        </p:sp>
        <p:sp>
          <p:nvSpPr>
            <p:cNvPr id="2067" name="Rectangle 36"/>
            <p:cNvSpPr>
              <a:spLocks noChangeArrowheads="1"/>
            </p:cNvSpPr>
            <p:nvPr/>
          </p:nvSpPr>
          <p:spPr bwMode="auto">
            <a:xfrm>
              <a:off x="3560" y="890"/>
              <a:ext cx="1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600" b="0" i="1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a</a:t>
              </a:r>
              <a:endParaRPr kumimoji="0" lang="en-US" altLang="zh-CN" sz="36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945" name="Object 9"/>
          <p:cNvGraphicFramePr>
            <a:graphicFrameLocks noChangeAspect="1"/>
          </p:cNvGraphicFramePr>
          <p:nvPr/>
        </p:nvGraphicFramePr>
        <p:xfrm>
          <a:off x="900113" y="2060575"/>
          <a:ext cx="331311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3" imgW="1371600" imgH="482600" progId="Equation.DSMT4">
                  <p:embed/>
                </p:oleObj>
              </mc:Choice>
              <mc:Fallback>
                <p:oleObj name="Equation" r:id="rId3" imgW="1371600" imgH="482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3313112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6" name="Object 10"/>
          <p:cNvGraphicFramePr>
            <a:graphicFrameLocks noChangeAspect="1"/>
          </p:cNvGraphicFramePr>
          <p:nvPr/>
        </p:nvGraphicFramePr>
        <p:xfrm>
          <a:off x="827088" y="4941888"/>
          <a:ext cx="4103687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5" imgW="1981200" imgH="609600" progId="Equation.DSMT4">
                  <p:embed/>
                </p:oleObj>
              </mc:Choice>
              <mc:Fallback>
                <p:oleObj name="Equation" r:id="rId5" imgW="1981200" imgH="609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41888"/>
                        <a:ext cx="4103687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/>
          <p:nvPr/>
        </p:nvGrpSpPr>
        <p:grpSpPr bwMode="auto">
          <a:xfrm>
            <a:off x="827088" y="3429000"/>
            <a:ext cx="4105275" cy="1152525"/>
            <a:chOff x="340" y="2314"/>
            <a:chExt cx="2539" cy="665"/>
          </a:xfrm>
        </p:grpSpPr>
        <p:graphicFrame>
          <p:nvGraphicFramePr>
            <p:cNvPr id="3077" name="Object 12"/>
            <p:cNvGraphicFramePr>
              <a:graphicFrameLocks noChangeAspect="1"/>
            </p:cNvGraphicFramePr>
            <p:nvPr/>
          </p:nvGraphicFramePr>
          <p:xfrm>
            <a:off x="884" y="2314"/>
            <a:ext cx="1995" cy="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Equation" r:id="rId7" imgW="1371600" imgH="457200" progId="Equation.DSMT4">
                    <p:embed/>
                  </p:oleObj>
                </mc:Choice>
                <mc:Fallback>
                  <p:oleObj name="Equation" r:id="rId7" imgW="1371600" imgH="457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314"/>
                          <a:ext cx="1995" cy="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4" name="Text Box 13"/>
            <p:cNvSpPr txBox="1">
              <a:spLocks noChangeArrowheads="1"/>
            </p:cNvSpPr>
            <p:nvPr/>
          </p:nvSpPr>
          <p:spPr bwMode="auto">
            <a:xfrm>
              <a:off x="340" y="2523"/>
              <a:ext cx="772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kumimoji="0" lang="zh-CN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即</a:t>
              </a:r>
            </a:p>
          </p:txBody>
        </p:sp>
      </p:grpSp>
      <p:sp>
        <p:nvSpPr>
          <p:cNvPr id="167950" name="AutoShape 14"/>
          <p:cNvSpPr>
            <a:spLocks noChangeArrowheads="1"/>
          </p:cNvSpPr>
          <p:nvPr/>
        </p:nvSpPr>
        <p:spPr bwMode="auto">
          <a:xfrm>
            <a:off x="6084888" y="5157788"/>
            <a:ext cx="2736850" cy="1079500"/>
          </a:xfrm>
          <a:prstGeom prst="wedgeRoundRectCallout">
            <a:avLst>
              <a:gd name="adj1" fmla="val -84685"/>
              <a:gd name="adj2" fmla="val -11616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0" lang="zh-CN" altLang="en-US" dirty="0">
                <a:solidFill>
                  <a:srgbClr val="FF66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一元二次方程的求根公式</a:t>
            </a:r>
          </a:p>
        </p:txBody>
      </p:sp>
      <p:sp>
        <p:nvSpPr>
          <p:cNvPr id="167951" name="AutoShape 15"/>
          <p:cNvSpPr>
            <a:spLocks noChangeArrowheads="1"/>
          </p:cNvSpPr>
          <p:nvPr/>
        </p:nvSpPr>
        <p:spPr bwMode="auto">
          <a:xfrm>
            <a:off x="6276976" y="2565400"/>
            <a:ext cx="2520950" cy="936625"/>
          </a:xfrm>
          <a:prstGeom prst="cloudCallout">
            <a:avLst>
              <a:gd name="adj1" fmla="val -43579"/>
              <a:gd name="adj2" fmla="val -117796"/>
            </a:avLst>
          </a:prstGeom>
          <a:solidFill>
            <a:srgbClr val="FFFF00">
              <a:alpha val="47058"/>
            </a:srgbClr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0" lang="zh-CN" altLang="en-US" dirty="0">
                <a:solidFill>
                  <a:srgbClr val="FF0066"/>
                </a:solidFill>
                <a:latin typeface="Arial" panose="020B0604020202020204" pitchFamily="34" charset="0"/>
              </a:rPr>
              <a:t>特别提醒</a:t>
            </a:r>
          </a:p>
        </p:txBody>
      </p:sp>
      <p:grpSp>
        <p:nvGrpSpPr>
          <p:cNvPr id="3" name="Group 61"/>
          <p:cNvGrpSpPr/>
          <p:nvPr/>
        </p:nvGrpSpPr>
        <p:grpSpPr bwMode="auto">
          <a:xfrm>
            <a:off x="827088" y="1341438"/>
            <a:ext cx="1430337" cy="528637"/>
            <a:chOff x="521" y="845"/>
            <a:chExt cx="901" cy="333"/>
          </a:xfrm>
        </p:grpSpPr>
        <p:sp>
          <p:nvSpPr>
            <p:cNvPr id="3092" name="Text Box 44"/>
            <p:cNvSpPr txBox="1">
              <a:spLocks noChangeArrowheads="1"/>
            </p:cNvSpPr>
            <p:nvPr/>
          </p:nvSpPr>
          <p:spPr bwMode="auto">
            <a:xfrm>
              <a:off x="521" y="890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kumimoji="0" lang="zh-CN" altLang="en-US" sz="2400">
                  <a:solidFill>
                    <a:srgbClr val="0917CB"/>
                  </a:solidFill>
                  <a:latin typeface="Arial" panose="020B0604020202020204" pitchFamily="34" charset="0"/>
                </a:rPr>
                <a:t>∵</a:t>
              </a:r>
              <a:endParaRPr kumimoji="0" lang="en-US" altLang="zh-CN" sz="2400">
                <a:solidFill>
                  <a:srgbClr val="0917CB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  <p:sp>
          <p:nvSpPr>
            <p:cNvPr id="3093" name="Rectangle 55"/>
            <p:cNvSpPr>
              <a:spLocks noChangeArrowheads="1"/>
            </p:cNvSpPr>
            <p:nvPr/>
          </p:nvSpPr>
          <p:spPr bwMode="auto">
            <a:xfrm>
              <a:off x="884" y="845"/>
              <a:ext cx="53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3300" i="1" dirty="0">
                  <a:solidFill>
                    <a:srgbClr val="0917CB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0" lang="en-US" altLang="zh-CN" sz="2400" i="1" dirty="0">
                  <a:solidFill>
                    <a:srgbClr val="0917CB"/>
                  </a:solidFill>
                  <a:latin typeface="Arial" panose="020B0604020202020204" pitchFamily="34" charset="0"/>
                </a:rPr>
                <a:t>≠0, </a:t>
              </a:r>
              <a:endParaRPr kumimoji="0" lang="en-US" altLang="zh-CN" i="1" dirty="0">
                <a:solidFill>
                  <a:srgbClr val="0917CB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62"/>
          <p:cNvGrpSpPr/>
          <p:nvPr/>
        </p:nvGrpSpPr>
        <p:grpSpPr bwMode="auto">
          <a:xfrm>
            <a:off x="2339975" y="1268413"/>
            <a:ext cx="1477963" cy="558800"/>
            <a:chOff x="1610" y="890"/>
            <a:chExt cx="931" cy="352"/>
          </a:xfrm>
        </p:grpSpPr>
        <p:sp>
          <p:nvSpPr>
            <p:cNvPr id="3090" name="Rectangle 49"/>
            <p:cNvSpPr>
              <a:spLocks noChangeArrowheads="1"/>
            </p:cNvSpPr>
            <p:nvPr/>
          </p:nvSpPr>
          <p:spPr bwMode="auto">
            <a:xfrm>
              <a:off x="2064" y="890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190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kumimoji="0" lang="en-US" altLang="zh-CN" sz="24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91" name="Rectangle 56"/>
            <p:cNvSpPr>
              <a:spLocks noChangeArrowheads="1"/>
            </p:cNvSpPr>
            <p:nvPr/>
          </p:nvSpPr>
          <p:spPr bwMode="auto">
            <a:xfrm>
              <a:off x="1610" y="935"/>
              <a:ext cx="93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altLang="zh-CN" sz="2400" i="1" dirty="0">
                  <a:solidFill>
                    <a:srgbClr val="0917CB"/>
                  </a:solidFill>
                  <a:latin typeface="Arial" panose="020B0604020202020204" pitchFamily="34" charset="0"/>
                </a:rPr>
                <a:t>∴</a:t>
              </a:r>
              <a:r>
                <a:rPr kumimoji="0" lang="en-US" altLang="zh-CN" i="1" dirty="0">
                  <a:solidFill>
                    <a:srgbClr val="0917CB"/>
                  </a:solidFill>
                  <a:latin typeface="Arial" panose="020B0604020202020204" pitchFamily="34" charset="0"/>
                </a:rPr>
                <a:t>4</a:t>
              </a:r>
              <a:r>
                <a:rPr kumimoji="0" lang="en-US" altLang="zh-CN" sz="3200" i="1" dirty="0">
                  <a:solidFill>
                    <a:srgbClr val="0917CB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0" lang="en-US" altLang="zh-CN" sz="320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0" lang="zh-CN" altLang="en-US" i="1" dirty="0">
                  <a:solidFill>
                    <a:srgbClr val="0917CB"/>
                  </a:solidFill>
                  <a:latin typeface="Arial" panose="020B0604020202020204" pitchFamily="34" charset="0"/>
                </a:rPr>
                <a:t>＞</a:t>
              </a:r>
              <a:r>
                <a:rPr kumimoji="0" lang="en-US" altLang="zh-CN" i="1" dirty="0">
                  <a:solidFill>
                    <a:srgbClr val="0917CB"/>
                  </a:solidFill>
                  <a:latin typeface="Arial" panose="020B0604020202020204" pitchFamily="34" charset="0"/>
                </a:rPr>
                <a:t>0</a:t>
              </a:r>
              <a:r>
                <a:rPr kumimoji="0" lang="en-US" altLang="zh-CN" sz="3200" i="1" dirty="0">
                  <a:solidFill>
                    <a:srgbClr val="0917CB"/>
                  </a:solidFill>
                  <a:latin typeface="Arial" panose="020B0604020202020204" pitchFamily="34" charset="0"/>
                </a:rPr>
                <a:t>,</a:t>
              </a:r>
            </a:p>
          </p:txBody>
        </p:sp>
      </p:grpSp>
      <p:grpSp>
        <p:nvGrpSpPr>
          <p:cNvPr id="5" name="Group 63"/>
          <p:cNvGrpSpPr/>
          <p:nvPr/>
        </p:nvGrpSpPr>
        <p:grpSpPr bwMode="auto">
          <a:xfrm>
            <a:off x="3995738" y="1341438"/>
            <a:ext cx="3232150" cy="536575"/>
            <a:chOff x="2516" y="845"/>
            <a:chExt cx="2036" cy="338"/>
          </a:xfrm>
        </p:grpSpPr>
        <p:sp>
          <p:nvSpPr>
            <p:cNvPr id="3087" name="Text Box 7"/>
            <p:cNvSpPr txBox="1">
              <a:spLocks noChangeArrowheads="1"/>
            </p:cNvSpPr>
            <p:nvPr/>
          </p:nvSpPr>
          <p:spPr bwMode="auto">
            <a:xfrm>
              <a:off x="2516" y="845"/>
              <a:ext cx="3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kumimoji="0" lang="zh-CN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当</a:t>
              </a:r>
            </a:p>
          </p:txBody>
        </p:sp>
        <p:sp>
          <p:nvSpPr>
            <p:cNvPr id="3088" name="Text Box 8"/>
            <p:cNvSpPr txBox="1">
              <a:spLocks noChangeArrowheads="1"/>
            </p:cNvSpPr>
            <p:nvPr/>
          </p:nvSpPr>
          <p:spPr bwMode="auto">
            <a:xfrm>
              <a:off x="4240" y="845"/>
              <a:ext cx="3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kumimoji="0" lang="zh-CN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时</a:t>
              </a:r>
            </a:p>
          </p:txBody>
        </p:sp>
        <p:graphicFrame>
          <p:nvGraphicFramePr>
            <p:cNvPr id="3076" name="Object 45"/>
            <p:cNvGraphicFramePr>
              <a:graphicFrameLocks noChangeAspect="1"/>
            </p:cNvGraphicFramePr>
            <p:nvPr/>
          </p:nvGraphicFramePr>
          <p:xfrm>
            <a:off x="2835" y="845"/>
            <a:ext cx="907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Equation" r:id="rId9" imgW="723900" imgH="266700" progId="Equation.DSMT4">
                    <p:embed/>
                  </p:oleObj>
                </mc:Choice>
                <mc:Fallback>
                  <p:oleObj name="Equation" r:id="rId9" imgW="723900" imgH="26670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845"/>
                          <a:ext cx="907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9" name="Text Box 57"/>
            <p:cNvSpPr txBox="1">
              <a:spLocks noChangeArrowheads="1"/>
            </p:cNvSpPr>
            <p:nvPr/>
          </p:nvSpPr>
          <p:spPr bwMode="auto">
            <a:xfrm>
              <a:off x="3787" y="890"/>
              <a:ext cx="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2400">
                  <a:solidFill>
                    <a:srgbClr val="FF0066"/>
                  </a:solidFill>
                  <a:latin typeface="Arial" panose="020B0604020202020204" pitchFamily="34" charset="0"/>
                </a:rPr>
                <a:t>≥</a:t>
              </a:r>
              <a:r>
                <a:rPr kumimoji="0" lang="en-US" altLang="zh-CN" sz="2400">
                  <a:solidFill>
                    <a:srgbClr val="FF0066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168000" name="Rectangle 64"/>
          <p:cNvSpPr>
            <a:spLocks noChangeArrowheads="1"/>
          </p:cNvSpPr>
          <p:nvPr/>
        </p:nvSpPr>
        <p:spPr bwMode="auto">
          <a:xfrm>
            <a:off x="323849" y="188640"/>
            <a:ext cx="2987675" cy="792163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探究新知</a:t>
            </a:r>
            <a:endParaRPr lang="en-US" altLang="zh-CN" sz="4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085" name="AutoShape 66"/>
          <p:cNvSpPr>
            <a:spLocks noChangeArrowheads="1"/>
          </p:cNvSpPr>
          <p:nvPr/>
        </p:nvSpPr>
        <p:spPr bwMode="auto">
          <a:xfrm>
            <a:off x="5435600" y="4221163"/>
            <a:ext cx="2449513" cy="576262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571500" indent="-571500" algn="ctr"/>
            <a:endParaRPr lang="zh-CN" altLang="en-US"/>
          </a:p>
        </p:txBody>
      </p:sp>
      <p:sp>
        <p:nvSpPr>
          <p:cNvPr id="168004" name="AutoShape 68"/>
          <p:cNvSpPr>
            <a:spLocks noChangeArrowheads="1"/>
          </p:cNvSpPr>
          <p:nvPr/>
        </p:nvSpPr>
        <p:spPr bwMode="auto">
          <a:xfrm>
            <a:off x="5435600" y="3860800"/>
            <a:ext cx="3529013" cy="1008063"/>
          </a:xfrm>
          <a:prstGeom prst="wedgeRoundRectCallout">
            <a:avLst>
              <a:gd name="adj1" fmla="val -64037"/>
              <a:gd name="adj2" fmla="val -29685"/>
              <a:gd name="adj3" fmla="val 16667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571500" indent="-571500" algn="ctr"/>
            <a:r>
              <a:rPr lang="zh-CN" altLang="en-US" dirty="0">
                <a:solidFill>
                  <a:srgbClr val="0917CB"/>
                </a:solidFill>
              </a:rPr>
              <a:t>这一步如何实现的？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16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1679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0" grpId="0" animBg="1"/>
      <p:bldP spid="167951" grpId="0" animBg="1"/>
      <p:bldP spid="1680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1403350" y="895350"/>
            <a:ext cx="352901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一元二次方程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4389438" y="836613"/>
          <a:ext cx="27749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1282700" imgH="266700" progId="Equation.DSMT4">
                  <p:embed/>
                </p:oleObj>
              </mc:Choice>
              <mc:Fallback>
                <p:oleObj name="Equation" r:id="rId3" imgW="1282700" imgH="266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836613"/>
                        <a:ext cx="277495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7169150" y="889000"/>
            <a:ext cx="642938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的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2909887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求根公式：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179512" y="4149725"/>
            <a:ext cx="8856984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zh-CN" alt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      </a:t>
            </a:r>
            <a:r>
              <a:rPr kumimoji="0" lang="zh-CN" altLang="en-US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利用这个公式，我们可以由一元</a:t>
            </a:r>
            <a:r>
              <a:rPr kumimoji="0" lang="zh-CN" altLang="en-US" sz="3600" dirty="0" smtClean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二次</a:t>
            </a:r>
            <a:r>
              <a:rPr kumimoji="0" lang="zh-CN" altLang="en-US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方程中系数</a:t>
            </a:r>
            <a:r>
              <a:rPr kumimoji="0" lang="en-US" altLang="zh-CN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a</a:t>
            </a:r>
            <a:r>
              <a:rPr kumimoji="0" lang="zh-CN" altLang="en-US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、</a:t>
            </a:r>
            <a:r>
              <a:rPr kumimoji="0" lang="en-US" altLang="zh-CN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b</a:t>
            </a:r>
            <a:r>
              <a:rPr kumimoji="0" lang="zh-CN" altLang="en-US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、</a:t>
            </a:r>
            <a:r>
              <a:rPr kumimoji="0" lang="en-US" altLang="zh-CN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c</a:t>
            </a:r>
            <a:r>
              <a:rPr kumimoji="0" lang="zh-CN" altLang="en-US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的值，直接求</a:t>
            </a:r>
            <a:r>
              <a:rPr kumimoji="0" lang="zh-CN" altLang="en-US" sz="3600" dirty="0" smtClean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得方</a:t>
            </a:r>
            <a:r>
              <a:rPr kumimoji="0" lang="zh-CN" altLang="en-US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程的解，这种解方程的方法叫做</a:t>
            </a:r>
            <a:r>
              <a:rPr kumimoji="0"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公</a:t>
            </a:r>
            <a:r>
              <a:rPr kumimoji="0" lang="zh-CN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式法</a:t>
            </a:r>
            <a:r>
              <a:rPr kumimoji="0" lang="zh-CN" altLang="en-US" sz="3600" dirty="0">
                <a:solidFill>
                  <a:srgbClr val="0917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1692275" y="2349500"/>
            <a:ext cx="6048375" cy="165576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lg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81256" name="Object 8"/>
          <p:cNvGraphicFramePr>
            <a:graphicFrameLocks noChangeAspect="1"/>
          </p:cNvGraphicFramePr>
          <p:nvPr/>
        </p:nvGraphicFramePr>
        <p:xfrm>
          <a:off x="2051050" y="2420938"/>
          <a:ext cx="540067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" imgW="2057400" imgH="444500" progId="Equation.DSMT4">
                  <p:embed/>
                </p:oleObj>
              </mc:Choice>
              <mc:Fallback>
                <p:oleObj name="Equation" r:id="rId5" imgW="2057400" imgH="444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20938"/>
                        <a:ext cx="5400675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/>
          <p:nvPr/>
        </p:nvGrpSpPr>
        <p:grpSpPr bwMode="auto">
          <a:xfrm>
            <a:off x="1692275" y="2349500"/>
            <a:ext cx="6048375" cy="1655763"/>
            <a:chOff x="1066" y="1480"/>
            <a:chExt cx="3810" cy="1043"/>
          </a:xfrm>
        </p:grpSpPr>
        <p:sp>
          <p:nvSpPr>
            <p:cNvPr id="4107" name="Rectangle 10"/>
            <p:cNvSpPr>
              <a:spLocks noChangeArrowheads="1"/>
            </p:cNvSpPr>
            <p:nvPr/>
          </p:nvSpPr>
          <p:spPr bwMode="auto">
            <a:xfrm>
              <a:off x="1066" y="1480"/>
              <a:ext cx="3810" cy="1043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lgDash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100" name="Object 11"/>
            <p:cNvGraphicFramePr>
              <a:graphicFrameLocks noChangeAspect="1"/>
            </p:cNvGraphicFramePr>
            <p:nvPr/>
          </p:nvGraphicFramePr>
          <p:xfrm>
            <a:off x="1202" y="1570"/>
            <a:ext cx="3402" cy="9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Equation" r:id="rId7" imgW="2057400" imgH="444500" progId="Equation.DSMT4">
                    <p:embed/>
                  </p:oleObj>
                </mc:Choice>
                <mc:Fallback>
                  <p:oleObj name="Equation" r:id="rId7" imgW="2057400" imgH="4445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570"/>
                          <a:ext cx="3402" cy="9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/>
      <p:bldP spid="181254" grpId="0"/>
      <p:bldP spid="1812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1042988" y="3573463"/>
          <a:ext cx="5473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1815465" imgH="215900" progId="Equation.DSMT4">
                  <p:embed/>
                </p:oleObj>
              </mc:Choice>
              <mc:Fallback>
                <p:oleObj name="Equation" r:id="rId3" imgW="1815465" imgH="215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573463"/>
                        <a:ext cx="54737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4" name="Group 5"/>
          <p:cNvGrpSpPr/>
          <p:nvPr/>
        </p:nvGrpSpPr>
        <p:grpSpPr bwMode="auto">
          <a:xfrm>
            <a:off x="684213" y="1557338"/>
            <a:ext cx="7847012" cy="1311275"/>
            <a:chOff x="431" y="981"/>
            <a:chExt cx="4943" cy="826"/>
          </a:xfrm>
        </p:grpSpPr>
        <p:graphicFrame>
          <p:nvGraphicFramePr>
            <p:cNvPr id="5123" name="Object 2"/>
            <p:cNvGraphicFramePr>
              <a:graphicFrameLocks noChangeAspect="1"/>
            </p:cNvGraphicFramePr>
            <p:nvPr/>
          </p:nvGraphicFramePr>
          <p:xfrm>
            <a:off x="431" y="981"/>
            <a:ext cx="3674" cy="8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5" imgW="2032000" imgH="457200" progId="Equation.DSMT4">
                    <p:embed/>
                  </p:oleObj>
                </mc:Choice>
                <mc:Fallback>
                  <p:oleObj name="Equation" r:id="rId5" imgW="2032000" imgH="457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981"/>
                          <a:ext cx="3674" cy="8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4195" y="1253"/>
              <a:ext cx="1179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571500" indent="-5715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0"/>
                <a:t>为什么</a:t>
              </a:r>
              <a:r>
                <a:rPr lang="zh-CN" altLang="en-US" sz="3600" b="0"/>
                <a:t>？</a:t>
              </a:r>
            </a:p>
          </p:txBody>
        </p:sp>
      </p:grp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116013" y="4581525"/>
            <a:ext cx="4105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71500" indent="-5715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因为负数不能开平方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Group 2"/>
          <p:cNvGrpSpPr/>
          <p:nvPr/>
        </p:nvGrpSpPr>
        <p:grpSpPr bwMode="auto">
          <a:xfrm>
            <a:off x="684213" y="1196975"/>
            <a:ext cx="5788025" cy="625475"/>
            <a:chOff x="703" y="1353"/>
            <a:chExt cx="3646" cy="394"/>
          </a:xfrm>
        </p:grpSpPr>
        <p:sp>
          <p:nvSpPr>
            <p:cNvPr id="6196" name="Text Box 3"/>
            <p:cNvSpPr txBox="1">
              <a:spLocks noChangeArrowheads="1"/>
            </p:cNvSpPr>
            <p:nvPr/>
          </p:nvSpPr>
          <p:spPr bwMode="auto">
            <a:xfrm>
              <a:off x="703" y="1370"/>
              <a:ext cx="18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例 </a:t>
              </a:r>
              <a:r>
                <a:rPr kumimoji="0" lang="en-US" altLang="zh-CN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1 </a:t>
              </a:r>
              <a:r>
                <a:rPr kumimoji="0" lang="zh-CN" altLang="en-US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解方程：</a:t>
              </a:r>
              <a:endParaRPr kumimoji="0" lang="en-US" altLang="zh-CN" sz="3200" dirty="0">
                <a:solidFill>
                  <a:srgbClr val="0033CC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2354" y="1353"/>
            <a:ext cx="199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1" name="Equation" r:id="rId3" imgW="1028065" imgH="203200" progId="Equation.DSMT4">
                    <p:embed/>
                  </p:oleObj>
                </mc:Choice>
                <mc:Fallback>
                  <p:oleObj name="Equation" r:id="rId3" imgW="1028065" imgH="203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4" y="1353"/>
                          <a:ext cx="1995" cy="3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0" y="2205038"/>
            <a:ext cx="1116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kumimoji="0" lang="zh-CN" altLang="en-US" sz="3200" dirty="0">
                <a:solidFill>
                  <a:schemeClr val="tx1"/>
                </a:solidFill>
                <a:latin typeface="Tahoma" panose="020B0604030504040204" pitchFamily="34" charset="0"/>
              </a:rPr>
              <a:t>解：</a:t>
            </a:r>
            <a:endParaRPr kumimoji="0" lang="en-US" altLang="zh-CN" sz="32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3" name="Group 7"/>
          <p:cNvGrpSpPr/>
          <p:nvPr/>
        </p:nvGrpSpPr>
        <p:grpSpPr bwMode="auto">
          <a:xfrm>
            <a:off x="971550" y="5445125"/>
            <a:ext cx="4068763" cy="641350"/>
            <a:chOff x="635" y="3570"/>
            <a:chExt cx="2563" cy="404"/>
          </a:xfrm>
        </p:grpSpPr>
        <p:sp>
          <p:nvSpPr>
            <p:cNvPr id="6195" name="Text Box 8"/>
            <p:cNvSpPr txBox="1">
              <a:spLocks noChangeArrowheads="1"/>
            </p:cNvSpPr>
            <p:nvPr/>
          </p:nvSpPr>
          <p:spPr bwMode="auto">
            <a:xfrm>
              <a:off x="635" y="3570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sz="3200" dirty="0">
                  <a:solidFill>
                    <a:schemeClr val="tx1"/>
                  </a:solidFill>
                  <a:latin typeface="Tahoma" panose="020B0604030504040204" pitchFamily="34" charset="0"/>
                </a:rPr>
                <a:t>即 ：</a:t>
              </a:r>
              <a:endParaRPr kumimoji="0" lang="en-US" altLang="zh-CN" sz="32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6147" name="Object 9"/>
            <p:cNvGraphicFramePr>
              <a:graphicFrameLocks noChangeAspect="1"/>
            </p:cNvGraphicFramePr>
            <p:nvPr/>
          </p:nvGraphicFramePr>
          <p:xfrm>
            <a:off x="1503" y="3602"/>
            <a:ext cx="1695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2" name="Equation" r:id="rId5" imgW="1040765" imgH="228600" progId="Equation.DSMT4">
                    <p:embed/>
                  </p:oleObj>
                </mc:Choice>
                <mc:Fallback>
                  <p:oleObj name="Equation" r:id="rId5" imgW="1040765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3" y="3602"/>
                          <a:ext cx="1695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354013" y="116632"/>
            <a:ext cx="2987675" cy="792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讲 例</a:t>
            </a:r>
            <a:endParaRPr lang="en-US" altLang="zh-CN" sz="4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4" name="Group 85"/>
          <p:cNvGrpSpPr/>
          <p:nvPr/>
        </p:nvGrpSpPr>
        <p:grpSpPr bwMode="auto">
          <a:xfrm>
            <a:off x="395288" y="3933825"/>
            <a:ext cx="3563937" cy="1165225"/>
            <a:chOff x="249" y="2478"/>
            <a:chExt cx="2245" cy="734"/>
          </a:xfrm>
        </p:grpSpPr>
        <p:graphicFrame>
          <p:nvGraphicFramePr>
            <p:cNvPr id="6146" name="Object 10"/>
            <p:cNvGraphicFramePr>
              <a:graphicFrameLocks noChangeAspect="1"/>
            </p:cNvGraphicFramePr>
            <p:nvPr/>
          </p:nvGraphicFramePr>
          <p:xfrm>
            <a:off x="476" y="2478"/>
            <a:ext cx="2018" cy="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3" name="Equation" r:id="rId7" imgW="1257300" imgH="457200" progId="Equation.DSMT4">
                    <p:embed/>
                  </p:oleObj>
                </mc:Choice>
                <mc:Fallback>
                  <p:oleObj name="Equation" r:id="rId7" imgW="1257300" imgH="457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2478"/>
                          <a:ext cx="2018" cy="7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94" name="Text Box 28"/>
            <p:cNvSpPr txBox="1">
              <a:spLocks noChangeArrowheads="1"/>
            </p:cNvSpPr>
            <p:nvPr/>
          </p:nvSpPr>
          <p:spPr bwMode="auto">
            <a:xfrm>
              <a:off x="249" y="2750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kumimoji="0" lang="zh-CN" altLang="en-US" sz="2400" dirty="0">
                  <a:solidFill>
                    <a:schemeClr val="tx1"/>
                  </a:solidFill>
                  <a:latin typeface="Arial" panose="020B0604020202020204" pitchFamily="34" charset="0"/>
                </a:rPr>
                <a:t>∴</a:t>
              </a:r>
            </a:p>
          </p:txBody>
        </p:sp>
      </p:grpSp>
      <p:grpSp>
        <p:nvGrpSpPr>
          <p:cNvPr id="5" name="Group 149"/>
          <p:cNvGrpSpPr/>
          <p:nvPr/>
        </p:nvGrpSpPr>
        <p:grpSpPr bwMode="auto">
          <a:xfrm>
            <a:off x="3995738" y="3933825"/>
            <a:ext cx="3313112" cy="1187450"/>
            <a:chOff x="2517" y="2478"/>
            <a:chExt cx="2087" cy="748"/>
          </a:xfrm>
        </p:grpSpPr>
        <p:sp>
          <p:nvSpPr>
            <p:cNvPr id="6187" name="Rectangle 77"/>
            <p:cNvSpPr>
              <a:spLocks noChangeArrowheads="1"/>
            </p:cNvSpPr>
            <p:nvPr/>
          </p:nvSpPr>
          <p:spPr bwMode="auto">
            <a:xfrm>
              <a:off x="2517" y="2568"/>
              <a:ext cx="145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 dirty="0"/>
                <a:t>=</a:t>
              </a:r>
              <a:endParaRPr lang="en-US" altLang="zh-CN" sz="24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6188" name="Group 145"/>
            <p:cNvGrpSpPr/>
            <p:nvPr/>
          </p:nvGrpSpPr>
          <p:grpSpPr bwMode="auto">
            <a:xfrm>
              <a:off x="2789" y="2478"/>
              <a:ext cx="1815" cy="748"/>
              <a:chOff x="2789" y="2478"/>
              <a:chExt cx="1815" cy="748"/>
            </a:xfrm>
          </p:grpSpPr>
          <p:sp>
            <p:nvSpPr>
              <p:cNvPr id="6189" name="Freeform 70"/>
              <p:cNvSpPr/>
              <p:nvPr/>
            </p:nvSpPr>
            <p:spPr bwMode="auto">
              <a:xfrm>
                <a:off x="3878" y="2568"/>
                <a:ext cx="551" cy="283"/>
              </a:xfrm>
              <a:custGeom>
                <a:avLst/>
                <a:gdLst>
                  <a:gd name="T0" fmla="*/ 0 w 1101"/>
                  <a:gd name="T1" fmla="*/ 95 h 567"/>
                  <a:gd name="T2" fmla="*/ 18 w 1101"/>
                  <a:gd name="T3" fmla="*/ 85 h 567"/>
                  <a:gd name="T4" fmla="*/ 47 w 1101"/>
                  <a:gd name="T5" fmla="*/ 128 h 567"/>
                  <a:gd name="T6" fmla="*/ 79 w 1101"/>
                  <a:gd name="T7" fmla="*/ 0 h 567"/>
                  <a:gd name="T8" fmla="*/ 276 w 1101"/>
                  <a:gd name="T9" fmla="*/ 0 h 567"/>
                  <a:gd name="T10" fmla="*/ 276 w 1101"/>
                  <a:gd name="T11" fmla="*/ 6 h 567"/>
                  <a:gd name="T12" fmla="*/ 84 w 1101"/>
                  <a:gd name="T13" fmla="*/ 6 h 567"/>
                  <a:gd name="T14" fmla="*/ 50 w 1101"/>
                  <a:gd name="T15" fmla="*/ 141 h 567"/>
                  <a:gd name="T16" fmla="*/ 43 w 1101"/>
                  <a:gd name="T17" fmla="*/ 141 h 567"/>
                  <a:gd name="T18" fmla="*/ 11 w 1101"/>
                  <a:gd name="T19" fmla="*/ 93 h 567"/>
                  <a:gd name="T20" fmla="*/ 2 w 1101"/>
                  <a:gd name="T21" fmla="*/ 99 h 567"/>
                  <a:gd name="T22" fmla="*/ 0 w 1101"/>
                  <a:gd name="T23" fmla="*/ 95 h 5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01"/>
                  <a:gd name="T37" fmla="*/ 0 h 567"/>
                  <a:gd name="T38" fmla="*/ 1101 w 1101"/>
                  <a:gd name="T39" fmla="*/ 567 h 56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01" h="567">
                    <a:moveTo>
                      <a:pt x="0" y="381"/>
                    </a:moveTo>
                    <a:lnTo>
                      <a:pt x="72" y="341"/>
                    </a:lnTo>
                    <a:lnTo>
                      <a:pt x="186" y="512"/>
                    </a:lnTo>
                    <a:lnTo>
                      <a:pt x="314" y="0"/>
                    </a:lnTo>
                    <a:lnTo>
                      <a:pt x="1101" y="0"/>
                    </a:lnTo>
                    <a:lnTo>
                      <a:pt x="1101" y="26"/>
                    </a:lnTo>
                    <a:lnTo>
                      <a:pt x="333" y="26"/>
                    </a:lnTo>
                    <a:lnTo>
                      <a:pt x="198" y="567"/>
                    </a:lnTo>
                    <a:lnTo>
                      <a:pt x="172" y="567"/>
                    </a:lnTo>
                    <a:lnTo>
                      <a:pt x="44" y="374"/>
                    </a:lnTo>
                    <a:lnTo>
                      <a:pt x="8" y="396"/>
                    </a:lnTo>
                    <a:lnTo>
                      <a:pt x="0" y="3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0" name="Line 71"/>
              <p:cNvSpPr>
                <a:spLocks noChangeShapeType="1"/>
              </p:cNvSpPr>
              <p:nvPr/>
            </p:nvSpPr>
            <p:spPr bwMode="auto">
              <a:xfrm>
                <a:off x="2789" y="2886"/>
                <a:ext cx="1815" cy="0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1" name="Rectangle 74"/>
              <p:cNvSpPr>
                <a:spLocks noChangeArrowheads="1"/>
              </p:cNvSpPr>
              <p:nvPr/>
            </p:nvSpPr>
            <p:spPr bwMode="auto">
              <a:xfrm>
                <a:off x="3198" y="2750"/>
                <a:ext cx="457" cy="4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571500" indent="-571500"/>
                <a:r>
                  <a:rPr lang="en-US" altLang="zh-CN" sz="3300"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2400">
                    <a:latin typeface="Arial" panose="020B0604020202020204" pitchFamily="34" charset="0"/>
                  </a:rPr>
                  <a:t>×</a:t>
                </a:r>
                <a:r>
                  <a:rPr lang="en-US" altLang="zh-CN" sz="33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9036" name="Rectangle 76"/>
              <p:cNvSpPr>
                <a:spLocks noChangeArrowheads="1"/>
              </p:cNvSpPr>
              <p:nvPr/>
            </p:nvSpPr>
            <p:spPr bwMode="auto">
              <a:xfrm>
                <a:off x="2880" y="2523"/>
                <a:ext cx="1033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marL="571500" indent="-571500">
                  <a:defRPr/>
                </a:pPr>
                <a:r>
                  <a:rPr lang="en-US" altLang="zh-CN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  <a:r>
                  <a:rPr lang="zh-CN" altLang="en-US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（</a:t>
                </a:r>
                <a:r>
                  <a:rPr lang="en-US" altLang="zh-CN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-7</a:t>
                </a:r>
                <a:r>
                  <a:rPr lang="zh-CN" altLang="en-US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）</a:t>
                </a:r>
                <a:r>
                  <a:rPr lang="en-US" altLang="zh-CN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±</a:t>
                </a:r>
                <a:endParaRPr lang="en-US" altLang="zh-CN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6193" name="Rectangle 81"/>
              <p:cNvSpPr>
                <a:spLocks noChangeArrowheads="1"/>
              </p:cNvSpPr>
              <p:nvPr/>
            </p:nvSpPr>
            <p:spPr bwMode="auto">
              <a:xfrm>
                <a:off x="4059" y="2478"/>
                <a:ext cx="396" cy="4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marL="571500" indent="-571500"/>
                <a:r>
                  <a:rPr lang="en-US" altLang="zh-CN" sz="3300" dirty="0">
                    <a:latin typeface="Times New Roman" panose="02020603050405020304" pitchFamily="18" charset="0"/>
                  </a:rPr>
                  <a:t>121</a:t>
                </a:r>
                <a:endPara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Group 87"/>
          <p:cNvGrpSpPr/>
          <p:nvPr/>
        </p:nvGrpSpPr>
        <p:grpSpPr bwMode="auto">
          <a:xfrm>
            <a:off x="7380288" y="3860800"/>
            <a:ext cx="1584325" cy="1236663"/>
            <a:chOff x="4649" y="2432"/>
            <a:chExt cx="998" cy="779"/>
          </a:xfrm>
        </p:grpSpPr>
        <p:sp>
          <p:nvSpPr>
            <p:cNvPr id="6183" name="Line 72"/>
            <p:cNvSpPr>
              <a:spLocks noChangeShapeType="1"/>
            </p:cNvSpPr>
            <p:nvPr/>
          </p:nvSpPr>
          <p:spPr bwMode="auto">
            <a:xfrm>
              <a:off x="4876" y="2886"/>
              <a:ext cx="771" cy="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4" name="Rectangle 73"/>
            <p:cNvSpPr>
              <a:spLocks noChangeArrowheads="1"/>
            </p:cNvSpPr>
            <p:nvPr/>
          </p:nvSpPr>
          <p:spPr bwMode="auto">
            <a:xfrm>
              <a:off x="4876" y="2432"/>
              <a:ext cx="743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 dirty="0">
                  <a:latin typeface="Times New Roman" panose="02020603050405020304" pitchFamily="18" charset="0"/>
                </a:rPr>
                <a:t>7 </a:t>
              </a:r>
              <a:r>
                <a:rPr lang="en-US" altLang="zh-CN" dirty="0"/>
                <a:t>± </a:t>
              </a:r>
              <a:r>
                <a:rPr lang="en-US" altLang="zh-CN" sz="3300" dirty="0"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6185" name="Rectangle 79"/>
            <p:cNvSpPr>
              <a:spLocks noChangeArrowheads="1"/>
            </p:cNvSpPr>
            <p:nvPr/>
          </p:nvSpPr>
          <p:spPr bwMode="auto">
            <a:xfrm>
              <a:off x="4649" y="2568"/>
              <a:ext cx="145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/>
                <a:t>=</a:t>
              </a:r>
              <a:endParaRPr lang="en-US" altLang="zh-CN" sz="24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86" name="Text Box 83"/>
            <p:cNvSpPr txBox="1">
              <a:spLocks noChangeArrowheads="1"/>
            </p:cNvSpPr>
            <p:nvPr/>
          </p:nvSpPr>
          <p:spPr bwMode="auto">
            <a:xfrm>
              <a:off x="5148" y="2750"/>
              <a:ext cx="45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571500" indent="-5715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/>
                <a:t>2</a:t>
              </a:r>
            </a:p>
          </p:txBody>
        </p:sp>
      </p:grpSp>
      <p:grpSp>
        <p:nvGrpSpPr>
          <p:cNvPr id="8" name="Group 148"/>
          <p:cNvGrpSpPr/>
          <p:nvPr/>
        </p:nvGrpSpPr>
        <p:grpSpPr bwMode="auto">
          <a:xfrm>
            <a:off x="971550" y="2060575"/>
            <a:ext cx="4824413" cy="776288"/>
            <a:chOff x="612" y="1298"/>
            <a:chExt cx="3039" cy="489"/>
          </a:xfrm>
        </p:grpSpPr>
        <p:sp>
          <p:nvSpPr>
            <p:cNvPr id="6174" name="Rectangle 13"/>
            <p:cNvSpPr>
              <a:spLocks noChangeArrowheads="1"/>
            </p:cNvSpPr>
            <p:nvPr/>
          </p:nvSpPr>
          <p:spPr bwMode="auto">
            <a:xfrm>
              <a:off x="612" y="1434"/>
              <a:ext cx="3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kumimoji="0" lang="zh-CN" altLang="en-US" dirty="0">
                  <a:solidFill>
                    <a:schemeClr val="tx1"/>
                  </a:solidFill>
                  <a:latin typeface="Arial" panose="020B0604020202020204" pitchFamily="34" charset="0"/>
                </a:rPr>
                <a:t>∵</a:t>
              </a:r>
            </a:p>
          </p:txBody>
        </p:sp>
        <p:sp>
          <p:nvSpPr>
            <p:cNvPr id="6175" name="Rectangle 91"/>
            <p:cNvSpPr>
              <a:spLocks noChangeArrowheads="1"/>
            </p:cNvSpPr>
            <p:nvPr/>
          </p:nvSpPr>
          <p:spPr bwMode="auto">
            <a:xfrm>
              <a:off x="3379" y="1298"/>
              <a:ext cx="272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400">
                  <a:solidFill>
                    <a:srgbClr val="FF0000"/>
                  </a:solidFill>
                  <a:latin typeface="Times New Roman" panose="02020603050405020304" pitchFamily="18" charset="0"/>
                </a:rPr>
                <a:t>18</a:t>
              </a:r>
              <a:endParaRPr lang="en-US" altLang="zh-CN"/>
            </a:p>
          </p:txBody>
        </p:sp>
        <p:sp>
          <p:nvSpPr>
            <p:cNvPr id="6176" name="Rectangle 92"/>
            <p:cNvSpPr>
              <a:spLocks noChangeArrowheads="1"/>
            </p:cNvSpPr>
            <p:nvPr/>
          </p:nvSpPr>
          <p:spPr bwMode="auto">
            <a:xfrm>
              <a:off x="975" y="1298"/>
              <a:ext cx="136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4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dirty="0"/>
            </a:p>
          </p:txBody>
        </p:sp>
        <p:sp>
          <p:nvSpPr>
            <p:cNvPr id="6177" name="Rectangle 93"/>
            <p:cNvSpPr>
              <a:spLocks noChangeArrowheads="1"/>
            </p:cNvSpPr>
            <p:nvPr/>
          </p:nvSpPr>
          <p:spPr bwMode="auto">
            <a:xfrm>
              <a:off x="1156" y="1298"/>
              <a:ext cx="149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400" dirty="0">
                  <a:solidFill>
                    <a:srgbClr val="FF0000"/>
                  </a:solidFill>
                </a:rPr>
                <a:t>=</a:t>
              </a:r>
              <a:endParaRPr lang="en-US" altLang="zh-CN" dirty="0"/>
            </a:p>
          </p:txBody>
        </p:sp>
        <p:sp>
          <p:nvSpPr>
            <p:cNvPr id="6178" name="Rectangle 94"/>
            <p:cNvSpPr>
              <a:spLocks noChangeArrowheads="1"/>
            </p:cNvSpPr>
            <p:nvPr/>
          </p:nvSpPr>
          <p:spPr bwMode="auto">
            <a:xfrm>
              <a:off x="2789" y="1298"/>
              <a:ext cx="121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4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/>
            </a:p>
          </p:txBody>
        </p:sp>
        <p:sp>
          <p:nvSpPr>
            <p:cNvPr id="6179" name="Rectangle 95"/>
            <p:cNvSpPr>
              <a:spLocks noChangeArrowheads="1"/>
            </p:cNvSpPr>
            <p:nvPr/>
          </p:nvSpPr>
          <p:spPr bwMode="auto">
            <a:xfrm>
              <a:off x="1837" y="1298"/>
              <a:ext cx="136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4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/>
            </a:p>
          </p:txBody>
        </p:sp>
        <p:sp>
          <p:nvSpPr>
            <p:cNvPr id="6180" name="Rectangle 96"/>
            <p:cNvSpPr>
              <a:spLocks noChangeArrowheads="1"/>
            </p:cNvSpPr>
            <p:nvPr/>
          </p:nvSpPr>
          <p:spPr bwMode="auto">
            <a:xfrm>
              <a:off x="3016" y="1298"/>
              <a:ext cx="298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400">
                  <a:solidFill>
                    <a:srgbClr val="FF0000"/>
                  </a:solidFill>
                </a:rPr>
                <a:t>=-</a:t>
              </a:r>
              <a:endParaRPr lang="en-US" altLang="zh-CN"/>
            </a:p>
          </p:txBody>
        </p:sp>
        <p:sp>
          <p:nvSpPr>
            <p:cNvPr id="6181" name="Rectangle 97"/>
            <p:cNvSpPr>
              <a:spLocks noChangeArrowheads="1"/>
            </p:cNvSpPr>
            <p:nvPr/>
          </p:nvSpPr>
          <p:spPr bwMode="auto">
            <a:xfrm>
              <a:off x="1429" y="1298"/>
              <a:ext cx="498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571500" indent="-571500"/>
              <a:r>
                <a:rPr lang="en-US" altLang="zh-CN" sz="3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3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，</a:t>
              </a:r>
              <a:endParaRPr lang="zh-CN" altLang="en-US" dirty="0"/>
            </a:p>
          </p:txBody>
        </p:sp>
        <p:sp>
          <p:nvSpPr>
            <p:cNvPr id="6182" name="Rectangle 98"/>
            <p:cNvSpPr>
              <a:spLocks noChangeArrowheads="1"/>
            </p:cNvSpPr>
            <p:nvPr/>
          </p:nvSpPr>
          <p:spPr bwMode="auto">
            <a:xfrm>
              <a:off x="2018" y="1298"/>
              <a:ext cx="726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571500" indent="-571500"/>
              <a:r>
                <a:rPr lang="en-US" altLang="zh-CN" sz="3400">
                  <a:solidFill>
                    <a:srgbClr val="FF0000"/>
                  </a:solidFill>
                </a:rPr>
                <a:t>=-7</a:t>
              </a:r>
              <a:r>
                <a:rPr lang="zh-CN" altLang="en-US" sz="3400">
                  <a:solidFill>
                    <a:srgbClr val="FF0000"/>
                  </a:solidFill>
                </a:rPr>
                <a:t>，</a:t>
              </a:r>
              <a:endParaRPr lang="zh-CN" altLang="en-US"/>
            </a:p>
          </p:txBody>
        </p:sp>
      </p:grpSp>
      <p:grpSp>
        <p:nvGrpSpPr>
          <p:cNvPr id="9" name="Group 147"/>
          <p:cNvGrpSpPr/>
          <p:nvPr/>
        </p:nvGrpSpPr>
        <p:grpSpPr bwMode="auto">
          <a:xfrm>
            <a:off x="1116013" y="2997200"/>
            <a:ext cx="6958012" cy="774700"/>
            <a:chOff x="703" y="1876"/>
            <a:chExt cx="4383" cy="488"/>
          </a:xfrm>
        </p:grpSpPr>
        <p:sp>
          <p:nvSpPr>
            <p:cNvPr id="6159" name="Rectangle 125"/>
            <p:cNvSpPr>
              <a:spLocks noChangeArrowheads="1"/>
            </p:cNvSpPr>
            <p:nvPr/>
          </p:nvSpPr>
          <p:spPr bwMode="auto">
            <a:xfrm>
              <a:off x="1288" y="1887"/>
              <a:ext cx="76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1900" dirty="0">
                  <a:latin typeface="Times New Roman" panose="02020603050405020304" pitchFamily="18" charset="0"/>
                </a:rPr>
                <a:t>2</a:t>
              </a:r>
              <a:endParaRPr lang="en-US" altLang="zh-CN" dirty="0"/>
            </a:p>
          </p:txBody>
        </p:sp>
        <p:sp>
          <p:nvSpPr>
            <p:cNvPr id="6160" name="Rectangle 126"/>
            <p:cNvSpPr>
              <a:spLocks noChangeArrowheads="1"/>
            </p:cNvSpPr>
            <p:nvPr/>
          </p:nvSpPr>
          <p:spPr bwMode="auto">
            <a:xfrm>
              <a:off x="4690" y="1887"/>
              <a:ext cx="396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>
                  <a:latin typeface="Times New Roman" panose="02020603050405020304" pitchFamily="18" charset="0"/>
                </a:rPr>
                <a:t>121</a:t>
              </a:r>
              <a:endParaRPr lang="en-US" altLang="zh-CN"/>
            </a:p>
          </p:txBody>
        </p:sp>
        <p:sp>
          <p:nvSpPr>
            <p:cNvPr id="6161" name="Rectangle 127"/>
            <p:cNvSpPr>
              <a:spLocks noChangeArrowheads="1"/>
            </p:cNvSpPr>
            <p:nvPr/>
          </p:nvSpPr>
          <p:spPr bwMode="auto">
            <a:xfrm>
              <a:off x="1606" y="1887"/>
              <a:ext cx="381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 i="1">
                  <a:latin typeface="Times New Roman" panose="02020603050405020304" pitchFamily="18" charset="0"/>
                </a:rPr>
                <a:t>4ac</a:t>
              </a:r>
              <a:endParaRPr lang="en-US" altLang="zh-CN"/>
            </a:p>
          </p:txBody>
        </p:sp>
        <p:sp>
          <p:nvSpPr>
            <p:cNvPr id="6162" name="Rectangle 128"/>
            <p:cNvSpPr>
              <a:spLocks noChangeArrowheads="1"/>
            </p:cNvSpPr>
            <p:nvPr/>
          </p:nvSpPr>
          <p:spPr bwMode="auto">
            <a:xfrm>
              <a:off x="2831" y="1887"/>
              <a:ext cx="1794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/>
                <a:t>- 4</a:t>
              </a:r>
              <a:r>
                <a:rPr lang="en-US" altLang="zh-CN"/>
                <a:t>×</a:t>
              </a:r>
              <a:r>
                <a:rPr lang="en-US" altLang="zh-CN" sz="3200"/>
                <a:t>1</a:t>
              </a:r>
              <a:r>
                <a:rPr lang="en-US" altLang="zh-CN"/>
                <a:t>×             </a:t>
              </a:r>
              <a:r>
                <a:rPr lang="en-US" altLang="zh-CN" sz="3300"/>
                <a:t>=</a:t>
              </a:r>
            </a:p>
          </p:txBody>
        </p:sp>
        <p:sp>
          <p:nvSpPr>
            <p:cNvPr id="6163" name="Rectangle 129"/>
            <p:cNvSpPr>
              <a:spLocks noChangeArrowheads="1"/>
            </p:cNvSpPr>
            <p:nvPr/>
          </p:nvSpPr>
          <p:spPr bwMode="auto">
            <a:xfrm>
              <a:off x="703" y="1876"/>
              <a:ext cx="228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 dirty="0">
                  <a:latin typeface="MT Extra" panose="05050102010205020202" pitchFamily="18" charset="2"/>
                </a:rPr>
                <a:t>Q</a:t>
              </a:r>
              <a:endParaRPr lang="en-US" altLang="zh-CN" dirty="0"/>
            </a:p>
          </p:txBody>
        </p:sp>
        <p:sp>
          <p:nvSpPr>
            <p:cNvPr id="6164" name="Rectangle 130"/>
            <p:cNvSpPr>
              <a:spLocks noChangeArrowheads="1"/>
            </p:cNvSpPr>
            <p:nvPr/>
          </p:nvSpPr>
          <p:spPr bwMode="auto">
            <a:xfrm>
              <a:off x="2105" y="1887"/>
              <a:ext cx="265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zh-CN" altLang="en-US" sz="3300">
                  <a:latin typeface="宋体-方正超大字符集" pitchFamily="65" charset="-122"/>
                </a:rPr>
                <a:t>（</a:t>
              </a:r>
              <a:endParaRPr lang="zh-CN" altLang="en-US"/>
            </a:p>
          </p:txBody>
        </p:sp>
        <p:sp>
          <p:nvSpPr>
            <p:cNvPr id="6165" name="Rectangle 131"/>
            <p:cNvSpPr>
              <a:spLocks noChangeArrowheads="1"/>
            </p:cNvSpPr>
            <p:nvPr/>
          </p:nvSpPr>
          <p:spPr bwMode="auto">
            <a:xfrm>
              <a:off x="2604" y="1887"/>
              <a:ext cx="265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zh-CN" altLang="en-US" sz="3300">
                  <a:latin typeface="宋体-方正超大字符集" pitchFamily="65" charset="-122"/>
                  <a:ea typeface="宋体-方正超大字符集" pitchFamily="65" charset="-122"/>
                </a:rPr>
                <a:t>）</a:t>
              </a:r>
              <a:endParaRPr lang="zh-CN" altLang="en-US"/>
            </a:p>
          </p:txBody>
        </p:sp>
        <p:sp>
          <p:nvSpPr>
            <p:cNvPr id="6166" name="Rectangle 132"/>
            <p:cNvSpPr>
              <a:spLocks noChangeArrowheads="1"/>
            </p:cNvSpPr>
            <p:nvPr/>
          </p:nvSpPr>
          <p:spPr bwMode="auto">
            <a:xfrm>
              <a:off x="3602" y="1887"/>
              <a:ext cx="265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zh-CN" altLang="en-US" sz="3300">
                  <a:latin typeface="宋体-方正超大字符集" pitchFamily="65" charset="-122"/>
                  <a:ea typeface="宋体-方正超大字符集" pitchFamily="65" charset="-122"/>
                </a:rPr>
                <a:t>（</a:t>
              </a:r>
              <a:endParaRPr lang="zh-CN" altLang="en-US"/>
            </a:p>
          </p:txBody>
        </p:sp>
        <p:sp>
          <p:nvSpPr>
            <p:cNvPr id="6167" name="Rectangle 133"/>
            <p:cNvSpPr>
              <a:spLocks noChangeArrowheads="1"/>
            </p:cNvSpPr>
            <p:nvPr/>
          </p:nvSpPr>
          <p:spPr bwMode="auto">
            <a:xfrm>
              <a:off x="4105" y="1888"/>
              <a:ext cx="410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zh-CN" altLang="en-US" sz="3300">
                  <a:latin typeface="宋体-方正超大字符集" pitchFamily="65" charset="-122"/>
                  <a:ea typeface="宋体-方正超大字符集" pitchFamily="65" charset="-122"/>
                </a:rPr>
                <a:t>  ）</a:t>
              </a:r>
              <a:endParaRPr lang="zh-CN" altLang="en-US"/>
            </a:p>
          </p:txBody>
        </p:sp>
        <p:sp>
          <p:nvSpPr>
            <p:cNvPr id="6168" name="Rectangle 135"/>
            <p:cNvSpPr>
              <a:spLocks noChangeArrowheads="1"/>
            </p:cNvSpPr>
            <p:nvPr/>
          </p:nvSpPr>
          <p:spPr bwMode="auto">
            <a:xfrm>
              <a:off x="1152" y="1887"/>
              <a:ext cx="132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 i="1" dirty="0">
                  <a:latin typeface="Times New Roman" panose="02020603050405020304" pitchFamily="18" charset="0"/>
                </a:rPr>
                <a:t>b</a:t>
              </a:r>
              <a:endParaRPr lang="en-US" altLang="zh-CN" dirty="0"/>
            </a:p>
          </p:txBody>
        </p:sp>
        <p:sp>
          <p:nvSpPr>
            <p:cNvPr id="6169" name="Rectangle 136"/>
            <p:cNvSpPr>
              <a:spLocks noChangeArrowheads="1"/>
            </p:cNvSpPr>
            <p:nvPr/>
          </p:nvSpPr>
          <p:spPr bwMode="auto">
            <a:xfrm>
              <a:off x="1379" y="1887"/>
              <a:ext cx="145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/>
                <a:t>-</a:t>
              </a:r>
              <a:endParaRPr lang="en-US" altLang="zh-CN"/>
            </a:p>
          </p:txBody>
        </p:sp>
        <p:sp>
          <p:nvSpPr>
            <p:cNvPr id="6170" name="Rectangle 137"/>
            <p:cNvSpPr>
              <a:spLocks noChangeArrowheads="1"/>
            </p:cNvSpPr>
            <p:nvPr/>
          </p:nvSpPr>
          <p:spPr bwMode="auto">
            <a:xfrm>
              <a:off x="2014" y="1887"/>
              <a:ext cx="145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/>
                <a:t>=</a:t>
              </a:r>
              <a:endParaRPr lang="en-US" altLang="zh-CN"/>
            </a:p>
          </p:txBody>
        </p:sp>
        <p:sp>
          <p:nvSpPr>
            <p:cNvPr id="6171" name="Rectangle 138"/>
            <p:cNvSpPr>
              <a:spLocks noChangeArrowheads="1"/>
            </p:cNvSpPr>
            <p:nvPr/>
          </p:nvSpPr>
          <p:spPr bwMode="auto">
            <a:xfrm>
              <a:off x="3833" y="1888"/>
              <a:ext cx="673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/>
                <a:t>-18    </a:t>
              </a:r>
              <a:endParaRPr lang="en-US" altLang="zh-CN" sz="3200"/>
            </a:p>
          </p:txBody>
        </p:sp>
        <p:sp>
          <p:nvSpPr>
            <p:cNvPr id="6172" name="Rectangle 139"/>
            <p:cNvSpPr>
              <a:spLocks noChangeArrowheads="1"/>
            </p:cNvSpPr>
            <p:nvPr/>
          </p:nvSpPr>
          <p:spPr bwMode="auto">
            <a:xfrm>
              <a:off x="2789" y="1888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  <a:endParaRPr lang="en-US" altLang="zh-CN" sz="2000"/>
            </a:p>
          </p:txBody>
        </p:sp>
        <p:sp>
          <p:nvSpPr>
            <p:cNvPr id="6173" name="Rectangle 140"/>
            <p:cNvSpPr>
              <a:spLocks noChangeArrowheads="1"/>
            </p:cNvSpPr>
            <p:nvPr/>
          </p:nvSpPr>
          <p:spPr bwMode="auto">
            <a:xfrm>
              <a:off x="2332" y="1887"/>
              <a:ext cx="277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71500" indent="-571500"/>
              <a:r>
                <a:rPr lang="en-US" altLang="zh-CN" sz="3300"/>
                <a:t>-7</a:t>
              </a:r>
              <a:endParaRPr lang="en-US" altLang="zh-CN" sz="32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250825" y="1844675"/>
            <a:ext cx="8353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38250" indent="-12382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（口答）填空：用公式法解方程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3x</a:t>
            </a:r>
            <a:r>
              <a:rPr lang="en-US" altLang="zh-CN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+5x-2=0        </a:t>
            </a:r>
            <a:endParaRPr lang="en-US" altLang="zh-CN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323850" y="2276475"/>
            <a:ext cx="808355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solidFill>
                  <a:srgbClr val="0917CB"/>
                </a:solidFill>
                <a:latin typeface="Arial" panose="020B0604020202020204" pitchFamily="34" charset="0"/>
              </a:rPr>
              <a:t>∵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a=</a:t>
            </a:r>
            <a:r>
              <a:rPr lang="en-US" altLang="zh-CN" u="sng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b=</a:t>
            </a:r>
            <a:r>
              <a:rPr lang="en-US" altLang="zh-CN" u="sng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 =</a:t>
            </a:r>
            <a:r>
              <a:rPr lang="en-US" altLang="zh-CN" u="sng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  <a:p>
            <a:pPr eaLnBrk="1" hangingPunct="1"/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917CB"/>
                </a:solidFill>
                <a:latin typeface="Arial" panose="020B0604020202020204" pitchFamily="34" charset="0"/>
              </a:rPr>
              <a:t>∴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baseline="30000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-4ac=</a:t>
            </a:r>
            <a:r>
              <a:rPr lang="en-US" altLang="zh-CN" u="sng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u="sng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hangingPunct="1"/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x= </a:t>
            </a:r>
            <a:r>
              <a:rPr lang="en-US" altLang="zh-CN" u="sng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=  </a:t>
            </a:r>
            <a:r>
              <a:rPr lang="en-US" altLang="zh-CN" u="sng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= </a:t>
            </a:r>
            <a:r>
              <a:rPr lang="en-US" altLang="zh-CN" u="sng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hangingPunct="1"/>
            <a:r>
              <a:rPr lang="zh-CN" altLang="en-US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  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baseline="-25000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  ,  x</a:t>
            </a:r>
            <a:r>
              <a:rPr lang="en-US" altLang="zh-CN" baseline="-25000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dirty="0">
                <a:solidFill>
                  <a:srgbClr val="0917C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  .     </a:t>
            </a:r>
          </a:p>
          <a:p>
            <a:pPr eaLnBrk="1" hangingPunct="1"/>
            <a:endParaRPr lang="zh-CN" altLang="en-US" b="0" dirty="0">
              <a:solidFill>
                <a:srgbClr val="0917CB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1835150" y="2492375"/>
            <a:ext cx="33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sz="1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2916238" y="2492375"/>
            <a:ext cx="33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211638" y="2492375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2627313" y="3357563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altLang="zh-CN" sz="24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-4×3×(-2)     49</a:t>
            </a:r>
          </a:p>
        </p:txBody>
      </p:sp>
      <p:pic>
        <p:nvPicPr>
          <p:cNvPr id="1822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860800"/>
            <a:ext cx="1150937" cy="719138"/>
          </a:xfrm>
          <a:prstGeom prst="rect">
            <a:avLst/>
          </a:prstGeom>
          <a:solidFill>
            <a:srgbClr val="CCFFFF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228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3933825"/>
            <a:ext cx="8651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3203575" y="50847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endParaRPr lang="en-US" altLang="zh-CN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228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5013325"/>
            <a:ext cx="1984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Text Box 17"/>
          <p:cNvSpPr txBox="1">
            <a:spLocks noChangeArrowheads="1"/>
          </p:cNvSpPr>
          <p:nvPr/>
        </p:nvSpPr>
        <p:spPr bwMode="auto">
          <a:xfrm>
            <a:off x="5867400" y="3059113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kumimoji="1" sz="2800" b="1">
                <a:solidFill>
                  <a:srgbClr val="000000"/>
                </a:solidFill>
                <a:latin typeface="Symbol" panose="05050102010706020507" pitchFamily="18" charset="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2290" name="Object 18"/>
          <p:cNvGraphicFramePr>
            <a:graphicFrameLocks noChangeAspect="1"/>
          </p:cNvGraphicFramePr>
          <p:nvPr/>
        </p:nvGraphicFramePr>
        <p:xfrm>
          <a:off x="1042988" y="3860800"/>
          <a:ext cx="16065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6" imgW="1308100" imgH="596900" progId="Equation.DSMT4">
                  <p:embed/>
                </p:oleObj>
              </mc:Choice>
              <mc:Fallback>
                <p:oleObj name="Equation" r:id="rId6" imgW="1308100" imgH="5969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4000" contrast="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860800"/>
                        <a:ext cx="16065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9"/>
          <p:cNvSpPr>
            <a:spLocks noChangeShapeType="1"/>
          </p:cNvSpPr>
          <p:nvPr/>
        </p:nvSpPr>
        <p:spPr bwMode="auto">
          <a:xfrm flipV="1">
            <a:off x="2778125" y="6810375"/>
            <a:ext cx="5110163" cy="2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236" tIns="36619" rIns="73236" bIns="36619"/>
          <a:lstStyle/>
          <a:p>
            <a:endParaRPr lang="zh-CN" altLang="en-US"/>
          </a:p>
        </p:txBody>
      </p:sp>
      <p:sp>
        <p:nvSpPr>
          <p:cNvPr id="182294" name="Rectangle 22"/>
          <p:cNvSpPr>
            <a:spLocks noChangeArrowheads="1"/>
          </p:cNvSpPr>
          <p:nvPr/>
        </p:nvSpPr>
        <p:spPr bwMode="auto">
          <a:xfrm>
            <a:off x="0" y="0"/>
            <a:ext cx="2987675" cy="792163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 练 习 </a:t>
            </a:r>
            <a:r>
              <a:rPr lang="en-US" alt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</a:p>
        </p:txBody>
      </p:sp>
      <p:grpSp>
        <p:nvGrpSpPr>
          <p:cNvPr id="7185" name="Group 30"/>
          <p:cNvGrpSpPr/>
          <p:nvPr/>
        </p:nvGrpSpPr>
        <p:grpSpPr bwMode="auto">
          <a:xfrm>
            <a:off x="900113" y="836613"/>
            <a:ext cx="7102475" cy="982662"/>
            <a:chOff x="567" y="527"/>
            <a:chExt cx="4474" cy="619"/>
          </a:xfrm>
        </p:grpSpPr>
        <p:sp>
          <p:nvSpPr>
            <p:cNvPr id="7186" name="Rectangle 15"/>
            <p:cNvSpPr>
              <a:spLocks noChangeArrowheads="1"/>
            </p:cNvSpPr>
            <p:nvPr/>
          </p:nvSpPr>
          <p:spPr bwMode="auto">
            <a:xfrm>
              <a:off x="3515" y="572"/>
              <a:ext cx="1526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a≠0, b</a:t>
              </a:r>
              <a:r>
                <a:rPr lang="en-US" altLang="zh-CN" sz="2400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-4ac≥0</a:t>
              </a: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graphicFrame>
          <p:nvGraphicFramePr>
            <p:cNvPr id="7171" name="Object 27"/>
            <p:cNvGraphicFramePr>
              <a:graphicFrameLocks noChangeAspect="1"/>
            </p:cNvGraphicFramePr>
            <p:nvPr/>
          </p:nvGraphicFramePr>
          <p:xfrm>
            <a:off x="1973" y="527"/>
            <a:ext cx="1361" cy="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9" name="Equation" r:id="rId8" imgW="1308100" imgH="596900" progId="Equation.DSMT4">
                    <p:embed/>
                  </p:oleObj>
                </mc:Choice>
                <mc:Fallback>
                  <p:oleObj name="Equation" r:id="rId8" imgW="1308100" imgH="5969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lum bright="4000" contrast="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527"/>
                          <a:ext cx="1361" cy="6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7" name="Text Box 28"/>
            <p:cNvSpPr txBox="1">
              <a:spLocks noChangeArrowheads="1"/>
            </p:cNvSpPr>
            <p:nvPr/>
          </p:nvSpPr>
          <p:spPr bwMode="auto">
            <a:xfrm>
              <a:off x="567" y="618"/>
              <a:ext cx="154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571500" indent="-5715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defRPr kumimoji="1" sz="2800" b="1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rgbClr val="FF0000"/>
                  </a:solidFill>
                </a:rPr>
                <a:t>求根公式    </a:t>
              </a:r>
              <a:r>
                <a:rPr lang="en-US" altLang="zh-CN" dirty="0">
                  <a:solidFill>
                    <a:srgbClr val="FF0000"/>
                  </a:solidFill>
                </a:rPr>
                <a:t>C=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8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utoUpdateAnimBg="0"/>
      <p:bldP spid="182277" grpId="0" autoUpdateAnimBg="0"/>
      <p:bldP spid="182278" grpId="0" autoUpdateAnimBg="0"/>
      <p:bldP spid="182279" grpId="0" autoUpdateAnimBg="0"/>
      <p:bldP spid="18228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935</Words>
  <Application>Microsoft Office PowerPoint</Application>
  <PresentationFormat>全屏显示(4:3)</PresentationFormat>
  <Paragraphs>175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45" baseType="lpstr">
      <vt:lpstr>DFKai-SB</vt:lpstr>
      <vt:lpstr>仿宋</vt:lpstr>
      <vt:lpstr>黑体</vt:lpstr>
      <vt:lpstr>华文行楷</vt:lpstr>
      <vt:lpstr>华文宋体</vt:lpstr>
      <vt:lpstr>楷体_GB2312</vt:lpstr>
      <vt:lpstr>隶书</vt:lpstr>
      <vt:lpstr>宋体</vt:lpstr>
      <vt:lpstr>宋体-方正超大字符集</vt:lpstr>
      <vt:lpstr>微软雅黑</vt:lpstr>
      <vt:lpstr>Arial</vt:lpstr>
      <vt:lpstr>Lucida Sans Unicode</vt:lpstr>
      <vt:lpstr>MT Extra</vt:lpstr>
      <vt:lpstr>Symbol</vt:lpstr>
      <vt:lpstr>Tahoma</vt:lpstr>
      <vt:lpstr>Times New Roman</vt:lpstr>
      <vt:lpstr>Verdana</vt:lpstr>
      <vt:lpstr>Wingdings 2</vt:lpstr>
      <vt:lpstr>Wingdings 3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2022-01-04T01:57:18Z</dcterms:created>
  <dcterms:modified xsi:type="dcterms:W3CDTF">2023-01-17T01:47:52Z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D67BB0561A064C3C826605150D9BF231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