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26"/>
  </p:notesMasterIdLst>
  <p:handoutMasterIdLst>
    <p:handoutMasterId r:id="rId27"/>
  </p:handoutMasterIdLst>
  <p:sldIdLst>
    <p:sldId id="11088835" r:id="rId3"/>
    <p:sldId id="11088826" r:id="rId4"/>
    <p:sldId id="11088827" r:id="rId5"/>
    <p:sldId id="11088808" r:id="rId6"/>
    <p:sldId id="11088823" r:id="rId7"/>
    <p:sldId id="11088809" r:id="rId8"/>
    <p:sldId id="11088810" r:id="rId9"/>
    <p:sldId id="11088828" r:id="rId10"/>
    <p:sldId id="11088811" r:id="rId11"/>
    <p:sldId id="11088832" r:id="rId12"/>
    <p:sldId id="11088812" r:id="rId13"/>
    <p:sldId id="11088813" r:id="rId14"/>
    <p:sldId id="11088829" r:id="rId15"/>
    <p:sldId id="11088814" r:id="rId16"/>
    <p:sldId id="11088815" r:id="rId17"/>
    <p:sldId id="11088822" r:id="rId18"/>
    <p:sldId id="11088817" r:id="rId19"/>
    <p:sldId id="11088818" r:id="rId20"/>
    <p:sldId id="11088830" r:id="rId21"/>
    <p:sldId id="11088819" r:id="rId22"/>
    <p:sldId id="11088820" r:id="rId23"/>
    <p:sldId id="11088821" r:id="rId24"/>
    <p:sldId id="11088831"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pos="69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E0000"/>
    <a:srgbClr val="FDE9AE"/>
    <a:srgbClr val="314BA0"/>
    <a:srgbClr val="F3825F"/>
    <a:srgbClr val="344CA3"/>
    <a:srgbClr val="F3A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showGuides="1">
      <p:cViewPr>
        <p:scale>
          <a:sx n="66" d="100"/>
          <a:sy n="66" d="100"/>
        </p:scale>
        <p:origin x="-2310" y="-1050"/>
      </p:cViewPr>
      <p:guideLst>
        <p:guide orient="horz" pos="913"/>
        <p:guide pos="6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39EF0-BE97-48A5-9649-E067AA7FA231}"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0B90F-8D83-4062-93BD-91BB74254AE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D0B90F-8D83-4062-93BD-91BB74254AE8}"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D0B90F-8D83-4062-93BD-91BB74254AE8}"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D0B90F-8D83-4062-93BD-91BB74254AE8}"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1"/>
            <a:ext cx="12208042" cy="6856738"/>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109" y="-64168"/>
            <a:ext cx="9381101" cy="7046494"/>
          </a:xfrm>
          <a:prstGeom prst="rect">
            <a:avLst/>
          </a:prstGeom>
        </p:spPr>
      </p:pic>
      <p:pic>
        <p:nvPicPr>
          <p:cNvPr id="9" name="图片 8"/>
          <p:cNvPicPr>
            <a:picLocks noChangeAspect="1"/>
          </p:cNvPicPr>
          <p:nvPr userDrawn="1"/>
        </p:nvPicPr>
        <p:blipFill rotWithShape="1">
          <a:blip r:embed="rId4" cstate="print">
            <a:extLst>
              <a:ext uri="{28A0092B-C50C-407E-A947-70E740481C1C}">
                <a14:useLocalDpi xmlns:a14="http://schemas.microsoft.com/office/drawing/2010/main" val="0"/>
              </a:ext>
            </a:extLst>
          </a:blip>
          <a:srcRect l="1019" t="38847" b="1738"/>
          <a:stretch>
            <a:fillRect/>
          </a:stretch>
        </p:blipFill>
        <p:spPr>
          <a:xfrm flipH="1">
            <a:off x="-16042" y="2783305"/>
            <a:ext cx="12224084" cy="4074695"/>
          </a:xfrm>
          <a:prstGeom prst="rect">
            <a:avLst/>
          </a:prstGeom>
        </p:spPr>
      </p:pic>
      <p:pic>
        <p:nvPicPr>
          <p:cNvPr id="10" name="图片 9"/>
          <p:cNvPicPr>
            <a:picLocks noChangeAspect="1"/>
          </p:cNvPicPr>
          <p:nvPr userDrawn="1"/>
        </p:nvPicPr>
        <p:blipFill rotWithShape="1">
          <a:blip r:embed="rId5" cstate="print">
            <a:extLst>
              <a:ext uri="{28A0092B-C50C-407E-A947-70E740481C1C}">
                <a14:useLocalDpi xmlns:a14="http://schemas.microsoft.com/office/drawing/2010/main" val="0"/>
              </a:ext>
            </a:extLst>
          </a:blip>
          <a:srcRect r="55200"/>
          <a:stretch>
            <a:fillRect/>
          </a:stretch>
        </p:blipFill>
        <p:spPr>
          <a:xfrm>
            <a:off x="0" y="0"/>
            <a:ext cx="5390147" cy="6015790"/>
          </a:xfrm>
          <a:prstGeom prst="rect">
            <a:avLst/>
          </a:prstGeom>
        </p:spPr>
      </p:pic>
      <p:grpSp>
        <p:nvGrpSpPr>
          <p:cNvPr id="13" name="组合 12"/>
          <p:cNvGrpSpPr/>
          <p:nvPr userDrawn="1"/>
        </p:nvGrpSpPr>
        <p:grpSpPr>
          <a:xfrm>
            <a:off x="5958796" y="-208920"/>
            <a:ext cx="6265288" cy="3016288"/>
            <a:chOff x="5958796" y="-208920"/>
            <a:chExt cx="6265288" cy="3016288"/>
          </a:xfrm>
        </p:grpSpPr>
        <p:pic>
          <p:nvPicPr>
            <p:cNvPr id="14" name="图片 13"/>
            <p:cNvPicPr>
              <a:picLocks noChangeAspect="1"/>
            </p:cNvPicPr>
            <p:nvPr/>
          </p:nvPicPr>
          <p:blipFill rotWithShape="1">
            <a:blip r:embed="rId6" cstate="print">
              <a:extLst>
                <a:ext uri="{28A0092B-C50C-407E-A947-70E740481C1C}">
                  <a14:useLocalDpi xmlns:a14="http://schemas.microsoft.com/office/drawing/2010/main" val="0"/>
                </a:ext>
              </a:extLst>
            </a:blip>
            <a:srcRect l="65448" t="-2088" r="-1" b="79164"/>
            <a:stretch>
              <a:fillRect/>
            </a:stretch>
          </p:blipFill>
          <p:spPr>
            <a:xfrm>
              <a:off x="5958796" y="-208920"/>
              <a:ext cx="6265288" cy="2308264"/>
            </a:xfrm>
            <a:prstGeom prst="rect">
              <a:avLst/>
            </a:prstGeom>
          </p:spPr>
        </p:pic>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l="73633" r="6136" b="56148"/>
            <a:stretch>
              <a:fillRect/>
            </a:stretch>
          </p:blipFill>
          <p:spPr>
            <a:xfrm>
              <a:off x="10091319" y="513346"/>
              <a:ext cx="2116723" cy="229402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E8FCC-8F59-4AD8-810D-19D135DBD93E}"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3E94A2-9E33-403A-A940-3505DFE9C2C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3E8FCC-8F59-4AD8-810D-19D135DBD93E}"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3E94A2-9E33-403A-A940-3505DFE9C2C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3E8FCC-8F59-4AD8-810D-19D135DBD93E}"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3E94A2-9E33-403A-A940-3505DFE9C2C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23E8FCC-8F59-4AD8-810D-19D135DBD93E}"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E94A2-9E33-403A-A940-3505DFE9C2C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23E8FCC-8F59-4AD8-810D-19D135DBD93E}"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E94A2-9E33-403A-A940-3505DFE9C2C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a:srcRect r="10994"/>
          <a:stretch>
            <a:fillRect/>
          </a:stretch>
        </p:blipFill>
        <p:spPr>
          <a:xfrm>
            <a:off x="0" y="0"/>
            <a:ext cx="12208042" cy="6858000"/>
          </a:xfrm>
          <a:prstGeom prst="rect">
            <a:avLst/>
          </a:prstGeom>
        </p:spPr>
      </p:pic>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55200"/>
          <a:stretch>
            <a:fillRect/>
          </a:stretch>
        </p:blipFill>
        <p:spPr>
          <a:xfrm>
            <a:off x="0" y="0"/>
            <a:ext cx="5390147" cy="6015790"/>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9" t="38847" b="14469"/>
          <a:stretch>
            <a:fillRect/>
          </a:stretch>
        </p:blipFill>
        <p:spPr>
          <a:xfrm flipH="1">
            <a:off x="-16042" y="3664422"/>
            <a:ext cx="12224084" cy="320159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0323" y="188494"/>
            <a:ext cx="11841256" cy="7720264"/>
          </a:xfrm>
          <a:prstGeom prst="rect">
            <a:avLst/>
          </a:prstGeom>
        </p:spPr>
      </p:pic>
      <p:grpSp>
        <p:nvGrpSpPr>
          <p:cNvPr id="13" name="组合 12"/>
          <p:cNvGrpSpPr/>
          <p:nvPr userDrawn="1"/>
        </p:nvGrpSpPr>
        <p:grpSpPr>
          <a:xfrm>
            <a:off x="5958796" y="-208920"/>
            <a:ext cx="6265288" cy="3016288"/>
            <a:chOff x="5958796" y="-208920"/>
            <a:chExt cx="6265288" cy="3016288"/>
          </a:xfrm>
        </p:grpSpPr>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65448" t="-2088" r="-1" b="79164"/>
            <a:stretch>
              <a:fillRect/>
            </a:stretch>
          </p:blipFill>
          <p:spPr>
            <a:xfrm>
              <a:off x="5958796" y="-208920"/>
              <a:ext cx="6265288" cy="2308264"/>
            </a:xfrm>
            <a:prstGeom prst="rect">
              <a:avLst/>
            </a:prstGeom>
          </p:spPr>
        </p:pic>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73633" r="6136" b="56148"/>
            <a:stretch>
              <a:fillRect/>
            </a:stretch>
          </p:blipFill>
          <p:spPr>
            <a:xfrm>
              <a:off x="10091319" y="513346"/>
              <a:ext cx="2116723" cy="2294022"/>
            </a:xfrm>
            <a:prstGeom prst="rect">
              <a:avLst/>
            </a:prstGeom>
          </p:spPr>
        </p:pic>
      </p:grpSp>
      <p:grpSp>
        <p:nvGrpSpPr>
          <p:cNvPr id="18" name="组合 17"/>
          <p:cNvGrpSpPr/>
          <p:nvPr userDrawn="1"/>
        </p:nvGrpSpPr>
        <p:grpSpPr>
          <a:xfrm>
            <a:off x="4279990" y="433516"/>
            <a:ext cx="3571063" cy="461665"/>
            <a:chOff x="4279990" y="481642"/>
            <a:chExt cx="3571063" cy="461665"/>
          </a:xfrm>
        </p:grpSpPr>
        <p:sp>
          <p:nvSpPr>
            <p:cNvPr id="10" name="文本框 9"/>
            <p:cNvSpPr txBox="1"/>
            <p:nvPr/>
          </p:nvSpPr>
          <p:spPr>
            <a:xfrm flipH="1">
              <a:off x="4279990" y="481642"/>
              <a:ext cx="3571063" cy="461665"/>
            </a:xfrm>
            <a:prstGeom prst="rect">
              <a:avLst/>
            </a:prstGeom>
            <a:noFill/>
            <a:ln>
              <a:noFill/>
            </a:ln>
          </p:spPr>
          <p:txBody>
            <a:bodyPr wrap="square" rtlCol="0">
              <a:spAutoFit/>
            </a:bodyPr>
            <a:lstStyle/>
            <a:p>
              <a:pPr algn="ctr"/>
              <a:r>
                <a:rPr lang="zh-CN" altLang="en-US" sz="2400" dirty="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节日简介</a:t>
              </a:r>
            </a:p>
          </p:txBody>
        </p:sp>
        <p:cxnSp>
          <p:nvCxnSpPr>
            <p:cNvPr id="16" name="直接连接符 15"/>
            <p:cNvCxnSpPr/>
            <p:nvPr userDrawn="1"/>
          </p:nvCxnSpPr>
          <p:spPr>
            <a:xfrm>
              <a:off x="6995160" y="667349"/>
              <a:ext cx="381000" cy="0"/>
            </a:xfrm>
            <a:prstGeom prst="line">
              <a:avLst/>
            </a:prstGeom>
          </p:spPr>
          <p:style>
            <a:lnRef idx="1">
              <a:schemeClr val="dk1"/>
            </a:lnRef>
            <a:fillRef idx="0">
              <a:schemeClr val="dk1"/>
            </a:fillRef>
            <a:effectRef idx="0">
              <a:schemeClr val="dk1"/>
            </a:effectRef>
            <a:fontRef idx="minor">
              <a:schemeClr val="tx1"/>
            </a:fontRef>
          </p:style>
        </p:cxnSp>
        <p:cxnSp>
          <p:nvCxnSpPr>
            <p:cNvPr id="17" name="直接连接符 16"/>
            <p:cNvCxnSpPr/>
            <p:nvPr userDrawn="1"/>
          </p:nvCxnSpPr>
          <p:spPr>
            <a:xfrm>
              <a:off x="4785360" y="667349"/>
              <a:ext cx="381000"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和竖排文字">
    <p:spTree>
      <p:nvGrpSpPr>
        <p:cNvPr id="1" name=""/>
        <p:cNvGrpSpPr/>
        <p:nvPr/>
      </p:nvGrpSpPr>
      <p:grpSpPr>
        <a:xfrm>
          <a:off x="0" y="0"/>
          <a:ext cx="0" cy="0"/>
          <a:chOff x="0" y="0"/>
          <a:chExt cx="0" cy="0"/>
        </a:xfrm>
      </p:grpSpPr>
      <p:pic>
        <p:nvPicPr>
          <p:cNvPr id="22" name="图片 21"/>
          <p:cNvPicPr>
            <a:picLocks noChangeAspect="1"/>
          </p:cNvPicPr>
          <p:nvPr userDrawn="1"/>
        </p:nvPicPr>
        <p:blipFill rotWithShape="1">
          <a:blip/>
          <a:srcRect r="10994"/>
          <a:stretch>
            <a:fillRect/>
          </a:stretch>
        </p:blipFill>
        <p:spPr>
          <a:xfrm>
            <a:off x="0" y="0"/>
            <a:ext cx="12208042" cy="6858000"/>
          </a:xfrm>
          <a:prstGeom prst="rect">
            <a:avLst/>
          </a:prstGeom>
        </p:spPr>
      </p:pic>
      <p:pic>
        <p:nvPicPr>
          <p:cNvPr id="23" name="图片 22"/>
          <p:cNvPicPr>
            <a:picLocks noChangeAspect="1"/>
          </p:cNvPicPr>
          <p:nvPr userDrawn="1"/>
        </p:nvPicPr>
        <p:blipFill rotWithShape="1">
          <a:blip r:embed="rId2" cstate="print">
            <a:extLst>
              <a:ext uri="{28A0092B-C50C-407E-A947-70E740481C1C}">
                <a14:useLocalDpi xmlns:a14="http://schemas.microsoft.com/office/drawing/2010/main" val="0"/>
              </a:ext>
            </a:extLst>
          </a:blip>
          <a:srcRect r="55200"/>
          <a:stretch>
            <a:fillRect/>
          </a:stretch>
        </p:blipFill>
        <p:spPr>
          <a:xfrm>
            <a:off x="0" y="0"/>
            <a:ext cx="5390147" cy="6015790"/>
          </a:xfrm>
          <a:prstGeom prst="rect">
            <a:avLst/>
          </a:prstGeom>
        </p:spPr>
      </p:pic>
      <p:pic>
        <p:nvPicPr>
          <p:cNvPr id="25" name="图片 24"/>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9" t="38847" b="14469"/>
          <a:stretch>
            <a:fillRect/>
          </a:stretch>
        </p:blipFill>
        <p:spPr>
          <a:xfrm flipH="1">
            <a:off x="-16042" y="3664422"/>
            <a:ext cx="12224084" cy="3201599"/>
          </a:xfrm>
          <a:prstGeom prst="rect">
            <a:avLst/>
          </a:prstGeom>
        </p:spPr>
      </p:pic>
      <p:pic>
        <p:nvPicPr>
          <p:cNvPr id="24" name="图片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0323" y="188494"/>
            <a:ext cx="11841256" cy="7720264"/>
          </a:xfrm>
          <a:prstGeom prst="rect">
            <a:avLst/>
          </a:prstGeom>
        </p:spPr>
      </p:pic>
      <p:grpSp>
        <p:nvGrpSpPr>
          <p:cNvPr id="26" name="组合 25"/>
          <p:cNvGrpSpPr/>
          <p:nvPr userDrawn="1"/>
        </p:nvGrpSpPr>
        <p:grpSpPr>
          <a:xfrm>
            <a:off x="5958796" y="-208920"/>
            <a:ext cx="6265288" cy="3016288"/>
            <a:chOff x="5958796" y="-208920"/>
            <a:chExt cx="6265288" cy="3016288"/>
          </a:xfrm>
        </p:grpSpPr>
        <p:pic>
          <p:nvPicPr>
            <p:cNvPr id="27" name="图片 26"/>
            <p:cNvPicPr>
              <a:picLocks noChangeAspect="1"/>
            </p:cNvPicPr>
            <p:nvPr/>
          </p:nvPicPr>
          <p:blipFill rotWithShape="1">
            <a:blip r:embed="rId5" cstate="print">
              <a:extLst>
                <a:ext uri="{28A0092B-C50C-407E-A947-70E740481C1C}">
                  <a14:useLocalDpi xmlns:a14="http://schemas.microsoft.com/office/drawing/2010/main" val="0"/>
                </a:ext>
              </a:extLst>
            </a:blip>
            <a:srcRect l="65448" t="-2088" r="-1" b="79164"/>
            <a:stretch>
              <a:fillRect/>
            </a:stretch>
          </p:blipFill>
          <p:spPr>
            <a:xfrm>
              <a:off x="5958796" y="-208920"/>
              <a:ext cx="6265288" cy="2308264"/>
            </a:xfrm>
            <a:prstGeom prst="rect">
              <a:avLst/>
            </a:prstGeom>
          </p:spPr>
        </p:pic>
        <p:pic>
          <p:nvPicPr>
            <p:cNvPr id="28" name="图片 27"/>
            <p:cNvPicPr>
              <a:picLocks noChangeAspect="1"/>
            </p:cNvPicPr>
            <p:nvPr/>
          </p:nvPicPr>
          <p:blipFill rotWithShape="1">
            <a:blip r:embed="rId6" cstate="print">
              <a:extLst>
                <a:ext uri="{28A0092B-C50C-407E-A947-70E740481C1C}">
                  <a14:useLocalDpi xmlns:a14="http://schemas.microsoft.com/office/drawing/2010/main" val="0"/>
                </a:ext>
              </a:extLst>
            </a:blip>
            <a:srcRect l="73633" r="6136" b="56148"/>
            <a:stretch>
              <a:fillRect/>
            </a:stretch>
          </p:blipFill>
          <p:spPr>
            <a:xfrm>
              <a:off x="10091319" y="513346"/>
              <a:ext cx="2116723" cy="2294022"/>
            </a:xfrm>
            <a:prstGeom prst="rect">
              <a:avLst/>
            </a:prstGeom>
          </p:spPr>
        </p:pic>
      </p:grpSp>
      <p:grpSp>
        <p:nvGrpSpPr>
          <p:cNvPr id="29" name="组合 28"/>
          <p:cNvGrpSpPr/>
          <p:nvPr userDrawn="1"/>
        </p:nvGrpSpPr>
        <p:grpSpPr>
          <a:xfrm>
            <a:off x="4279990" y="433516"/>
            <a:ext cx="3571063" cy="461665"/>
            <a:chOff x="4279990" y="481642"/>
            <a:chExt cx="3571063" cy="461665"/>
          </a:xfrm>
        </p:grpSpPr>
        <p:sp>
          <p:nvSpPr>
            <p:cNvPr id="30" name="文本框 29"/>
            <p:cNvSpPr txBox="1"/>
            <p:nvPr/>
          </p:nvSpPr>
          <p:spPr>
            <a:xfrm flipH="1">
              <a:off x="4279990" y="481642"/>
              <a:ext cx="3571063" cy="461665"/>
            </a:xfrm>
            <a:prstGeom prst="rect">
              <a:avLst/>
            </a:prstGeom>
            <a:noFill/>
            <a:ln>
              <a:noFill/>
            </a:ln>
          </p:spPr>
          <p:txBody>
            <a:bodyPr wrap="square" rtlCol="0">
              <a:spAutoFit/>
            </a:bodyPr>
            <a:lstStyle/>
            <a:p>
              <a:pPr algn="ctr"/>
              <a:r>
                <a:rPr lang="zh-CN" altLang="en-US" sz="2400" dirty="0" smtClean="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历史发展</a:t>
              </a:r>
              <a:endParaRPr lang="zh-CN" altLang="en-US" sz="2400" dirty="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cxnSp>
          <p:nvCxnSpPr>
            <p:cNvPr id="31" name="直接连接符 30"/>
            <p:cNvCxnSpPr/>
            <p:nvPr userDrawn="1"/>
          </p:nvCxnSpPr>
          <p:spPr>
            <a:xfrm>
              <a:off x="6995160" y="667349"/>
              <a:ext cx="381000" cy="0"/>
            </a:xfrm>
            <a:prstGeom prst="line">
              <a:avLst/>
            </a:prstGeom>
          </p:spPr>
          <p:style>
            <a:lnRef idx="1">
              <a:schemeClr val="dk1"/>
            </a:lnRef>
            <a:fillRef idx="0">
              <a:schemeClr val="dk1"/>
            </a:fillRef>
            <a:effectRef idx="0">
              <a:schemeClr val="dk1"/>
            </a:effectRef>
            <a:fontRef idx="minor">
              <a:schemeClr val="tx1"/>
            </a:fontRef>
          </p:style>
        </p:cxnSp>
        <p:cxnSp>
          <p:nvCxnSpPr>
            <p:cNvPr id="32" name="直接连接符 31"/>
            <p:cNvCxnSpPr/>
            <p:nvPr userDrawn="1"/>
          </p:nvCxnSpPr>
          <p:spPr>
            <a:xfrm>
              <a:off x="4785360" y="667349"/>
              <a:ext cx="381000"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标题和竖排文字">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a:srcRect r="10994"/>
          <a:stretch>
            <a:fillRect/>
          </a:stretch>
        </p:blipFill>
        <p:spPr>
          <a:xfrm>
            <a:off x="0" y="0"/>
            <a:ext cx="12208042" cy="6858000"/>
          </a:xfrm>
          <a:prstGeom prst="rect">
            <a:avLst/>
          </a:prstGeom>
        </p:spPr>
      </p:pic>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5200"/>
          <a:stretch>
            <a:fillRect/>
          </a:stretch>
        </p:blipFill>
        <p:spPr>
          <a:xfrm>
            <a:off x="0" y="0"/>
            <a:ext cx="5390147" cy="6015790"/>
          </a:xfrm>
          <a:prstGeom prst="rect">
            <a:avLst/>
          </a:prstGeom>
        </p:spPr>
      </p:pic>
      <p:pic>
        <p:nvPicPr>
          <p:cNvPr id="12" name="图片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9" t="38847" b="14469"/>
          <a:stretch>
            <a:fillRect/>
          </a:stretch>
        </p:blipFill>
        <p:spPr>
          <a:xfrm flipH="1">
            <a:off x="-16042" y="3664422"/>
            <a:ext cx="12224084" cy="3201599"/>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0323" y="188494"/>
            <a:ext cx="11841256" cy="7720264"/>
          </a:xfrm>
          <a:prstGeom prst="rect">
            <a:avLst/>
          </a:prstGeom>
        </p:spPr>
      </p:pic>
      <p:grpSp>
        <p:nvGrpSpPr>
          <p:cNvPr id="13" name="组合 12"/>
          <p:cNvGrpSpPr/>
          <p:nvPr userDrawn="1"/>
        </p:nvGrpSpPr>
        <p:grpSpPr>
          <a:xfrm>
            <a:off x="5958796" y="-208920"/>
            <a:ext cx="6265288" cy="3016288"/>
            <a:chOff x="5958796" y="-208920"/>
            <a:chExt cx="6265288" cy="3016288"/>
          </a:xfrm>
        </p:grpSpPr>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65448" t="-2088" r="-1" b="79164"/>
            <a:stretch>
              <a:fillRect/>
            </a:stretch>
          </p:blipFill>
          <p:spPr>
            <a:xfrm>
              <a:off x="5958796" y="-208920"/>
              <a:ext cx="6265288" cy="2308264"/>
            </a:xfrm>
            <a:prstGeom prst="rect">
              <a:avLst/>
            </a:prstGeom>
          </p:spPr>
        </p:pic>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73633" r="6136" b="56148"/>
            <a:stretch>
              <a:fillRect/>
            </a:stretch>
          </p:blipFill>
          <p:spPr>
            <a:xfrm>
              <a:off x="10091319" y="513346"/>
              <a:ext cx="2116723" cy="2294022"/>
            </a:xfrm>
            <a:prstGeom prst="rect">
              <a:avLst/>
            </a:prstGeom>
          </p:spPr>
        </p:pic>
      </p:grpSp>
      <p:grpSp>
        <p:nvGrpSpPr>
          <p:cNvPr id="19" name="组合 18"/>
          <p:cNvGrpSpPr/>
          <p:nvPr userDrawn="1"/>
        </p:nvGrpSpPr>
        <p:grpSpPr>
          <a:xfrm>
            <a:off x="4279990" y="433516"/>
            <a:ext cx="3571063" cy="461665"/>
            <a:chOff x="4279990" y="481642"/>
            <a:chExt cx="3571063" cy="461665"/>
          </a:xfrm>
        </p:grpSpPr>
        <p:sp>
          <p:nvSpPr>
            <p:cNvPr id="20" name="文本框 19"/>
            <p:cNvSpPr txBox="1"/>
            <p:nvPr/>
          </p:nvSpPr>
          <p:spPr>
            <a:xfrm flipH="1">
              <a:off x="4279990" y="481642"/>
              <a:ext cx="3571063" cy="461665"/>
            </a:xfrm>
            <a:prstGeom prst="rect">
              <a:avLst/>
            </a:prstGeom>
            <a:noFill/>
            <a:ln>
              <a:noFill/>
            </a:ln>
          </p:spPr>
          <p:txBody>
            <a:bodyPr wrap="square" rtlCol="0">
              <a:spAutoFit/>
            </a:bodyPr>
            <a:lstStyle/>
            <a:p>
              <a:pPr algn="ctr"/>
              <a:r>
                <a:rPr lang="zh-CN" altLang="en-US" sz="2400" dirty="0" smtClean="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各地习俗</a:t>
              </a:r>
              <a:endParaRPr lang="zh-CN" altLang="en-US" sz="2400" dirty="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cxnSp>
          <p:nvCxnSpPr>
            <p:cNvPr id="21" name="直接连接符 20"/>
            <p:cNvCxnSpPr/>
            <p:nvPr userDrawn="1"/>
          </p:nvCxnSpPr>
          <p:spPr>
            <a:xfrm>
              <a:off x="6995160" y="667349"/>
              <a:ext cx="381000" cy="0"/>
            </a:xfrm>
            <a:prstGeom prst="line">
              <a:avLst/>
            </a:prstGeom>
          </p:spPr>
          <p:style>
            <a:lnRef idx="1">
              <a:schemeClr val="dk1"/>
            </a:lnRef>
            <a:fillRef idx="0">
              <a:schemeClr val="dk1"/>
            </a:fillRef>
            <a:effectRef idx="0">
              <a:schemeClr val="dk1"/>
            </a:effectRef>
            <a:fontRef idx="minor">
              <a:schemeClr val="tx1"/>
            </a:fontRef>
          </p:style>
        </p:cxnSp>
        <p:cxnSp>
          <p:nvCxnSpPr>
            <p:cNvPr id="22" name="直接连接符 21"/>
            <p:cNvCxnSpPr/>
            <p:nvPr userDrawn="1"/>
          </p:nvCxnSpPr>
          <p:spPr>
            <a:xfrm>
              <a:off x="4785360" y="667349"/>
              <a:ext cx="381000"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标题和竖排文字">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a:srcRect r="10994"/>
          <a:stretch>
            <a:fillRect/>
          </a:stretch>
        </p:blipFill>
        <p:spPr>
          <a:xfrm>
            <a:off x="0" y="0"/>
            <a:ext cx="12208042" cy="6858000"/>
          </a:xfrm>
          <a:prstGeom prst="rect">
            <a:avLst/>
          </a:prstGeom>
        </p:spPr>
      </p:pic>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5200"/>
          <a:stretch>
            <a:fillRect/>
          </a:stretch>
        </p:blipFill>
        <p:spPr>
          <a:xfrm>
            <a:off x="0" y="0"/>
            <a:ext cx="5390147" cy="6015790"/>
          </a:xfrm>
          <a:prstGeom prst="rect">
            <a:avLst/>
          </a:prstGeom>
        </p:spPr>
      </p:pic>
      <p:pic>
        <p:nvPicPr>
          <p:cNvPr id="12" name="图片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9" t="38847" b="14469"/>
          <a:stretch>
            <a:fillRect/>
          </a:stretch>
        </p:blipFill>
        <p:spPr>
          <a:xfrm flipH="1">
            <a:off x="-16042" y="3664422"/>
            <a:ext cx="12224084" cy="3201599"/>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0323" y="188494"/>
            <a:ext cx="11841256" cy="7720264"/>
          </a:xfrm>
          <a:prstGeom prst="rect">
            <a:avLst/>
          </a:prstGeom>
        </p:spPr>
      </p:pic>
      <p:grpSp>
        <p:nvGrpSpPr>
          <p:cNvPr id="13" name="组合 12"/>
          <p:cNvGrpSpPr/>
          <p:nvPr userDrawn="1"/>
        </p:nvGrpSpPr>
        <p:grpSpPr>
          <a:xfrm>
            <a:off x="5958796" y="-208920"/>
            <a:ext cx="6265288" cy="3016288"/>
            <a:chOff x="5958796" y="-208920"/>
            <a:chExt cx="6265288" cy="3016288"/>
          </a:xfrm>
        </p:grpSpPr>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65448" t="-2088" r="-1" b="79164"/>
            <a:stretch>
              <a:fillRect/>
            </a:stretch>
          </p:blipFill>
          <p:spPr>
            <a:xfrm>
              <a:off x="5958796" y="-208920"/>
              <a:ext cx="6265288" cy="2308264"/>
            </a:xfrm>
            <a:prstGeom prst="rect">
              <a:avLst/>
            </a:prstGeom>
          </p:spPr>
        </p:pic>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73633" r="6136" b="56148"/>
            <a:stretch>
              <a:fillRect/>
            </a:stretch>
          </p:blipFill>
          <p:spPr>
            <a:xfrm>
              <a:off x="10091319" y="513346"/>
              <a:ext cx="2116723" cy="2294022"/>
            </a:xfrm>
            <a:prstGeom prst="rect">
              <a:avLst/>
            </a:prstGeom>
          </p:spPr>
        </p:pic>
      </p:grpSp>
      <p:grpSp>
        <p:nvGrpSpPr>
          <p:cNvPr id="19" name="组合 18"/>
          <p:cNvGrpSpPr/>
          <p:nvPr userDrawn="1"/>
        </p:nvGrpSpPr>
        <p:grpSpPr>
          <a:xfrm>
            <a:off x="4279990" y="433516"/>
            <a:ext cx="3571063" cy="461665"/>
            <a:chOff x="4279990" y="481642"/>
            <a:chExt cx="3571063" cy="461665"/>
          </a:xfrm>
        </p:grpSpPr>
        <p:sp>
          <p:nvSpPr>
            <p:cNvPr id="20" name="文本框 19"/>
            <p:cNvSpPr txBox="1"/>
            <p:nvPr/>
          </p:nvSpPr>
          <p:spPr>
            <a:xfrm flipH="1">
              <a:off x="4279990" y="481642"/>
              <a:ext cx="3571063" cy="461665"/>
            </a:xfrm>
            <a:prstGeom prst="rect">
              <a:avLst/>
            </a:prstGeom>
            <a:noFill/>
            <a:ln>
              <a:noFill/>
            </a:ln>
          </p:spPr>
          <p:txBody>
            <a:bodyPr wrap="square" rtlCol="0">
              <a:spAutoFit/>
            </a:bodyPr>
            <a:lstStyle/>
            <a:p>
              <a:pPr algn="ctr"/>
              <a:r>
                <a:rPr lang="zh-CN" altLang="en-US" sz="2400" dirty="0" smtClean="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相关诗词</a:t>
              </a:r>
              <a:endParaRPr lang="zh-CN" altLang="en-US" sz="2400" dirty="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cxnSp>
          <p:nvCxnSpPr>
            <p:cNvPr id="21" name="直接连接符 20"/>
            <p:cNvCxnSpPr/>
            <p:nvPr userDrawn="1"/>
          </p:nvCxnSpPr>
          <p:spPr>
            <a:xfrm>
              <a:off x="6995160" y="667349"/>
              <a:ext cx="381000" cy="0"/>
            </a:xfrm>
            <a:prstGeom prst="line">
              <a:avLst/>
            </a:prstGeom>
          </p:spPr>
          <p:style>
            <a:lnRef idx="1">
              <a:schemeClr val="dk1"/>
            </a:lnRef>
            <a:fillRef idx="0">
              <a:schemeClr val="dk1"/>
            </a:fillRef>
            <a:effectRef idx="0">
              <a:schemeClr val="dk1"/>
            </a:effectRef>
            <a:fontRef idx="minor">
              <a:schemeClr val="tx1"/>
            </a:fontRef>
          </p:style>
        </p:cxnSp>
        <p:cxnSp>
          <p:nvCxnSpPr>
            <p:cNvPr id="22" name="直接连接符 21"/>
            <p:cNvCxnSpPr/>
            <p:nvPr userDrawn="1"/>
          </p:nvCxnSpPr>
          <p:spPr>
            <a:xfrm>
              <a:off x="4785360" y="667349"/>
              <a:ext cx="381000"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标题和竖排文字">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a:srcRect r="10994"/>
          <a:stretch>
            <a:fillRect/>
          </a:stretch>
        </p:blipFill>
        <p:spPr>
          <a:xfrm>
            <a:off x="0" y="0"/>
            <a:ext cx="12208042" cy="6858000"/>
          </a:xfrm>
          <a:prstGeom prst="rect">
            <a:avLst/>
          </a:prstGeom>
        </p:spPr>
      </p:pic>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5200"/>
          <a:stretch>
            <a:fillRect/>
          </a:stretch>
        </p:blipFill>
        <p:spPr>
          <a:xfrm>
            <a:off x="0" y="0"/>
            <a:ext cx="5390147" cy="6015790"/>
          </a:xfrm>
          <a:prstGeom prst="rect">
            <a:avLst/>
          </a:prstGeom>
        </p:spPr>
      </p:pic>
      <p:pic>
        <p:nvPicPr>
          <p:cNvPr id="12" name="图片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9" t="38847" b="14469"/>
          <a:stretch>
            <a:fillRect/>
          </a:stretch>
        </p:blipFill>
        <p:spPr>
          <a:xfrm flipH="1">
            <a:off x="-16042" y="3664422"/>
            <a:ext cx="12224084" cy="3201599"/>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0323" y="188494"/>
            <a:ext cx="11841256" cy="7720264"/>
          </a:xfrm>
          <a:prstGeom prst="rect">
            <a:avLst/>
          </a:prstGeom>
        </p:spPr>
      </p:pic>
      <p:grpSp>
        <p:nvGrpSpPr>
          <p:cNvPr id="13" name="组合 12"/>
          <p:cNvGrpSpPr/>
          <p:nvPr userDrawn="1"/>
        </p:nvGrpSpPr>
        <p:grpSpPr>
          <a:xfrm>
            <a:off x="5958796" y="-208920"/>
            <a:ext cx="6265288" cy="3016288"/>
            <a:chOff x="5958796" y="-208920"/>
            <a:chExt cx="6265288" cy="3016288"/>
          </a:xfrm>
        </p:grpSpPr>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65448" t="-2088" r="-1" b="79164"/>
            <a:stretch>
              <a:fillRect/>
            </a:stretch>
          </p:blipFill>
          <p:spPr>
            <a:xfrm>
              <a:off x="5958796" y="-208920"/>
              <a:ext cx="6265288" cy="2308264"/>
            </a:xfrm>
            <a:prstGeom prst="rect">
              <a:avLst/>
            </a:prstGeom>
          </p:spPr>
        </p:pic>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73633" r="6136" b="56148"/>
            <a:stretch>
              <a:fillRect/>
            </a:stretch>
          </p:blipFill>
          <p:spPr>
            <a:xfrm>
              <a:off x="10091319" y="513346"/>
              <a:ext cx="2116723" cy="229402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1"/>
            <a:ext cx="12208042" cy="6856738"/>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823" y="0"/>
            <a:ext cx="12063420" cy="6882063"/>
          </a:xfrm>
          <a:prstGeom prst="rect">
            <a:avLst/>
          </a:prstGeom>
        </p:spPr>
      </p:pic>
      <p:pic>
        <p:nvPicPr>
          <p:cNvPr id="9" name="图片 8"/>
          <p:cNvPicPr>
            <a:picLocks noChangeAspect="1"/>
          </p:cNvPicPr>
          <p:nvPr userDrawn="1"/>
        </p:nvPicPr>
        <p:blipFill rotWithShape="1">
          <a:blip r:embed="rId4" cstate="print">
            <a:extLst>
              <a:ext uri="{28A0092B-C50C-407E-A947-70E740481C1C}">
                <a14:useLocalDpi xmlns:a14="http://schemas.microsoft.com/office/drawing/2010/main" val="0"/>
              </a:ext>
            </a:extLst>
          </a:blip>
          <a:srcRect l="1019" t="38847" b="1738"/>
          <a:stretch>
            <a:fillRect/>
          </a:stretch>
        </p:blipFill>
        <p:spPr>
          <a:xfrm flipH="1">
            <a:off x="-16042" y="2807368"/>
            <a:ext cx="12224084" cy="4074695"/>
          </a:xfrm>
          <a:prstGeom prst="rect">
            <a:avLst/>
          </a:prstGeom>
        </p:spPr>
      </p:pic>
      <p:pic>
        <p:nvPicPr>
          <p:cNvPr id="10" name="图片 9"/>
          <p:cNvPicPr>
            <a:picLocks noChangeAspect="1"/>
          </p:cNvPicPr>
          <p:nvPr userDrawn="1"/>
        </p:nvPicPr>
        <p:blipFill rotWithShape="1">
          <a:blip r:embed="rId5" cstate="print">
            <a:extLst>
              <a:ext uri="{28A0092B-C50C-407E-A947-70E740481C1C}">
                <a14:useLocalDpi xmlns:a14="http://schemas.microsoft.com/office/drawing/2010/main" val="0"/>
              </a:ext>
            </a:extLst>
          </a:blip>
          <a:srcRect r="55200"/>
          <a:stretch>
            <a:fillRect/>
          </a:stretch>
        </p:blipFill>
        <p:spPr>
          <a:xfrm>
            <a:off x="0" y="0"/>
            <a:ext cx="5390147" cy="6015790"/>
          </a:xfrm>
          <a:prstGeom prst="rect">
            <a:avLst/>
          </a:prstGeom>
        </p:spPr>
      </p:pic>
      <p:grpSp>
        <p:nvGrpSpPr>
          <p:cNvPr id="13" name="组合 12"/>
          <p:cNvGrpSpPr/>
          <p:nvPr userDrawn="1"/>
        </p:nvGrpSpPr>
        <p:grpSpPr>
          <a:xfrm>
            <a:off x="5958796" y="-208920"/>
            <a:ext cx="6265288" cy="3016288"/>
            <a:chOff x="5958796" y="-208920"/>
            <a:chExt cx="6265288" cy="3016288"/>
          </a:xfrm>
        </p:grpSpPr>
        <p:pic>
          <p:nvPicPr>
            <p:cNvPr id="14" name="图片 13"/>
            <p:cNvPicPr>
              <a:picLocks noChangeAspect="1"/>
            </p:cNvPicPr>
            <p:nvPr/>
          </p:nvPicPr>
          <p:blipFill rotWithShape="1">
            <a:blip r:embed="rId6" cstate="print">
              <a:extLst>
                <a:ext uri="{28A0092B-C50C-407E-A947-70E740481C1C}">
                  <a14:useLocalDpi xmlns:a14="http://schemas.microsoft.com/office/drawing/2010/main" val="0"/>
                </a:ext>
              </a:extLst>
            </a:blip>
            <a:srcRect l="65448" t="-2088" r="-1" b="79164"/>
            <a:stretch>
              <a:fillRect/>
            </a:stretch>
          </p:blipFill>
          <p:spPr>
            <a:xfrm>
              <a:off x="5958796" y="-208920"/>
              <a:ext cx="6265288" cy="2308264"/>
            </a:xfrm>
            <a:prstGeom prst="rect">
              <a:avLst/>
            </a:prstGeom>
          </p:spPr>
        </p:pic>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l="73633" r="6136" b="56148"/>
            <a:stretch>
              <a:fillRect/>
            </a:stretch>
          </p:blipFill>
          <p:spPr>
            <a:xfrm>
              <a:off x="10091319" y="513346"/>
              <a:ext cx="2116723" cy="229402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23E8FCC-8F59-4AD8-810D-19D135DBD93E}"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E94A2-9E33-403A-A940-3505DFE9C2C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23E8FCC-8F59-4AD8-810D-19D135DBD93E}"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E94A2-9E33-403A-A940-3505DFE9C2C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3E8FCC-8F59-4AD8-810D-19D135DBD93E}"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3E94A2-9E33-403A-A940-3505DFE9C2C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23E8FCC-8F59-4AD8-810D-19D135DBD93E}"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3E94A2-9E33-403A-A940-3505DFE9C2C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23E8FCC-8F59-4AD8-810D-19D135DBD93E}"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3E94A2-9E33-403A-A940-3505DFE9C2C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23E8FCC-8F59-4AD8-810D-19D135DBD93E}"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3E94A2-9E33-403A-A940-3505DFE9C2C0}" type="slidenum">
              <a:rPr lang="zh-CN" altLang="en-US" smtClean="0"/>
              <a:t>‹#›</a:t>
            </a:fld>
            <a:endParaRPr lang="zh-CN" altLang="en-US"/>
          </a:p>
        </p:txBody>
      </p:sp>
      <p:sp>
        <p:nvSpPr>
          <p:cNvPr id="11" name="TextBox 10"/>
          <p:cNvSpPr txBox="1"/>
          <p:nvPr userDrawn="1"/>
        </p:nvSpPr>
        <p:spPr>
          <a:xfrm>
            <a:off x="1907703" y="6754844"/>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E8FCC-8F59-4AD8-810D-19D135DBD93E}"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3E94A2-9E33-403A-A940-3505DFE9C2C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E8FCC-8F59-4AD8-810D-19D135DBD93E}"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E94A2-9E33-403A-A940-3505DFE9C2C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hyperlink" Target="http://www.ainicr.cn/a/58.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aike.so.com/doc/5932348-6145277.html"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http://www.ainicr.cn/a/22.html"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baike.so.com/doc/6722592-6936688.html" TargetMode="External"/><Relationship Id="rId7" Type="http://schemas.openxmlformats.org/officeDocument/2006/relationships/hyperlink" Target="https://baike.so.com/doc/951442-1005748.html"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hyperlink" Target="https://baike.so.com/doc/6090717-6303823.html" TargetMode="External"/><Relationship Id="rId5" Type="http://schemas.openxmlformats.org/officeDocument/2006/relationships/hyperlink" Target="https://baike.so.com/doc/2700189-2850969.html" TargetMode="External"/><Relationship Id="rId4" Type="http://schemas.openxmlformats.org/officeDocument/2006/relationships/hyperlink" Target="https://baike.so.com/doc/8371392-8688383.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ainicr.cn/a/22.html" TargetMode="External"/><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www.ainicr.cn/a/58.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baike.so.com/doc/6455605-6669291.html" TargetMode="External"/><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baike.so.com/doc/5333014-5568382.html" TargetMode="External"/><Relationship Id="rId5" Type="http://schemas.openxmlformats.org/officeDocument/2006/relationships/hyperlink" Target="https://baike.so.com/doc/3212785-3385771.html" TargetMode="External"/><Relationship Id="rId4" Type="http://schemas.openxmlformats.org/officeDocument/2006/relationships/hyperlink" Target="https://baike.so.com/doc/5333009-24487866.html" TargetMode="External"/><Relationship Id="rId9" Type="http://schemas.openxmlformats.org/officeDocument/2006/relationships/hyperlink" Target="https://baike.so.com/doc/2083022-2203528.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aike.so.com/doc/5333009-24487866.html" TargetMode="External"/><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hyperlink" Target="https://baike.so.com/doc/5333014-5568382.html" TargetMode="External"/><Relationship Id="rId4" Type="http://schemas.openxmlformats.org/officeDocument/2006/relationships/hyperlink" Target="https://baike.so.com/doc/3212785-3385771.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aike.so.com/doc/5932348-6145277.html"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hyperlink" Target="http://www.ainicr.cn/a/58.html" TargetMode="External"/><Relationship Id="rId4" Type="http://schemas.openxmlformats.org/officeDocument/2006/relationships/hyperlink" Target="http://www.ainicr.cn/a/22.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328" y="0"/>
            <a:ext cx="6190454" cy="6190454"/>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3617" y="889994"/>
            <a:ext cx="5478723" cy="547872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116" y="1911567"/>
            <a:ext cx="3731524" cy="3721769"/>
          </a:xfrm>
          <a:prstGeom prst="rect">
            <a:avLst/>
          </a:prstGeom>
        </p:spPr>
      </p:pic>
      <p:sp>
        <p:nvSpPr>
          <p:cNvPr id="9" name="文本框 8"/>
          <p:cNvSpPr txBox="1"/>
          <p:nvPr/>
        </p:nvSpPr>
        <p:spPr>
          <a:xfrm>
            <a:off x="2543522" y="2180423"/>
            <a:ext cx="1846659" cy="3452913"/>
          </a:xfrm>
          <a:prstGeom prst="rect">
            <a:avLst/>
          </a:prstGeom>
          <a:noFill/>
          <a:ln>
            <a:noFill/>
          </a:ln>
        </p:spPr>
        <p:txBody>
          <a:bodyPr vert="eaVert" wrap="square" rtlCol="0">
            <a:spAutoFit/>
          </a:bodyPr>
          <a:lstStyle>
            <a:defPPr>
              <a:defRPr lang="zh-CN"/>
            </a:defPPr>
            <a:lvl1pPr>
              <a:lnSpc>
                <a:spcPts val="3000"/>
              </a:lnSpc>
              <a:defRPr sz="1400">
                <a:solidFill>
                  <a:schemeClr val="tx1">
                    <a:lumMod val="95000"/>
                    <a:lumOff val="5000"/>
                  </a:schemeClr>
                </a:solidFill>
                <a:latin typeface="义启隶书体" panose="02010601030101010101" pitchFamily="2" charset="-122"/>
                <a:ea typeface="义启隶书体" panose="02010601030101010101" pitchFamily="2" charset="-122"/>
              </a:defRPr>
            </a:lvl1pPr>
          </a:lstStyle>
          <a:p>
            <a:pPr>
              <a:lnSpc>
                <a:spcPct val="150000"/>
              </a:lnSpc>
            </a:pPr>
            <a:r>
              <a:rPr lang="zh-CN" altLang="en-US" sz="1800"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中秋节则是由传统的</a:t>
            </a:r>
            <a:r>
              <a:rPr lang="en-US" altLang="zh-CN" sz="1800"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祭月</a:t>
            </a:r>
            <a:r>
              <a:rPr lang="en-US" altLang="zh-CN" sz="1800"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而来。在传统文化中，月亮和太阳一样，这两个交替出现的天体成了先民崇拜的对象。</a:t>
            </a:r>
            <a:endParaRPr lang="zh-CN" altLang="en-US" sz="1800"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4"/>
            </a:endParaRPr>
          </a:p>
        </p:txBody>
      </p:sp>
      <p:sp>
        <p:nvSpPr>
          <p:cNvPr id="18" name="文本框 17"/>
          <p:cNvSpPr txBox="1"/>
          <p:nvPr/>
        </p:nvSpPr>
        <p:spPr>
          <a:xfrm>
            <a:off x="4566913" y="2607144"/>
            <a:ext cx="830997" cy="1517433"/>
          </a:xfrm>
          <a:prstGeom prst="rect">
            <a:avLst/>
          </a:prstGeom>
          <a:noFill/>
          <a:ln>
            <a:noFill/>
          </a:ln>
        </p:spPr>
        <p:txBody>
          <a:bodyPr vert="eaVert" wrap="square" rtlCol="0">
            <a:spAutoFit/>
          </a:bodyPr>
          <a:lstStyle/>
          <a:p>
            <a:pPr>
              <a:lnSpc>
                <a:spcPct val="150000"/>
              </a:lnSpc>
            </a:pPr>
            <a:r>
              <a:rPr lang="zh-CN" altLang="en-US" sz="2800" dirty="0">
                <a:solidFill>
                  <a:srgbClr val="C00000"/>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节日起源</a:t>
            </a:r>
            <a:endParaRPr lang="en-US" altLang="zh-CN" sz="2800" dirty="0">
              <a:solidFill>
                <a:srgbClr val="C00000"/>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376" y="0"/>
            <a:ext cx="7146758" cy="71467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486671" y="2160098"/>
            <a:ext cx="4339650" cy="3191663"/>
          </a:xfrm>
          <a:prstGeom prst="rect">
            <a:avLst/>
          </a:prstGeom>
          <a:noFill/>
        </p:spPr>
        <p:txBody>
          <a:bodyPr vert="eaVert" wrap="square" rtlCol="0">
            <a:spAutoFit/>
          </a:bodyPr>
          <a:lstStyle>
            <a:defPPr>
              <a:defRPr lang="zh-CN"/>
            </a:defPPr>
            <a:lvl1pPr marR="0" lvl="0" indent="0" fontAlgn="auto">
              <a:lnSpc>
                <a:spcPts val="3000"/>
              </a:lnSpc>
              <a:spcBef>
                <a:spcPts val="0"/>
              </a:spcBef>
              <a:spcAft>
                <a:spcPts val="0"/>
              </a:spcAft>
              <a:buClrTx/>
              <a:buSzTx/>
              <a:buFontTx/>
              <a:buNone/>
              <a:defRPr sz="1400">
                <a:solidFill>
                  <a:prstClr val="black"/>
                </a:solidFill>
                <a:latin typeface="义启隶书体" panose="02010601030101010101" pitchFamily="2" charset="-122"/>
                <a:ea typeface="义启隶书体" panose="02010601030101010101" pitchFamily="2" charset="-122"/>
              </a:defRPr>
            </a:lvl1pPr>
          </a:lstStyle>
          <a:p>
            <a:pPr>
              <a:lnSpc>
                <a:spcPct val="150000"/>
              </a:lnSpc>
            </a:pPr>
            <a:r>
              <a:rPr lang="zh-CN" altLang="en-US"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中秋节庆源自古人对月亮的祭祀，是中华民族祭月习俗的遗存和衍生。祭月，在我国是一种十分古老的习俗，实际上是古时代我国一些地方古人对</a:t>
            </a:r>
            <a:r>
              <a:rPr lang="en-US" altLang="zh-CN"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月神</a:t>
            </a:r>
            <a:r>
              <a:rPr lang="en-US" altLang="zh-CN"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的一种崇拜活动。据考证，最初</a:t>
            </a:r>
            <a:r>
              <a:rPr lang="en-US" altLang="zh-CN"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祭月节</a:t>
            </a:r>
            <a:r>
              <a:rPr lang="en-US" altLang="zh-CN"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是定在干支历二十四节气</a:t>
            </a:r>
            <a:r>
              <a:rPr lang="en-US" altLang="zh-CN"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3"/>
              </a:rPr>
              <a:t>秋分</a:t>
            </a:r>
            <a:r>
              <a:rPr lang="en-US" altLang="zh-CN"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这天，不过由于历史发展，后来历法融合，使用阴历</a:t>
            </a:r>
            <a:r>
              <a:rPr lang="en-US" altLang="zh-CN"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夏历</a:t>
            </a:r>
            <a:r>
              <a:rPr lang="en-US" altLang="zh-CN" sz="18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endParaRPr lang="zh-CN" altLang="en-US" sz="1800" u="sng"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nvGrpSpPr>
          <p:cNvPr id="3" name="组合 2"/>
          <p:cNvGrpSpPr/>
          <p:nvPr/>
        </p:nvGrpSpPr>
        <p:grpSpPr>
          <a:xfrm>
            <a:off x="10009954" y="2266807"/>
            <a:ext cx="830997" cy="2652535"/>
            <a:chOff x="9486542" y="2256352"/>
            <a:chExt cx="830997" cy="2652535"/>
          </a:xfrm>
        </p:grpSpPr>
        <p:sp>
          <p:nvSpPr>
            <p:cNvPr id="14" name="文本框 13"/>
            <p:cNvSpPr txBox="1"/>
            <p:nvPr/>
          </p:nvSpPr>
          <p:spPr>
            <a:xfrm>
              <a:off x="9486542" y="2670283"/>
              <a:ext cx="830997" cy="1517433"/>
            </a:xfrm>
            <a:prstGeom prst="rect">
              <a:avLst/>
            </a:prstGeom>
            <a:noFill/>
            <a:ln>
              <a:noFill/>
            </a:ln>
          </p:spPr>
          <p:txBody>
            <a:bodyPr vert="eaVert" wrap="square" rtlCol="0">
              <a:spAutoFit/>
            </a:bodyPr>
            <a:lstStyle/>
            <a:p>
              <a:pPr>
                <a:lnSpc>
                  <a:spcPct val="150000"/>
                </a:lnSpc>
              </a:pPr>
              <a:r>
                <a:rPr lang="zh-CN" altLang="en-US" sz="2800" dirty="0">
                  <a:solidFill>
                    <a:srgbClr val="C00000"/>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节日起源</a:t>
              </a:r>
              <a:endParaRPr lang="en-US" altLang="zh-CN" sz="2800" dirty="0">
                <a:solidFill>
                  <a:srgbClr val="C00000"/>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V="1">
              <a:off x="8454031" y="3369074"/>
              <a:ext cx="2652535" cy="427092"/>
            </a:xfrm>
            <a:prstGeom prst="rect">
              <a:avLst/>
            </a:prstGeom>
          </p:spPr>
        </p:pic>
      </p:gr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390" y="1413680"/>
            <a:ext cx="5085871" cy="43587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7650" y="2774330"/>
            <a:ext cx="4408350" cy="2585323"/>
          </a:xfrm>
          <a:prstGeom prst="rect">
            <a:avLst/>
          </a:prstGeom>
          <a:noFill/>
        </p:spPr>
        <p:txBody>
          <a:bodyPr vert="horz" wrap="square" rtlCol="0">
            <a:spAutoFit/>
          </a:bodyPr>
          <a:lstStyle/>
          <a:p>
            <a:pPr>
              <a:lnSpc>
                <a:spcPct val="150000"/>
              </a:lnSpc>
            </a:pP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所以将</a:t>
            </a:r>
            <a:r>
              <a:rPr lang="en-US" altLang="zh-CN"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祭月节</a:t>
            </a:r>
            <a:r>
              <a:rPr lang="en-US" altLang="zh-CN"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由干支历二十四节气</a:t>
            </a:r>
            <a:r>
              <a:rPr lang="en-US" altLang="zh-CN"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秋分</a:t>
            </a:r>
            <a:r>
              <a:rPr lang="en-US" altLang="zh-CN"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调至夏历</a:t>
            </a:r>
            <a:r>
              <a:rPr lang="en-US" altLang="zh-CN"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农历</a:t>
            </a:r>
            <a:r>
              <a:rPr lang="en-US" altLang="zh-CN"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八月十五日。中秋节是秋季时令习俗的综合，其所包含的节俗因素，大都有着古老的渊源。</a:t>
            </a:r>
            <a:endParaRPr lang="en-US" altLang="zh-CN"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a:p>
            <a:pPr>
              <a:lnSpc>
                <a:spcPct val="150000"/>
              </a:lnSpc>
            </a:pPr>
            <a:endParaRPr kumimoji="1" lang="en-US" altLang="zh-CN" u="sng" dirty="0">
              <a:solidFill>
                <a:schemeClr val="bg2">
                  <a:lumMod val="25000"/>
                </a:schemeClr>
              </a:solidFill>
              <a:latin typeface="字体视界-一纸情书" panose="02000503000000000000" pitchFamily="2" charset="-122"/>
              <a:ea typeface="字体视界-一纸情书" panose="02000503000000000000" pitchFamily="2" charset="-122"/>
              <a:cs typeface="宋体" panose="02010600030101010101" pitchFamily="2" charset="-122"/>
              <a:sym typeface="字魂36号-正文宋楷" panose="02000000000000000000" pitchFamily="2" charset="-122"/>
            </a:endParaRPr>
          </a:p>
          <a:p>
            <a:pPr>
              <a:lnSpc>
                <a:spcPct val="150000"/>
              </a:lnSpc>
            </a:pPr>
            <a:endParaRPr kumimoji="1" lang="zh-CN" altLang="en-US" u="sng" dirty="0">
              <a:solidFill>
                <a:schemeClr val="accent1"/>
              </a:solidFill>
              <a:latin typeface="字体视界-一纸情书" panose="02000503000000000000" pitchFamily="2" charset="-122"/>
              <a:ea typeface="字体视界-一纸情书" panose="02000503000000000000" pitchFamily="2" charset="-122"/>
              <a:cs typeface="宋体" panose="02010600030101010101" pitchFamily="2" charset="-122"/>
              <a:sym typeface="字魂36号-正文宋楷" panose="02000000000000000000" pitchFamily="2"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9073" y="1616242"/>
            <a:ext cx="2069432" cy="1034716"/>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1" y="4508784"/>
            <a:ext cx="2069432" cy="1034716"/>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242678"/>
            <a:ext cx="5069890" cy="50698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9092" y="451262"/>
            <a:ext cx="2495761" cy="2495761"/>
          </a:xfrm>
          <a:prstGeom prst="rect">
            <a:avLst/>
          </a:prstGeom>
        </p:spPr>
      </p:pic>
      <p:sp>
        <p:nvSpPr>
          <p:cNvPr id="20" name="文本框 19"/>
          <p:cNvSpPr txBox="1"/>
          <p:nvPr/>
        </p:nvSpPr>
        <p:spPr>
          <a:xfrm flipH="1">
            <a:off x="4323736" y="2947023"/>
            <a:ext cx="3571063" cy="769441"/>
          </a:xfrm>
          <a:prstGeom prst="rect">
            <a:avLst/>
          </a:prstGeom>
          <a:noFill/>
          <a:ln>
            <a:noFill/>
          </a:ln>
        </p:spPr>
        <p:txBody>
          <a:bodyPr wrap="square" rtlCol="0">
            <a:spAutoFit/>
          </a:bodyPr>
          <a:lstStyle/>
          <a:p>
            <a:pPr algn="ctr"/>
            <a:r>
              <a:rPr lang="zh-CN" altLang="en-US" sz="4400"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各地习俗</a:t>
            </a:r>
          </a:p>
        </p:txBody>
      </p:sp>
      <p:sp>
        <p:nvSpPr>
          <p:cNvPr id="21" name="文本框 20"/>
          <p:cNvSpPr txBox="1"/>
          <p:nvPr/>
        </p:nvSpPr>
        <p:spPr>
          <a:xfrm>
            <a:off x="5307237" y="812970"/>
            <a:ext cx="2118311" cy="1569660"/>
          </a:xfrm>
          <a:prstGeom prst="rect">
            <a:avLst/>
          </a:prstGeom>
          <a:noFill/>
        </p:spPr>
        <p:txBody>
          <a:bodyPr wrap="square" rtlCol="0">
            <a:spAutoFit/>
          </a:bodyPr>
          <a:lstStyle/>
          <a:p>
            <a:r>
              <a:rPr lang="zh-CN" altLang="en-US" sz="9600"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叁</a:t>
            </a:r>
          </a:p>
        </p:txBody>
      </p:sp>
      <p:sp>
        <p:nvSpPr>
          <p:cNvPr id="22" name="文本框 21"/>
          <p:cNvSpPr txBox="1"/>
          <p:nvPr/>
        </p:nvSpPr>
        <p:spPr>
          <a:xfrm>
            <a:off x="3576707" y="3824780"/>
            <a:ext cx="4840533" cy="1011367"/>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1400" dirty="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6461" y="1353752"/>
            <a:ext cx="5504248" cy="55042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64317" y="1593998"/>
            <a:ext cx="5612668" cy="4249030"/>
            <a:chOff x="4964317" y="1882755"/>
            <a:chExt cx="5612668" cy="424903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b="68940"/>
            <a:stretch>
              <a:fillRect/>
            </a:stretch>
          </p:blipFill>
          <p:spPr>
            <a:xfrm>
              <a:off x="4964317" y="1882755"/>
              <a:ext cx="5612668" cy="1738750"/>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74794" b="-5854"/>
            <a:stretch>
              <a:fillRect/>
            </a:stretch>
          </p:blipFill>
          <p:spPr>
            <a:xfrm>
              <a:off x="4964317" y="4393035"/>
              <a:ext cx="5612668" cy="1738750"/>
            </a:xfrm>
            <a:prstGeom prst="rect">
              <a:avLst/>
            </a:prstGeom>
          </p:spPr>
        </p:pic>
      </p:grpSp>
      <p:sp>
        <p:nvSpPr>
          <p:cNvPr id="6" name="文本框 5"/>
          <p:cNvSpPr txBox="1"/>
          <p:nvPr/>
        </p:nvSpPr>
        <p:spPr>
          <a:xfrm>
            <a:off x="7210647" y="1850473"/>
            <a:ext cx="1512528" cy="523220"/>
          </a:xfrm>
          <a:prstGeom prst="rect">
            <a:avLst/>
          </a:prstGeom>
          <a:noFill/>
        </p:spPr>
        <p:txBody>
          <a:bodyPr vert="horz" wrap="square" rtlCol="0">
            <a:spAutoFit/>
          </a:bodyPr>
          <a:lstStyle/>
          <a:p>
            <a:pPr algn="dist"/>
            <a:r>
              <a:rPr lang="zh-CN" altLang="en-US" sz="2800" b="1" spc="600"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祭月</a:t>
            </a:r>
          </a:p>
        </p:txBody>
      </p:sp>
      <p:sp>
        <p:nvSpPr>
          <p:cNvPr id="7" name="文本框 6"/>
          <p:cNvSpPr txBox="1"/>
          <p:nvPr/>
        </p:nvSpPr>
        <p:spPr>
          <a:xfrm>
            <a:off x="5734251" y="2803828"/>
            <a:ext cx="4465320" cy="2169825"/>
          </a:xfrm>
          <a:prstGeom prst="rect">
            <a:avLst/>
          </a:prstGeom>
          <a:noFill/>
        </p:spPr>
        <p:txBody>
          <a:bodyPr wrap="square" rtlCol="0">
            <a:spAutoFit/>
          </a:bodyPr>
          <a:lstStyle/>
          <a:p>
            <a:pPr>
              <a:lnSpc>
                <a:spcPct val="150000"/>
              </a:lnSpc>
            </a:pP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祭月，在我国是一种十分古老的习俗，实际上是古人对</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月神</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的一种崇拜活动。在古代有</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秋暮夕月</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的习俗。夕月，即拜祭月神。自古以来，在广东部分地区，人们都有在中秋晚上拜祭月神</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拜月娘、拜月光</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的习俗。</a:t>
            </a:r>
            <a:endParaRPr kumimoji="1" lang="zh-CN" altLang="en-US" u="sng" dirty="0">
              <a:solidFill>
                <a:schemeClr val="accent1"/>
              </a:solidFill>
              <a:latin typeface="字体视界-一纸情书" panose="02000503000000000000" pitchFamily="2" charset="-122"/>
              <a:ea typeface="字体视界-一纸情书" panose="02000503000000000000" pitchFamily="2" charset="-122"/>
              <a:cs typeface="宋体" panose="02010600030101010101" pitchFamily="2" charset="-122"/>
              <a:sym typeface="字魂36号-正文宋楷" panose="02000000000000000000" pitchFamily="2" charset="-122"/>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338" y="859177"/>
            <a:ext cx="4461499" cy="51396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77037" y="3388782"/>
            <a:ext cx="4796473" cy="2169825"/>
          </a:xfrm>
          <a:prstGeom prst="rect">
            <a:avLst/>
          </a:prstGeom>
          <a:noFill/>
        </p:spPr>
        <p:txBody>
          <a:bodyPr wrap="square" rtlCol="0">
            <a:spAutoFit/>
          </a:bodyPr>
          <a:lstStyle/>
          <a:p>
            <a:pPr>
              <a:lnSpc>
                <a:spcPct val="150000"/>
              </a:lnSpc>
            </a:pP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设大香案，摆上月饼、西瓜、苹果、红枣、李子、葡萄等祭品。在月下，将</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月神</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牌位放在月亮的那个方向，红烛高燃，全家人依次拜祭月亮，祈求福佑。祭月赏月，托月追思，表达了人们的美好祝愿。</a:t>
            </a:r>
            <a:endParaRPr lang="en-US" altLang="zh-CN" sz="1400" u="sng" dirty="0">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0895" y="667353"/>
            <a:ext cx="5236142" cy="5236142"/>
          </a:xfrm>
          <a:prstGeom prst="rect">
            <a:avLst/>
          </a:prstGeom>
        </p:spPr>
      </p:pic>
      <p:grpSp>
        <p:nvGrpSpPr>
          <p:cNvPr id="10" name="组合 9"/>
          <p:cNvGrpSpPr/>
          <p:nvPr/>
        </p:nvGrpSpPr>
        <p:grpSpPr>
          <a:xfrm>
            <a:off x="5833058" y="1632549"/>
            <a:ext cx="2771775" cy="1317861"/>
            <a:chOff x="5833058" y="1632549"/>
            <a:chExt cx="2771775" cy="1317861"/>
          </a:xfrm>
        </p:grpSpPr>
        <p:sp>
          <p:nvSpPr>
            <p:cNvPr id="5" name="文本框 4"/>
            <p:cNvSpPr txBox="1"/>
            <p:nvPr/>
          </p:nvSpPr>
          <p:spPr>
            <a:xfrm>
              <a:off x="6384874" y="1632549"/>
              <a:ext cx="1668145" cy="830997"/>
            </a:xfrm>
            <a:prstGeom prst="rect">
              <a:avLst/>
            </a:prstGeom>
            <a:noFill/>
          </p:spPr>
          <p:txBody>
            <a:bodyPr wrap="square">
              <a:spAutoFit/>
            </a:bodyPr>
            <a:lstStyle/>
            <a:p>
              <a:pPr algn="dist"/>
              <a:r>
                <a:rPr lang="zh-CN" altLang="en-US" sz="4800"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拜月</a:t>
              </a:r>
              <a:endParaRPr lang="zh-CN" altLang="en-US" sz="4800" dirty="0"/>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058" y="2321571"/>
              <a:ext cx="2771775" cy="628839"/>
            </a:xfrm>
            <a:prstGeom prst="rect">
              <a:avLst/>
            </a:prstGeom>
          </p:spPr>
        </p:pic>
      </p:grpSp>
      <p:sp>
        <p:nvSpPr>
          <p:cNvPr id="8" name="TextBox 7"/>
          <p:cNvSpPr txBox="1"/>
          <p:nvPr/>
        </p:nvSpPr>
        <p:spPr>
          <a:xfrm>
            <a:off x="1187624" y="6284287"/>
            <a:ext cx="1440159" cy="121920"/>
          </a:xfrm>
          <a:prstGeom prst="rect">
            <a:avLst/>
          </a:prstGeom>
          <a:noFill/>
        </p:spPr>
        <p:txBody>
          <a:bodyPr wrap="square" rtlCol="0">
            <a:spAutoFit/>
          </a:bodyPr>
          <a:lstStyle/>
          <a:p>
            <a:pPr>
              <a:lnSpc>
                <a:spcPct val="200000"/>
              </a:lnSpc>
            </a:pPr>
            <a:r>
              <a:rPr lang="zh-CN" altLang="en-US" sz="100" smtClean="0">
                <a:solidFill>
                  <a:schemeClr val="bg1"/>
                </a:solidFill>
                <a:latin typeface="微软雅黑" panose="020B0503020204020204" pitchFamily="34" charset="-122"/>
                <a:ea typeface="微软雅黑" panose="020B0503020204020204" pitchFamily="34" charset="-122"/>
              </a:rPr>
              <a:t>节日</a:t>
            </a:r>
            <a:r>
              <a:rPr lang="en-US" altLang="zh-CN" sz="100" smtClean="0">
                <a:solidFill>
                  <a:schemeClr val="bg1"/>
                </a:solidFill>
                <a:latin typeface="微软雅黑" panose="020B0503020204020204" pitchFamily="34" charset="-122"/>
                <a:ea typeface="微软雅黑" panose="020B0503020204020204" pitchFamily="34" charset="-122"/>
              </a:rPr>
              <a:t>PPT</a:t>
            </a:r>
            <a:r>
              <a:rPr lang="zh-CN" altLang="en-US" sz="100" smtClean="0">
                <a:solidFill>
                  <a:schemeClr val="bg1"/>
                </a:solidFill>
                <a:latin typeface="微软雅黑" panose="020B0503020204020204" pitchFamily="34" charset="-122"/>
                <a:ea typeface="微软雅黑" panose="020B0503020204020204" pitchFamily="34" charset="-122"/>
              </a:rPr>
              <a:t>模板 </a:t>
            </a:r>
            <a:r>
              <a:rPr lang="en-US" altLang="zh-CN" sz="100" smtClean="0">
                <a:solidFill>
                  <a:schemeClr val="bg1"/>
                </a:solidFill>
                <a:latin typeface="微软雅黑" panose="020B0503020204020204" pitchFamily="34" charset="-122"/>
                <a:ea typeface="微软雅黑" panose="020B0503020204020204" pitchFamily="34" charset="-122"/>
              </a:rPr>
              <a:t>http:// www.PPT818.com/jieri/</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0785" y="1808599"/>
            <a:ext cx="10910430" cy="1620401"/>
            <a:chOff x="133929" y="1629361"/>
            <a:chExt cx="10910430" cy="1620401"/>
          </a:xfrm>
        </p:grpSpPr>
        <p:sp>
          <p:nvSpPr>
            <p:cNvPr id="3" name="文本框 2"/>
            <p:cNvSpPr txBox="1"/>
            <p:nvPr/>
          </p:nvSpPr>
          <p:spPr>
            <a:xfrm>
              <a:off x="10490361" y="1629361"/>
              <a:ext cx="553998" cy="1498210"/>
            </a:xfrm>
            <a:prstGeom prst="rect">
              <a:avLst/>
            </a:prstGeom>
            <a:noFill/>
          </p:spPr>
          <p:txBody>
            <a:bodyPr vert="eaVert" wrap="square" rtlCol="0">
              <a:spAutoFit/>
            </a:bodyPr>
            <a:lstStyle/>
            <a:p>
              <a:pPr lvl="0" algn="r">
                <a:defRPr/>
              </a:pPr>
              <a:r>
                <a:rPr lang="zh-CN" altLang="en-US" sz="2400" spc="600"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赏月</a:t>
              </a:r>
              <a:endParaRPr kumimoji="0" lang="zh-CN" altLang="en-US" sz="2800" b="1" i="0" u="none" strike="noStrike" kern="1200" cap="none" spc="600" normalizeH="0" baseline="0" noProof="0" dirty="0">
                <a:ln>
                  <a:noFill/>
                </a:ln>
                <a:solidFill>
                  <a:schemeClr val="accent1"/>
                </a:solidFill>
                <a:effectLst/>
                <a:uLnTx/>
                <a:uFillTx/>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cxnSp>
          <p:nvCxnSpPr>
            <p:cNvPr id="4" name="直接连接符 3"/>
            <p:cNvCxnSpPr/>
            <p:nvPr/>
          </p:nvCxnSpPr>
          <p:spPr>
            <a:xfrm>
              <a:off x="10396027" y="1674181"/>
              <a:ext cx="0" cy="1364441"/>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5" name="文本框 4"/>
            <p:cNvSpPr txBox="1"/>
            <p:nvPr/>
          </p:nvSpPr>
          <p:spPr>
            <a:xfrm>
              <a:off x="133929" y="1671565"/>
              <a:ext cx="10156627" cy="1578197"/>
            </a:xfrm>
            <a:prstGeom prst="rect">
              <a:avLst/>
            </a:prstGeom>
            <a:noFill/>
          </p:spPr>
          <p:txBody>
            <a:bodyPr vert="eaVert" wrap="square" rtlCol="0">
              <a:spAutoFit/>
            </a:bodyPr>
            <a:lstStyle/>
            <a:p>
              <a:pPr>
                <a:lnSpc>
                  <a:spcPct val="150000"/>
                </a:lnSpc>
              </a:pP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赏月的风俗来源于祭月，严肃的祭祀变成了轻松的欢娱。据说此夜月球距地球最近，月亮最大显圆最亮，所以从古至今都有饮宴赏月的习俗</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回娘家的媳妇是日必返夫家，以寓圆满、吉庆之意。民间中秋赏月活动的文字记载出现在魏晋时期，但未成习。到了唐代，中秋赏月、玩月颇为盛行，许多诗人的名篇中都有咏月的诗句</a:t>
              </a:r>
              <a:endParaRPr lang="zh-CN" altLang="en-US" dirty="0">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3"/>
              </a:endParaRPr>
            </a:p>
          </p:txBody>
        </p:sp>
      </p:grpSp>
      <p:grpSp>
        <p:nvGrpSpPr>
          <p:cNvPr id="6" name="组合 5"/>
          <p:cNvGrpSpPr/>
          <p:nvPr/>
        </p:nvGrpSpPr>
        <p:grpSpPr>
          <a:xfrm>
            <a:off x="3964772" y="4180421"/>
            <a:ext cx="7586443" cy="1620401"/>
            <a:chOff x="3457916" y="1629361"/>
            <a:chExt cx="7586443" cy="1620401"/>
          </a:xfrm>
        </p:grpSpPr>
        <p:sp>
          <p:nvSpPr>
            <p:cNvPr id="7" name="文本框 6"/>
            <p:cNvSpPr txBox="1"/>
            <p:nvPr/>
          </p:nvSpPr>
          <p:spPr>
            <a:xfrm>
              <a:off x="10490361" y="1629361"/>
              <a:ext cx="553998" cy="1498210"/>
            </a:xfrm>
            <a:prstGeom prst="rect">
              <a:avLst/>
            </a:prstGeom>
            <a:noFill/>
          </p:spPr>
          <p:txBody>
            <a:bodyPr vert="eaVert" wrap="square" rtlCol="0">
              <a:spAutoFit/>
            </a:bodyPr>
            <a:lstStyle/>
            <a:p>
              <a:pPr lvl="0">
                <a:defRPr/>
              </a:pPr>
              <a:r>
                <a:rPr lang="zh-CN" altLang="en-US" sz="2400" spc="600"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追月</a:t>
              </a:r>
              <a:endParaRPr kumimoji="0" lang="zh-CN" altLang="en-US" sz="2800" b="1" i="0" u="none" strike="noStrike" kern="1200" cap="none" spc="600" normalizeH="0" baseline="0" noProof="0" dirty="0">
                <a:ln>
                  <a:noFill/>
                </a:ln>
                <a:solidFill>
                  <a:schemeClr val="accent1"/>
                </a:solidFill>
                <a:effectLst/>
                <a:uLnTx/>
                <a:uFillTx/>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cxnSp>
          <p:nvCxnSpPr>
            <p:cNvPr id="8" name="直接连接符 7"/>
            <p:cNvCxnSpPr/>
            <p:nvPr/>
          </p:nvCxnSpPr>
          <p:spPr>
            <a:xfrm>
              <a:off x="10396027" y="1674181"/>
              <a:ext cx="0" cy="1364441"/>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8"/>
            <p:cNvSpPr txBox="1"/>
            <p:nvPr/>
          </p:nvSpPr>
          <p:spPr>
            <a:xfrm>
              <a:off x="3457916" y="1671565"/>
              <a:ext cx="6832640" cy="1578197"/>
            </a:xfrm>
            <a:prstGeom prst="rect">
              <a:avLst/>
            </a:prstGeom>
            <a:noFill/>
          </p:spPr>
          <p:txBody>
            <a:bodyPr vert="eaVert" wrap="square" rtlCol="0">
              <a:spAutoFit/>
            </a:bodyPr>
            <a:lstStyle/>
            <a:p>
              <a:pPr>
                <a:lnSpc>
                  <a:spcPct val="150000"/>
                </a:lnSpc>
              </a:pP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所谓</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追月</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，即是过了农历八月十五，兴犹未尽，于是次日的晚上，不少人又邀约亲朋好友，继续赏月，名为</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追月</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。据清人陈子厚</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岭南杂事钞</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序云</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粤中好事者，于八月十六夜，集亲朋治酒肴赏月，谓之追月。</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endParaRPr lang="en-US" altLang="zh-CN" sz="1600" u="sng" dirty="0">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785" y="4067683"/>
            <a:ext cx="3776159" cy="188807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750"/>
                                        <p:tgtEl>
                                          <p:spTgt spid="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7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909047" y="2070457"/>
            <a:ext cx="4119316" cy="3482385"/>
            <a:chOff x="6330196" y="1709678"/>
            <a:chExt cx="4119316" cy="3482385"/>
          </a:xfrm>
        </p:grpSpPr>
        <p:sp>
          <p:nvSpPr>
            <p:cNvPr id="5" name="文本框 4"/>
            <p:cNvSpPr txBox="1"/>
            <p:nvPr/>
          </p:nvSpPr>
          <p:spPr>
            <a:xfrm>
              <a:off x="9895514" y="1709678"/>
              <a:ext cx="553998" cy="861774"/>
            </a:xfrm>
            <a:prstGeom prst="rect">
              <a:avLst/>
            </a:prstGeom>
            <a:noFill/>
          </p:spPr>
          <p:txBody>
            <a:bodyPr vert="eaVert" wrap="none" rtlCol="0">
              <a:spAutoFit/>
            </a:bodyPr>
            <a:lstStyle/>
            <a:p>
              <a:pPr lvl="0">
                <a:defRPr/>
              </a:pPr>
              <a:r>
                <a:rPr lang="zh-CN" altLang="en-US" sz="2400" spc="600"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观潮</a:t>
              </a:r>
              <a:endParaRPr kumimoji="0" lang="zh-CN" altLang="en-US" sz="2800" b="0" i="0" u="none" strike="noStrike" kern="1200" cap="none" spc="600" normalizeH="0" baseline="0" noProof="0" dirty="0">
                <a:ln>
                  <a:noFill/>
                </a:ln>
                <a:solidFill>
                  <a:schemeClr val="accent1"/>
                </a:solidFill>
                <a:effectLst/>
                <a:uLnTx/>
                <a:uFillTx/>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cxnSp>
          <p:nvCxnSpPr>
            <p:cNvPr id="6" name="直接连接符 5"/>
            <p:cNvCxnSpPr/>
            <p:nvPr/>
          </p:nvCxnSpPr>
          <p:spPr>
            <a:xfrm>
              <a:off x="9827680" y="1709678"/>
              <a:ext cx="0" cy="348238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sp>
          <p:nvSpPr>
            <p:cNvPr id="7" name="文本框 6"/>
            <p:cNvSpPr txBox="1"/>
            <p:nvPr/>
          </p:nvSpPr>
          <p:spPr>
            <a:xfrm>
              <a:off x="6330196" y="1709679"/>
              <a:ext cx="3508653" cy="3482384"/>
            </a:xfrm>
            <a:prstGeom prst="rect">
              <a:avLst/>
            </a:prstGeom>
            <a:noFill/>
          </p:spPr>
          <p:txBody>
            <a:bodyPr vert="eaVert" wrap="square" rtlCol="0">
              <a:spAutoFit/>
            </a:bodyPr>
            <a:lstStyle/>
            <a:p>
              <a:pPr>
                <a:lnSpc>
                  <a:spcPct val="150000"/>
                </a:lnSpc>
              </a:pPr>
              <a:r>
                <a:rPr lang="zh-CN" altLang="en-US"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在古代，浙江一带除中秋赏月外，观潮可谓是又一中秋盛事。中秋观潮的风俗由来已久，早在汉代枚乘的</a:t>
              </a:r>
              <a:r>
                <a:rPr lang="en-US" altLang="zh-CN"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3"/>
                </a:rPr>
                <a:t>七发</a:t>
              </a:r>
              <a:r>
                <a:rPr lang="en-US" altLang="zh-CN"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赋中就有了相当详尽的记述。汉以后，中秋观潮之风更盛。明</a:t>
              </a:r>
              <a:r>
                <a:rPr lang="zh-CN" altLang="en-US"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4"/>
                </a:rPr>
                <a:t>朱廷焕</a:t>
              </a:r>
              <a:r>
                <a:rPr lang="en-US" altLang="zh-CN"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5"/>
                </a:rPr>
                <a:t>增补武林旧事</a:t>
              </a:r>
              <a:r>
                <a:rPr lang="en-US" altLang="zh-CN"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和宋吴自牧</a:t>
              </a:r>
              <a:r>
                <a:rPr lang="en-US" altLang="zh-CN"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6"/>
                </a:rPr>
                <a:t>梦粱录</a:t>
              </a:r>
              <a:r>
                <a:rPr lang="en-US" altLang="zh-CN"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也有观潮记载。</a:t>
              </a:r>
              <a:endParaRPr lang="zh-CN" altLang="en-US" sz="1100" u="sng"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grpSp>
        <p:nvGrpSpPr>
          <p:cNvPr id="8" name="组合 7"/>
          <p:cNvGrpSpPr/>
          <p:nvPr/>
        </p:nvGrpSpPr>
        <p:grpSpPr>
          <a:xfrm>
            <a:off x="4700194" y="2070457"/>
            <a:ext cx="2000671" cy="3482385"/>
            <a:chOff x="8501881" y="1709678"/>
            <a:chExt cx="2000671" cy="3482385"/>
          </a:xfrm>
        </p:grpSpPr>
        <p:sp>
          <p:nvSpPr>
            <p:cNvPr id="9" name="文本框 8"/>
            <p:cNvSpPr txBox="1"/>
            <p:nvPr/>
          </p:nvSpPr>
          <p:spPr>
            <a:xfrm>
              <a:off x="9948554" y="1709678"/>
              <a:ext cx="553998" cy="2554545"/>
            </a:xfrm>
            <a:prstGeom prst="rect">
              <a:avLst/>
            </a:prstGeom>
            <a:noFill/>
          </p:spPr>
          <p:txBody>
            <a:bodyPr vert="eaVert" wrap="none" rtlCol="0">
              <a:spAutoFit/>
            </a:bodyPr>
            <a:lstStyle/>
            <a:p>
              <a:pPr lvl="0">
                <a:defRPr/>
              </a:pPr>
              <a:r>
                <a:rPr lang="zh-CN" altLang="en-US" sz="2400"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赏桂花、饮</a:t>
              </a:r>
              <a:r>
                <a:rPr lang="zh-CN" altLang="en-US" sz="2400" dirty="0">
                  <a:solidFill>
                    <a:schemeClr val="tx1">
                      <a:lumMod val="90000"/>
                      <a:lumOff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7"/>
                </a:rPr>
                <a:t>桂花酒</a:t>
              </a:r>
              <a:endParaRPr kumimoji="0" lang="zh-CN" altLang="en-US" sz="2800" b="0" i="0" u="none" strike="noStrike" kern="1200" cap="none" spc="0" normalizeH="0" baseline="0" noProof="0" dirty="0">
                <a:ln>
                  <a:noFill/>
                </a:ln>
                <a:solidFill>
                  <a:schemeClr val="tx1">
                    <a:lumMod val="90000"/>
                    <a:lumOff val="10000"/>
                  </a:schemeClr>
                </a:solidFill>
                <a:effectLst/>
                <a:uLnTx/>
                <a:uFillTx/>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cxnSp>
          <p:nvCxnSpPr>
            <p:cNvPr id="10" name="直接连接符 9"/>
            <p:cNvCxnSpPr/>
            <p:nvPr/>
          </p:nvCxnSpPr>
          <p:spPr>
            <a:xfrm>
              <a:off x="9827680" y="1709678"/>
              <a:ext cx="0" cy="348238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1" name="文本框 10"/>
            <p:cNvSpPr txBox="1"/>
            <p:nvPr/>
          </p:nvSpPr>
          <p:spPr>
            <a:xfrm>
              <a:off x="8501881" y="1709678"/>
              <a:ext cx="1146468" cy="3482385"/>
            </a:xfrm>
            <a:prstGeom prst="rect">
              <a:avLst/>
            </a:prstGeom>
            <a:noFill/>
          </p:spPr>
          <p:txBody>
            <a:bodyPr vert="eaVert" wrap="square" rtlCol="0">
              <a:spAutoFit/>
            </a:bodyPr>
            <a:lstStyle/>
            <a:p>
              <a:pPr>
                <a:lnSpc>
                  <a:spcPts val="2500"/>
                </a:lnSpc>
              </a:pP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人们经常在中秋时吃月饼赏桂花，食用桂花制作的各种食品，以糕点、糖果最为多见。</a:t>
              </a:r>
              <a:endParaRPr lang="zh-CN" altLang="en-US" sz="1100" u="sng" dirty="0">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532" y="1433069"/>
            <a:ext cx="4312704" cy="431270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750"/>
                                        <p:tgtEl>
                                          <p:spTgt spid="4"/>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75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a:spLocks noChangeArrowheads="1"/>
          </p:cNvSpPr>
          <p:nvPr/>
        </p:nvSpPr>
        <p:spPr bwMode="auto">
          <a:xfrm>
            <a:off x="1195982" y="2287626"/>
            <a:ext cx="2677656" cy="311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月饼象征着大团圆，人们把它当作节日食品，用它祭月、赠送亲友。发展至今，吃月饼已经是中国南北各地过中秋节的必备习俗，中秋节这天人们都要吃月饼以示</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团圆</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endParaRPr lang="zh-CN" altLang="en-US" dirty="0">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3"/>
            </a:endParaRPr>
          </a:p>
        </p:txBody>
      </p:sp>
      <p:sp>
        <p:nvSpPr>
          <p:cNvPr id="14" name="矩形 13"/>
          <p:cNvSpPr>
            <a:spLocks noChangeArrowheads="1"/>
          </p:cNvSpPr>
          <p:nvPr/>
        </p:nvSpPr>
        <p:spPr bwMode="auto">
          <a:xfrm>
            <a:off x="7414077" y="2206406"/>
            <a:ext cx="2677656" cy="311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月饼，又叫月团、丰收饼、宫饼、团圆饼等，是古代中秋祭拜月神的供品。月饼最初是用来祭奉月神的祭品，后来人们逐渐把中秋赏月与品尝月饼，作为家人团圆的一大象征。</a:t>
            </a:r>
            <a:endParaRPr lang="zh-CN" altLang="en-US" dirty="0">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4"/>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8961" y="1573717"/>
            <a:ext cx="2970232" cy="4201440"/>
          </a:xfrm>
          <a:prstGeom prst="rect">
            <a:avLst/>
          </a:prstGeom>
        </p:spPr>
      </p:pic>
      <p:grpSp>
        <p:nvGrpSpPr>
          <p:cNvPr id="4" name="组合 3"/>
          <p:cNvGrpSpPr/>
          <p:nvPr/>
        </p:nvGrpSpPr>
        <p:grpSpPr>
          <a:xfrm>
            <a:off x="10144543" y="2446119"/>
            <a:ext cx="883820" cy="2456636"/>
            <a:chOff x="10144543" y="2271044"/>
            <a:chExt cx="883820" cy="2456636"/>
          </a:xfrm>
        </p:grpSpPr>
        <p:sp>
          <p:nvSpPr>
            <p:cNvPr id="27" name="文本框 26"/>
            <p:cNvSpPr txBox="1"/>
            <p:nvPr/>
          </p:nvSpPr>
          <p:spPr>
            <a:xfrm>
              <a:off x="10197366" y="2636735"/>
              <a:ext cx="830997" cy="1517433"/>
            </a:xfrm>
            <a:prstGeom prst="rect">
              <a:avLst/>
            </a:prstGeom>
            <a:noFill/>
            <a:ln>
              <a:noFill/>
            </a:ln>
          </p:spPr>
          <p:txBody>
            <a:bodyPr vert="eaVert" wrap="square" rtlCol="0">
              <a:spAutoFit/>
            </a:bodyPr>
            <a:lstStyle/>
            <a:p>
              <a:pPr algn="dist">
                <a:lnSpc>
                  <a:spcPct val="150000"/>
                </a:lnSpc>
              </a:pPr>
              <a:r>
                <a:rPr lang="zh-CN" altLang="en-US" sz="2800"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吃月饼</a:t>
              </a:r>
              <a:endParaRPr lang="en-US" altLang="zh-CN" sz="2800" dirty="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l="74076" b="65064"/>
            <a:stretch>
              <a:fillRect/>
            </a:stretch>
          </p:blipFill>
          <p:spPr>
            <a:xfrm>
              <a:off x="10340790" y="2271044"/>
              <a:ext cx="544147" cy="731381"/>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3115" t="72031" r="77191" b="-6967"/>
            <a:stretch>
              <a:fillRect/>
            </a:stretch>
          </p:blipFill>
          <p:spPr>
            <a:xfrm>
              <a:off x="10144543" y="3996299"/>
              <a:ext cx="544147" cy="731381"/>
            </a:xfrm>
            <a:prstGeom prst="rect">
              <a:avLst/>
            </a:prstGeom>
          </p:spPr>
        </p:pic>
      </p:grpSp>
      <p:sp>
        <p:nvSpPr>
          <p:cNvPr id="5" name="矩形 4"/>
          <p:cNvSpPr/>
          <p:nvPr/>
        </p:nvSpPr>
        <p:spPr>
          <a:xfrm>
            <a:off x="1292234" y="1941093"/>
            <a:ext cx="2229853" cy="80211"/>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583608" y="1941093"/>
            <a:ext cx="2229853" cy="80211"/>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5"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9092" y="451262"/>
            <a:ext cx="2495761" cy="2495761"/>
          </a:xfrm>
          <a:prstGeom prst="rect">
            <a:avLst/>
          </a:prstGeom>
        </p:spPr>
      </p:pic>
      <p:sp>
        <p:nvSpPr>
          <p:cNvPr id="20" name="文本框 19"/>
          <p:cNvSpPr txBox="1"/>
          <p:nvPr/>
        </p:nvSpPr>
        <p:spPr>
          <a:xfrm flipH="1">
            <a:off x="4323736" y="2947023"/>
            <a:ext cx="3571063" cy="769441"/>
          </a:xfrm>
          <a:prstGeom prst="rect">
            <a:avLst/>
          </a:prstGeom>
          <a:noFill/>
          <a:ln>
            <a:noFill/>
          </a:ln>
        </p:spPr>
        <p:txBody>
          <a:bodyPr wrap="square" rtlCol="0">
            <a:spAutoFit/>
          </a:bodyPr>
          <a:lstStyle/>
          <a:p>
            <a:pPr algn="ctr"/>
            <a:r>
              <a:rPr lang="zh-CN" altLang="en-US" sz="4400"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相关诗歌</a:t>
            </a:r>
          </a:p>
        </p:txBody>
      </p:sp>
      <p:sp>
        <p:nvSpPr>
          <p:cNvPr id="21" name="文本框 20"/>
          <p:cNvSpPr txBox="1"/>
          <p:nvPr/>
        </p:nvSpPr>
        <p:spPr>
          <a:xfrm>
            <a:off x="5307237" y="812970"/>
            <a:ext cx="2118311" cy="1569660"/>
          </a:xfrm>
          <a:prstGeom prst="rect">
            <a:avLst/>
          </a:prstGeom>
          <a:noFill/>
        </p:spPr>
        <p:txBody>
          <a:bodyPr wrap="square" rtlCol="0">
            <a:spAutoFit/>
          </a:bodyPr>
          <a:lstStyle/>
          <a:p>
            <a:r>
              <a:rPr lang="zh-CN" altLang="en-US" sz="9600"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肆</a:t>
            </a:r>
          </a:p>
        </p:txBody>
      </p:sp>
      <p:sp>
        <p:nvSpPr>
          <p:cNvPr id="22" name="文本框 21"/>
          <p:cNvSpPr txBox="1"/>
          <p:nvPr/>
        </p:nvSpPr>
        <p:spPr>
          <a:xfrm>
            <a:off x="3576707" y="3824780"/>
            <a:ext cx="4840533" cy="1011367"/>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1400" dirty="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6461" y="1353752"/>
            <a:ext cx="5504248" cy="55042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4829376" y="623693"/>
            <a:ext cx="2618913" cy="707886"/>
          </a:xfrm>
          <a:prstGeom prst="roundRect">
            <a:avLst>
              <a:gd name="adj" fmla="val 50000"/>
            </a:avLst>
          </a:prstGeom>
          <a:solidFill>
            <a:srgbClr val="B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005576" y="1999394"/>
            <a:ext cx="3182198" cy="1106253"/>
            <a:chOff x="4864336" y="1727771"/>
            <a:chExt cx="2386649" cy="829689"/>
          </a:xfrm>
        </p:grpSpPr>
        <p:sp>
          <p:nvSpPr>
            <p:cNvPr id="3" name="TextBox 17"/>
            <p:cNvSpPr txBox="1"/>
            <p:nvPr/>
          </p:nvSpPr>
          <p:spPr>
            <a:xfrm>
              <a:off x="4878948" y="1727771"/>
              <a:ext cx="1353238" cy="346249"/>
            </a:xfrm>
            <a:prstGeom prst="rect">
              <a:avLst/>
            </a:prstGeom>
            <a:noFill/>
          </p:spPr>
          <p:txBody>
            <a:bodyPr wrap="square" rtlCol="0">
              <a:spAutoFit/>
            </a:bodyPr>
            <a:lstStyle/>
            <a:p>
              <a:r>
                <a:rPr lang="zh-CN" altLang="en-US" sz="2400" b="1" dirty="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节日简介</a:t>
              </a:r>
            </a:p>
          </p:txBody>
        </p:sp>
        <p:sp>
          <p:nvSpPr>
            <p:cNvPr id="4" name="TextBox 18"/>
            <p:cNvSpPr txBox="1"/>
            <p:nvPr/>
          </p:nvSpPr>
          <p:spPr>
            <a:xfrm>
              <a:off x="4864336" y="1971050"/>
              <a:ext cx="2386649" cy="586410"/>
            </a:xfrm>
            <a:prstGeom prst="rect">
              <a:avLst/>
            </a:prstGeom>
            <a:noFill/>
          </p:spPr>
          <p:txBody>
            <a:bodyPr wrap="square" rtlCol="0">
              <a:spAutoFit/>
            </a:bodyPr>
            <a:lstStyle/>
            <a:p>
              <a:pPr>
                <a:lnSpc>
                  <a:spcPts val="1865"/>
                </a:lnSpc>
              </a:pPr>
              <a:r>
                <a:rPr lang="zh-CN" altLang="en-US" sz="900" dirty="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900" dirty="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grpSp>
        <p:nvGrpSpPr>
          <p:cNvPr id="5" name="组合 4"/>
          <p:cNvGrpSpPr/>
          <p:nvPr/>
        </p:nvGrpSpPr>
        <p:grpSpPr>
          <a:xfrm>
            <a:off x="6560255" y="1999393"/>
            <a:ext cx="3182200" cy="1117538"/>
            <a:chOff x="4864335" y="2758997"/>
            <a:chExt cx="2386650" cy="838153"/>
          </a:xfrm>
        </p:grpSpPr>
        <p:sp>
          <p:nvSpPr>
            <p:cNvPr id="6" name="TextBox 20"/>
            <p:cNvSpPr txBox="1"/>
            <p:nvPr/>
          </p:nvSpPr>
          <p:spPr>
            <a:xfrm>
              <a:off x="4864335" y="2758997"/>
              <a:ext cx="1487172" cy="346249"/>
            </a:xfrm>
            <a:prstGeom prst="rect">
              <a:avLst/>
            </a:prstGeom>
            <a:noFill/>
          </p:spPr>
          <p:txBody>
            <a:bodyPr wrap="square" rtlCol="0">
              <a:spAutoFit/>
            </a:bodyPr>
            <a:lstStyle/>
            <a:p>
              <a:r>
                <a:rPr lang="zh-CN" altLang="en-US" sz="2400" b="1" dirty="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各地习俗</a:t>
              </a:r>
            </a:p>
          </p:txBody>
        </p:sp>
        <p:sp>
          <p:nvSpPr>
            <p:cNvPr id="7" name="TextBox 21"/>
            <p:cNvSpPr txBox="1"/>
            <p:nvPr/>
          </p:nvSpPr>
          <p:spPr>
            <a:xfrm>
              <a:off x="4864336" y="3002276"/>
              <a:ext cx="2386649" cy="594874"/>
            </a:xfrm>
            <a:prstGeom prst="rect">
              <a:avLst/>
            </a:prstGeom>
            <a:noFill/>
          </p:spPr>
          <p:txBody>
            <a:bodyPr wrap="square" rtlCol="0">
              <a:spAutoFit/>
            </a:bodyPr>
            <a:lstStyle/>
            <a:p>
              <a:pPr>
                <a:lnSpc>
                  <a:spcPts val="1865"/>
                </a:lnSpc>
              </a:pPr>
              <a:r>
                <a:rPr lang="zh-CN" altLang="en-US" sz="900" dirty="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900" dirty="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grpSp>
        <p:nvGrpSpPr>
          <p:cNvPr id="8" name="组合 7"/>
          <p:cNvGrpSpPr/>
          <p:nvPr/>
        </p:nvGrpSpPr>
        <p:grpSpPr>
          <a:xfrm>
            <a:off x="3025059" y="3596150"/>
            <a:ext cx="3214549" cy="1106253"/>
            <a:chOff x="4840073" y="1727771"/>
            <a:chExt cx="2410912" cy="829689"/>
          </a:xfrm>
        </p:grpSpPr>
        <p:sp>
          <p:nvSpPr>
            <p:cNvPr id="9" name="TextBox 17"/>
            <p:cNvSpPr txBox="1"/>
            <p:nvPr/>
          </p:nvSpPr>
          <p:spPr>
            <a:xfrm>
              <a:off x="4840073" y="1727771"/>
              <a:ext cx="1500195" cy="346249"/>
            </a:xfrm>
            <a:prstGeom prst="rect">
              <a:avLst/>
            </a:prstGeom>
            <a:noFill/>
          </p:spPr>
          <p:txBody>
            <a:bodyPr wrap="square" rtlCol="0">
              <a:spAutoFit/>
            </a:bodyPr>
            <a:lstStyle/>
            <a:p>
              <a:r>
                <a:rPr lang="zh-CN" altLang="en-US" sz="2400" b="1" dirty="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历史发展</a:t>
              </a:r>
            </a:p>
          </p:txBody>
        </p:sp>
        <p:sp>
          <p:nvSpPr>
            <p:cNvPr id="10" name="TextBox 18"/>
            <p:cNvSpPr txBox="1"/>
            <p:nvPr/>
          </p:nvSpPr>
          <p:spPr>
            <a:xfrm>
              <a:off x="4864336" y="1971050"/>
              <a:ext cx="2386649" cy="586410"/>
            </a:xfrm>
            <a:prstGeom prst="rect">
              <a:avLst/>
            </a:prstGeom>
            <a:noFill/>
          </p:spPr>
          <p:txBody>
            <a:bodyPr wrap="square" rtlCol="0">
              <a:spAutoFit/>
            </a:bodyPr>
            <a:lstStyle/>
            <a:p>
              <a:pPr>
                <a:lnSpc>
                  <a:spcPts val="1865"/>
                </a:lnSpc>
              </a:pPr>
              <a:r>
                <a:rPr lang="zh-CN" altLang="en-US" sz="900" dirty="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900" dirty="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grpSp>
        <p:nvGrpSpPr>
          <p:cNvPr id="11" name="组合 10"/>
          <p:cNvGrpSpPr/>
          <p:nvPr/>
        </p:nvGrpSpPr>
        <p:grpSpPr>
          <a:xfrm>
            <a:off x="6560255" y="3524676"/>
            <a:ext cx="3182200" cy="1106253"/>
            <a:chOff x="4864335" y="2758997"/>
            <a:chExt cx="2386650" cy="829689"/>
          </a:xfrm>
        </p:grpSpPr>
        <p:sp>
          <p:nvSpPr>
            <p:cNvPr id="12" name="TextBox 20"/>
            <p:cNvSpPr txBox="1"/>
            <p:nvPr/>
          </p:nvSpPr>
          <p:spPr>
            <a:xfrm>
              <a:off x="4864335" y="2758997"/>
              <a:ext cx="1332051" cy="346249"/>
            </a:xfrm>
            <a:prstGeom prst="rect">
              <a:avLst/>
            </a:prstGeom>
            <a:noFill/>
          </p:spPr>
          <p:txBody>
            <a:bodyPr wrap="square" rtlCol="0">
              <a:spAutoFit/>
            </a:bodyPr>
            <a:lstStyle/>
            <a:p>
              <a:r>
                <a:rPr lang="zh-CN" altLang="en-US" sz="2400" b="1" dirty="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相关诗歌</a:t>
              </a:r>
            </a:p>
          </p:txBody>
        </p:sp>
        <p:sp>
          <p:nvSpPr>
            <p:cNvPr id="13" name="TextBox 21"/>
            <p:cNvSpPr txBox="1"/>
            <p:nvPr/>
          </p:nvSpPr>
          <p:spPr>
            <a:xfrm>
              <a:off x="4864336" y="3002276"/>
              <a:ext cx="2386649" cy="586410"/>
            </a:xfrm>
            <a:prstGeom prst="rect">
              <a:avLst/>
            </a:prstGeom>
            <a:noFill/>
          </p:spPr>
          <p:txBody>
            <a:bodyPr wrap="square" rtlCol="0">
              <a:spAutoFit/>
            </a:bodyPr>
            <a:lstStyle/>
            <a:p>
              <a:pPr>
                <a:lnSpc>
                  <a:spcPts val="1865"/>
                </a:lnSpc>
              </a:pPr>
              <a:r>
                <a:rPr lang="zh-CN" altLang="en-US" sz="900" dirty="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900" dirty="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sp>
        <p:nvSpPr>
          <p:cNvPr id="16" name="TextBox 17"/>
          <p:cNvSpPr txBox="1"/>
          <p:nvPr/>
        </p:nvSpPr>
        <p:spPr>
          <a:xfrm>
            <a:off x="5314676" y="607651"/>
            <a:ext cx="1520756" cy="707886"/>
          </a:xfrm>
          <a:prstGeom prst="rect">
            <a:avLst/>
          </a:prstGeom>
          <a:noFill/>
        </p:spPr>
        <p:txBody>
          <a:bodyPr wrap="square" rtlCol="0">
            <a:spAutoFit/>
          </a:bodyPr>
          <a:lstStyle/>
          <a:p>
            <a:pPr algn="dist"/>
            <a:r>
              <a:rPr lang="zh-CN" altLang="en-US" sz="4000" b="1" dirty="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目录</a:t>
            </a: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4789" y="2606382"/>
            <a:ext cx="3267211" cy="326721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Effect transition="in" filter="fade">
                                      <p:cBhvr>
                                        <p:cTn id="26" dur="10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Effect transition="in" filter="fade">
                                      <p:cBhvr>
                                        <p:cTn id="32" dur="1000"/>
                                        <p:tgtEl>
                                          <p:spTgt spid="5"/>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1593" y="2310494"/>
            <a:ext cx="2656205" cy="461665"/>
          </a:xfrm>
          <a:prstGeom prst="rect">
            <a:avLst/>
          </a:prstGeom>
          <a:solidFill>
            <a:srgbClr val="BE0000"/>
          </a:solidFill>
        </p:spPr>
        <p:txBody>
          <a:bodyPr wrap="square" rtlCol="0">
            <a:spAutoFit/>
          </a:bodyPr>
          <a:lstStyle/>
          <a:p>
            <a:pPr algn="ctr"/>
            <a:r>
              <a:rPr lang="en-US" altLang="zh-CN" sz="2400" b="1" dirty="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2400" b="1" dirty="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十五夜望月</a:t>
            </a:r>
            <a:r>
              <a:rPr lang="en-US" altLang="zh-CN" sz="2400" b="1" dirty="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endParaRPr lang="zh-CN" altLang="en-US" sz="2400" b="1" dirty="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3" name="文本框 2"/>
          <p:cNvSpPr txBox="1"/>
          <p:nvPr/>
        </p:nvSpPr>
        <p:spPr>
          <a:xfrm>
            <a:off x="1068755" y="3022769"/>
            <a:ext cx="2656205" cy="1754326"/>
          </a:xfrm>
          <a:prstGeom prst="rect">
            <a:avLst/>
          </a:prstGeom>
          <a:noFill/>
        </p:spPr>
        <p:txBody>
          <a:bodyPr wrap="square" rtlCol="0">
            <a:spAutoFit/>
          </a:bodyPr>
          <a:lstStyle/>
          <a:p>
            <a:pPr algn="ctr">
              <a:lnSpc>
                <a:spcPct val="150000"/>
              </a:lnSpc>
            </a:pP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中庭地白树栖鸦，</a:t>
            </a:r>
            <a:b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b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冷露无声湿桂花。</a:t>
            </a:r>
            <a:b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b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今夜月明人尽望，</a:t>
            </a:r>
            <a:b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b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不知秋思落谁家？</a:t>
            </a:r>
          </a:p>
        </p:txBody>
      </p:sp>
      <p:sp>
        <p:nvSpPr>
          <p:cNvPr id="4" name="文本框 3"/>
          <p:cNvSpPr txBox="1"/>
          <p:nvPr/>
        </p:nvSpPr>
        <p:spPr>
          <a:xfrm>
            <a:off x="8309653" y="2310493"/>
            <a:ext cx="1988456" cy="461665"/>
          </a:xfrm>
          <a:prstGeom prst="rect">
            <a:avLst/>
          </a:prstGeom>
          <a:solidFill>
            <a:srgbClr val="BE0000"/>
          </a:solidFill>
        </p:spPr>
        <p:txBody>
          <a:bodyPr wrap="square" rtlCol="0">
            <a:spAutoFit/>
          </a:bodyPr>
          <a:lstStyle/>
          <a:p>
            <a:pPr algn="ctr"/>
            <a:r>
              <a:rPr lang="en-US" altLang="zh-CN" sz="2400" b="1" dirty="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2400" b="1" dirty="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望月怀远</a:t>
            </a:r>
            <a:r>
              <a:rPr lang="en-US" altLang="zh-CN" sz="2400" b="1" dirty="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endParaRPr lang="zh-CN" altLang="en-US" sz="2400" b="1" dirty="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5" name="文本框 4"/>
          <p:cNvSpPr txBox="1"/>
          <p:nvPr/>
        </p:nvSpPr>
        <p:spPr>
          <a:xfrm>
            <a:off x="7934308" y="3093246"/>
            <a:ext cx="3300066" cy="2169825"/>
          </a:xfrm>
          <a:prstGeom prst="rect">
            <a:avLst/>
          </a:prstGeom>
          <a:noFill/>
        </p:spPr>
        <p:txBody>
          <a:bodyPr wrap="square" rtlCol="0">
            <a:spAutoFit/>
          </a:bodyPr>
          <a:lstStyle/>
          <a:p>
            <a:pPr>
              <a:lnSpc>
                <a:spcPct val="150000"/>
              </a:lnSpc>
            </a:pP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海上生明月，天涯共此时。</a:t>
            </a:r>
            <a:b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b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情人怨遥夜，竟夕起相思。</a:t>
            </a:r>
            <a:b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b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灭烛怜光满，披衣觉露滋。</a:t>
            </a:r>
            <a:b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b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不堪盈手赠，还寝梦佳期。</a:t>
            </a:r>
            <a:b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br>
            <a:endPar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635" y="1475874"/>
            <a:ext cx="4563673" cy="45636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500"/>
                            </p:stCondLst>
                            <p:childTnLst>
                              <p:par>
                                <p:cTn id="21" presetID="1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up)">
                                      <p:cBhvr>
                                        <p:cTn id="24" dur="500"/>
                                        <p:tgtEl>
                                          <p:spTgt spid="4"/>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up)">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256473" y="1604212"/>
            <a:ext cx="6668678" cy="4146882"/>
          </a:xfrm>
          <a:prstGeom prst="rect">
            <a:avLst/>
          </a:prstGeom>
          <a:solidFill>
            <a:srgbClr val="FDE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256473" y="1750634"/>
            <a:ext cx="6437959" cy="4146732"/>
            <a:chOff x="4849554" y="1750634"/>
            <a:chExt cx="6437959" cy="4146732"/>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74076" b="65064"/>
            <a:stretch>
              <a:fillRect/>
            </a:stretch>
          </p:blipFill>
          <p:spPr>
            <a:xfrm>
              <a:off x="9981735" y="1750634"/>
              <a:ext cx="1305778" cy="1755079"/>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3115" t="72031" r="77191" b="-6967"/>
            <a:stretch>
              <a:fillRect/>
            </a:stretch>
          </p:blipFill>
          <p:spPr>
            <a:xfrm>
              <a:off x="4849554" y="4142287"/>
              <a:ext cx="1305778" cy="1755079"/>
            </a:xfrm>
            <a:prstGeom prst="rect">
              <a:avLst/>
            </a:prstGeom>
          </p:spPr>
        </p:pic>
      </p:grpSp>
      <p:sp>
        <p:nvSpPr>
          <p:cNvPr id="4" name="文本框 3"/>
          <p:cNvSpPr txBox="1"/>
          <p:nvPr/>
        </p:nvSpPr>
        <p:spPr>
          <a:xfrm>
            <a:off x="4909362" y="2230761"/>
            <a:ext cx="5232202" cy="2911869"/>
          </a:xfrm>
          <a:prstGeom prst="rect">
            <a:avLst/>
          </a:prstGeom>
          <a:noFill/>
        </p:spPr>
        <p:txBody>
          <a:bodyPr vert="eaVert" wrap="square" rtlCol="0">
            <a:spAutoFit/>
          </a:bodyPr>
          <a:lstStyle>
            <a:defPPr>
              <a:defRPr lang="zh-CN"/>
            </a:defPPr>
            <a:lvl1pPr marR="0" lvl="0" indent="0" fontAlgn="auto">
              <a:lnSpc>
                <a:spcPts val="3000"/>
              </a:lnSpc>
              <a:spcBef>
                <a:spcPts val="0"/>
              </a:spcBef>
              <a:spcAft>
                <a:spcPts val="0"/>
              </a:spcAft>
              <a:buClrTx/>
              <a:buSzTx/>
              <a:buFontTx/>
              <a:buNone/>
              <a:defRPr sz="1400">
                <a:solidFill>
                  <a:prstClr val="black"/>
                </a:solidFill>
                <a:latin typeface="义启隶书体" panose="02010601030101010101" pitchFamily="2" charset="-122"/>
                <a:ea typeface="义启隶书体" panose="02010601030101010101" pitchFamily="2" charset="-122"/>
              </a:defRPr>
            </a:lvl1pPr>
          </a:lstStyle>
          <a:p>
            <a:pPr>
              <a:lnSpc>
                <a:spcPct val="150000"/>
              </a:lnSpc>
            </a:pPr>
            <a:r>
              <a:rPr lang="zh-CN" altLang="en-US" sz="2800" b="1" dirty="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满江红中秋寄远</a:t>
            </a:r>
            <a:endParaRPr lang="en-US" altLang="zh-CN" sz="2800" b="1" dirty="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a:p>
            <a:pPr>
              <a:lnSpc>
                <a:spcPct val="150000"/>
              </a:lnSpc>
            </a:pPr>
            <a:endParaRPr lang="zh-CN" altLang="en-US" sz="2400" b="1" dirty="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a:p>
            <a:r>
              <a:rPr lang="zh-CN" altLang="en-US" sz="1800" dirty="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快上西楼，怕天放、浮云遮月。但唤取、玉纤横管，一声吹裂。谁做冰壶凉世界，最怜玉斧修时节。问嫦娥、孤令有愁无？应华发。</a:t>
            </a:r>
            <a:br>
              <a:rPr lang="zh-CN" altLang="en-US" sz="1800" dirty="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br>
            <a:r>
              <a:rPr lang="zh-CN" altLang="en-US" sz="1800" dirty="0">
                <a:solidFill>
                  <a:schemeClr val="tx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云液满，琼杯滑。长袖起，清歌咽。叹十常八九，欲磨还缺。但愿长圆如此夜，人情未必看承别。把从前、离恨总成欢，归时说。</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336" y="1375608"/>
            <a:ext cx="4375485" cy="43754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87347" y="1903965"/>
            <a:ext cx="3508653" cy="3667870"/>
          </a:xfrm>
          <a:prstGeom prst="rect">
            <a:avLst/>
          </a:prstGeom>
          <a:noFill/>
        </p:spPr>
        <p:txBody>
          <a:bodyPr vert="eaVert" wrap="square" rtlCol="0">
            <a:spAutoFit/>
          </a:bodyPr>
          <a:lstStyle/>
          <a:p>
            <a:pPr>
              <a:lnSpc>
                <a:spcPct val="150000"/>
              </a:lnSpc>
            </a:pP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西风来劝凉云去，天东放开金镜。照野霜凝，如河桂湿，一一冰壶相映。殊方路永。更分破秋光，尽成悲境。有客踌躇，古庭空自吊孤影。江南朋旧在许，也能怜天际，诗思谁领。梦断刀头，书开虿尾，别有相思随定。忧心耿耿。对风鹊残枝，露蛩荒井。斟酌妲娥，九秋宫殿冷。</a:t>
            </a:r>
          </a:p>
        </p:txBody>
      </p:sp>
      <p:grpSp>
        <p:nvGrpSpPr>
          <p:cNvPr id="7" name="组合 6"/>
          <p:cNvGrpSpPr/>
          <p:nvPr/>
        </p:nvGrpSpPr>
        <p:grpSpPr>
          <a:xfrm>
            <a:off x="1475874" y="1903965"/>
            <a:ext cx="943445" cy="3667870"/>
            <a:chOff x="1475874" y="1903965"/>
            <a:chExt cx="943445" cy="3667870"/>
          </a:xfrm>
        </p:grpSpPr>
        <p:sp>
          <p:nvSpPr>
            <p:cNvPr id="6" name="矩形 5"/>
            <p:cNvSpPr/>
            <p:nvPr/>
          </p:nvSpPr>
          <p:spPr>
            <a:xfrm>
              <a:off x="1475874" y="1903965"/>
              <a:ext cx="898358" cy="3667870"/>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矩形 2"/>
            <p:cNvSpPr/>
            <p:nvPr/>
          </p:nvSpPr>
          <p:spPr>
            <a:xfrm>
              <a:off x="1588322" y="1964729"/>
              <a:ext cx="830997" cy="3546341"/>
            </a:xfrm>
            <a:prstGeom prst="rect">
              <a:avLst/>
            </a:prstGeom>
          </p:spPr>
          <p:txBody>
            <a:bodyPr vert="eaVert" wrap="square">
              <a:spAutoFit/>
            </a:bodyPr>
            <a:lstStyle/>
            <a:p>
              <a:pPr algn="ctr">
                <a:lnSpc>
                  <a:spcPct val="150000"/>
                </a:lnSpc>
              </a:pPr>
              <a:r>
                <a:rPr lang="zh-CN" altLang="en-US" sz="2800" b="1" dirty="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齐天乐中秋宿真定驿</a:t>
              </a:r>
            </a:p>
          </p:txBody>
        </p: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652338"/>
            <a:ext cx="5074879" cy="443109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328" y="0"/>
            <a:ext cx="6190454" cy="6190454"/>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3617" y="889994"/>
            <a:ext cx="5478723" cy="547872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flipH="1">
            <a:off x="4195398" y="2947023"/>
            <a:ext cx="3571063" cy="769441"/>
          </a:xfrm>
          <a:prstGeom prst="rect">
            <a:avLst/>
          </a:prstGeom>
          <a:noFill/>
          <a:ln>
            <a:noFill/>
          </a:ln>
        </p:spPr>
        <p:txBody>
          <a:bodyPr wrap="square" rtlCol="0">
            <a:spAutoFit/>
          </a:bodyPr>
          <a:lstStyle/>
          <a:p>
            <a:pPr algn="ctr"/>
            <a:r>
              <a:rPr lang="zh-CN" altLang="en-US" sz="4400"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节日简介</a:t>
            </a:r>
          </a:p>
        </p:txBody>
      </p:sp>
      <p:sp>
        <p:nvSpPr>
          <p:cNvPr id="21" name="文本框 20"/>
          <p:cNvSpPr txBox="1"/>
          <p:nvPr/>
        </p:nvSpPr>
        <p:spPr>
          <a:xfrm>
            <a:off x="5307237" y="812970"/>
            <a:ext cx="2118311" cy="1569660"/>
          </a:xfrm>
          <a:prstGeom prst="rect">
            <a:avLst/>
          </a:prstGeom>
          <a:noFill/>
        </p:spPr>
        <p:txBody>
          <a:bodyPr wrap="square" rtlCol="0">
            <a:spAutoFit/>
          </a:bodyPr>
          <a:lstStyle/>
          <a:p>
            <a:r>
              <a:rPr lang="zh-CN" altLang="en-US" sz="9600"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壹</a:t>
            </a:r>
          </a:p>
        </p:txBody>
      </p:sp>
      <p:sp>
        <p:nvSpPr>
          <p:cNvPr id="22" name="文本框 21"/>
          <p:cNvSpPr txBox="1"/>
          <p:nvPr/>
        </p:nvSpPr>
        <p:spPr>
          <a:xfrm>
            <a:off x="3448369" y="3824780"/>
            <a:ext cx="4840533" cy="1011367"/>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1400" dirty="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5548" y="1072656"/>
            <a:ext cx="5504248" cy="5504248"/>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9092" y="451262"/>
            <a:ext cx="2495761" cy="24957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5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850" y="1346362"/>
            <a:ext cx="4531213" cy="4531213"/>
          </a:xfrm>
          <a:prstGeom prst="rect">
            <a:avLst/>
          </a:prstGeom>
        </p:spPr>
      </p:pic>
      <p:grpSp>
        <p:nvGrpSpPr>
          <p:cNvPr id="13" name="组合 12"/>
          <p:cNvGrpSpPr/>
          <p:nvPr/>
        </p:nvGrpSpPr>
        <p:grpSpPr>
          <a:xfrm>
            <a:off x="5811772" y="1602115"/>
            <a:ext cx="5261729" cy="1138990"/>
            <a:chOff x="5811772" y="1602115"/>
            <a:chExt cx="5261729" cy="1138990"/>
          </a:xfrm>
        </p:grpSpPr>
        <p:sp>
          <p:nvSpPr>
            <p:cNvPr id="2" name="文本框 1"/>
            <p:cNvSpPr txBox="1"/>
            <p:nvPr/>
          </p:nvSpPr>
          <p:spPr>
            <a:xfrm>
              <a:off x="6870194" y="1666444"/>
              <a:ext cx="4203307" cy="858377"/>
            </a:xfrm>
            <a:prstGeom prst="rect">
              <a:avLst/>
            </a:prstGeom>
            <a:noFill/>
          </p:spPr>
          <p:txBody>
            <a:bodyPr vert="horz" wrap="square" rtlCol="0">
              <a:spAutoFit/>
            </a:bodyPr>
            <a:lstStyle/>
            <a:p>
              <a:pPr>
                <a:lnSpc>
                  <a:spcPct val="150000"/>
                </a:lnSpc>
              </a:pP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中秋节与</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4"/>
                </a:rPr>
                <a:t>春节</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5"/>
                </a:rPr>
                <a:t>清明节</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6"/>
                </a:rPr>
                <a:t>端午节</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并称为中国四大传统节日。</a:t>
              </a:r>
              <a:endParaRPr lang="en-US" altLang="zh-CN" u="sng" dirty="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3" name="文本框 2"/>
            <p:cNvSpPr txBox="1"/>
            <p:nvPr/>
          </p:nvSpPr>
          <p:spPr>
            <a:xfrm>
              <a:off x="6096000" y="1747941"/>
              <a:ext cx="570534"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effectLst/>
                  <a:uLnTx/>
                  <a:uFillTx/>
                  <a:latin typeface="字体视界-一纸情书" panose="02000503000000000000" pitchFamily="2" charset="-122"/>
                  <a:ea typeface="字体视界-一纸情书" panose="02000503000000000000" pitchFamily="2" charset="-122"/>
                  <a:cs typeface="+mn-ea"/>
                  <a:sym typeface="字魂36号-正文宋楷" panose="02000000000000000000" pitchFamily="2" charset="-122"/>
                </a:rPr>
                <a:t>壹</a:t>
              </a:r>
            </a:p>
          </p:txBody>
        </p:sp>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1772" y="1602115"/>
              <a:ext cx="1138990" cy="1138990"/>
            </a:xfrm>
            <a:prstGeom prst="rect">
              <a:avLst/>
            </a:prstGeom>
          </p:spPr>
        </p:pic>
      </p:grpSp>
      <p:grpSp>
        <p:nvGrpSpPr>
          <p:cNvPr id="14" name="组合 13"/>
          <p:cNvGrpSpPr/>
          <p:nvPr/>
        </p:nvGrpSpPr>
        <p:grpSpPr>
          <a:xfrm>
            <a:off x="5811772" y="3006440"/>
            <a:ext cx="5261729" cy="1273875"/>
            <a:chOff x="5811772" y="3006440"/>
            <a:chExt cx="5261729" cy="1273875"/>
          </a:xfrm>
        </p:grpSpPr>
        <p:sp>
          <p:nvSpPr>
            <p:cNvPr id="4" name="文本框 3"/>
            <p:cNvSpPr txBox="1"/>
            <p:nvPr/>
          </p:nvSpPr>
          <p:spPr>
            <a:xfrm>
              <a:off x="6870194" y="3006440"/>
              <a:ext cx="4203307" cy="1273875"/>
            </a:xfrm>
            <a:prstGeom prst="rect">
              <a:avLst/>
            </a:prstGeom>
            <a:noFill/>
          </p:spPr>
          <p:txBody>
            <a:bodyPr vert="horz" wrap="square" rtlCol="0">
              <a:spAutoFit/>
            </a:bodyPr>
            <a:lstStyle/>
            <a:p>
              <a:pPr>
                <a:lnSpc>
                  <a:spcPct val="150000"/>
                </a:lnSpc>
              </a:pP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受中华文化的影响，中秋节也是东亚和东南亚一些国家尤其是当地的华人华侨的传统节日。</a:t>
              </a:r>
              <a:endParaRPr lang="en-US" altLang="zh-CN" u="sng" dirty="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5" name="文本框 4"/>
            <p:cNvSpPr txBox="1"/>
            <p:nvPr/>
          </p:nvSpPr>
          <p:spPr>
            <a:xfrm>
              <a:off x="6096000" y="3264399"/>
              <a:ext cx="570534"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effectLst/>
                  <a:uLnTx/>
                  <a:uFillTx/>
                  <a:latin typeface="字体视界-一纸情书" panose="02000503000000000000" pitchFamily="2" charset="-122"/>
                  <a:ea typeface="字体视界-一纸情书" panose="02000503000000000000" pitchFamily="2" charset="-122"/>
                  <a:cs typeface="+mn-ea"/>
                  <a:sym typeface="字魂36号-正文宋楷" panose="02000000000000000000" pitchFamily="2" charset="-122"/>
                </a:rPr>
                <a:t>贰</a:t>
              </a:r>
            </a:p>
          </p:txBody>
        </p:sp>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1772" y="3044815"/>
              <a:ext cx="1138990" cy="1138990"/>
            </a:xfrm>
            <a:prstGeom prst="rect">
              <a:avLst/>
            </a:prstGeom>
          </p:spPr>
        </p:pic>
      </p:grpSp>
      <p:grpSp>
        <p:nvGrpSpPr>
          <p:cNvPr id="15" name="组合 14"/>
          <p:cNvGrpSpPr/>
          <p:nvPr/>
        </p:nvGrpSpPr>
        <p:grpSpPr>
          <a:xfrm>
            <a:off x="5811772" y="4487515"/>
            <a:ext cx="5261729" cy="1251026"/>
            <a:chOff x="5811772" y="4487515"/>
            <a:chExt cx="5261729" cy="1251026"/>
          </a:xfrm>
        </p:grpSpPr>
        <p:sp>
          <p:nvSpPr>
            <p:cNvPr id="6" name="文本框 5"/>
            <p:cNvSpPr txBox="1"/>
            <p:nvPr/>
          </p:nvSpPr>
          <p:spPr>
            <a:xfrm>
              <a:off x="6870194" y="4487515"/>
              <a:ext cx="4203307" cy="1189236"/>
            </a:xfrm>
            <a:prstGeom prst="rect">
              <a:avLst/>
            </a:prstGeom>
            <a:noFill/>
          </p:spPr>
          <p:txBody>
            <a:bodyPr vert="horz" wrap="square" rtlCol="0">
              <a:spAutoFit/>
            </a:bodyPr>
            <a:lstStyle/>
            <a:p>
              <a:pPr>
                <a:lnSpc>
                  <a:spcPts val="3000"/>
                </a:lnSpc>
              </a:pP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2006</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年</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5</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月</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20</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日，国务院列入首批</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8"/>
                </a:rPr>
                <a:t>国家级非物质文化遗产名录</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。自</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2008</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年起中秋节被列为国家</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9"/>
                </a:rPr>
                <a:t>法定节假日</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endParaRPr lang="en-US" altLang="zh-CN" sz="1400" u="sng" dirty="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7" name="文本框 6"/>
            <p:cNvSpPr txBox="1"/>
            <p:nvPr/>
          </p:nvSpPr>
          <p:spPr>
            <a:xfrm>
              <a:off x="6096000" y="4777558"/>
              <a:ext cx="570534"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effectLst/>
                  <a:uLnTx/>
                  <a:uFillTx/>
                  <a:latin typeface="字体视界-一纸情书" panose="02000503000000000000" pitchFamily="2" charset="-122"/>
                  <a:ea typeface="字体视界-一纸情书" panose="02000503000000000000" pitchFamily="2" charset="-122"/>
                  <a:cs typeface="+mn-ea"/>
                  <a:sym typeface="字魂36号-正文宋楷" panose="02000000000000000000" pitchFamily="2" charset="-122"/>
                </a:rPr>
                <a:t>叁</a:t>
              </a:r>
            </a:p>
          </p:txBody>
        </p:sp>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1772" y="4599551"/>
              <a:ext cx="1138990" cy="113899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069109" y="3570560"/>
            <a:ext cx="1846659" cy="2146044"/>
          </a:xfrm>
          <a:prstGeom prst="rect">
            <a:avLst/>
          </a:prstGeom>
          <a:noFill/>
        </p:spPr>
        <p:txBody>
          <a:bodyPr vert="eaVert" wrap="square" rtlCol="0">
            <a:spAutoFit/>
          </a:bodyPr>
          <a:lstStyle/>
          <a:p>
            <a:pPr>
              <a:lnSpc>
                <a:spcPct val="150000"/>
              </a:lnSpc>
            </a:pP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中秋节与</a:t>
            </a: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3"/>
              </a:rPr>
              <a:t>春节</a:t>
            </a: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4"/>
              </a:rPr>
              <a:t>清明节</a:t>
            </a: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5"/>
              </a:rPr>
              <a:t>端午节</a:t>
            </a: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并称为中国四大传统节日。</a:t>
            </a:r>
            <a:endParaRPr lang="en-US" altLang="zh-CN" u="sng"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20" name="文本框 19"/>
          <p:cNvSpPr txBox="1"/>
          <p:nvPr/>
        </p:nvSpPr>
        <p:spPr>
          <a:xfrm>
            <a:off x="1659271" y="3570560"/>
            <a:ext cx="2262158" cy="2146044"/>
          </a:xfrm>
          <a:prstGeom prst="rect">
            <a:avLst/>
          </a:prstGeom>
          <a:noFill/>
        </p:spPr>
        <p:txBody>
          <a:bodyPr vert="eaVert" wrap="square" rtlCol="0">
            <a:spAutoFit/>
          </a:bodyPr>
          <a:lstStyle/>
          <a:p>
            <a:pPr>
              <a:lnSpc>
                <a:spcPct val="150000"/>
              </a:lnSpc>
            </a:pP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受中华文化的影响，中秋节也是东亚和东南亚一些国家尤其是当地的华人华侨的传统节日。</a:t>
            </a:r>
            <a:endParaRPr lang="en-US" altLang="zh-CN" u="sng" dirty="0">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grpSp>
        <p:nvGrpSpPr>
          <p:cNvPr id="6" name="组合 5"/>
          <p:cNvGrpSpPr/>
          <p:nvPr/>
        </p:nvGrpSpPr>
        <p:grpSpPr>
          <a:xfrm>
            <a:off x="1708042" y="1547369"/>
            <a:ext cx="2010879" cy="2108422"/>
            <a:chOff x="1708042" y="1547369"/>
            <a:chExt cx="2010879" cy="2108422"/>
          </a:xfrm>
        </p:grpSpPr>
        <p:sp>
          <p:nvSpPr>
            <p:cNvPr id="22" name="文本框 21"/>
            <p:cNvSpPr txBox="1"/>
            <p:nvPr/>
          </p:nvSpPr>
          <p:spPr>
            <a:xfrm>
              <a:off x="2456957" y="2263293"/>
              <a:ext cx="570534"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chemeClr val="tx1">
                      <a:lumMod val="90000"/>
                      <a:lumOff val="10000"/>
                    </a:schemeClr>
                  </a:solidFill>
                  <a:effectLst/>
                  <a:uLnTx/>
                  <a:uFillTx/>
                  <a:latin typeface="字体视界-一纸情书" panose="02000503000000000000" pitchFamily="2" charset="-122"/>
                  <a:ea typeface="字体视界-一纸情书" panose="02000503000000000000" pitchFamily="2" charset="-122"/>
                  <a:cs typeface="+mn-ea"/>
                  <a:sym typeface="字魂36号-正文宋楷" panose="02000000000000000000" pitchFamily="2" charset="-122"/>
                </a:rPr>
                <a:t>贰</a:t>
              </a: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497900">
              <a:off x="1659271" y="1596140"/>
              <a:ext cx="2108422" cy="2010879"/>
            </a:xfrm>
            <a:prstGeom prst="rect">
              <a:avLst/>
            </a:prstGeom>
          </p:spPr>
        </p:pic>
      </p:grpSp>
      <p:grpSp>
        <p:nvGrpSpPr>
          <p:cNvPr id="7" name="组合 6"/>
          <p:cNvGrpSpPr/>
          <p:nvPr/>
        </p:nvGrpSpPr>
        <p:grpSpPr>
          <a:xfrm>
            <a:off x="7986999" y="1547369"/>
            <a:ext cx="2010879" cy="2108422"/>
            <a:chOff x="7986999" y="1547369"/>
            <a:chExt cx="2010879" cy="2108422"/>
          </a:xfrm>
        </p:grpSpPr>
        <p:sp>
          <p:nvSpPr>
            <p:cNvPr id="16" name="文本框 15"/>
            <p:cNvSpPr txBox="1"/>
            <p:nvPr/>
          </p:nvSpPr>
          <p:spPr>
            <a:xfrm>
              <a:off x="8814460" y="2263293"/>
              <a:ext cx="570534"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chemeClr val="tx1">
                      <a:lumMod val="90000"/>
                      <a:lumOff val="10000"/>
                    </a:schemeClr>
                  </a:solidFill>
                  <a:effectLst/>
                  <a:uLnTx/>
                  <a:uFillTx/>
                  <a:latin typeface="字体视界-一纸情书" panose="02000503000000000000" pitchFamily="2" charset="-122"/>
                  <a:ea typeface="字体视界-一纸情书" panose="02000503000000000000" pitchFamily="2" charset="-122"/>
                  <a:cs typeface="+mn-ea"/>
                  <a:sym typeface="字魂36号-正文宋楷" panose="02000000000000000000" pitchFamily="2" charset="-122"/>
                </a:rPr>
                <a:t>壹</a:t>
              </a:r>
            </a:p>
          </p:txBody>
        </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497900">
              <a:off x="7938228" y="1596140"/>
              <a:ext cx="2108422" cy="2010879"/>
            </a:xfrm>
            <a:prstGeom prst="rect">
              <a:avLst/>
            </a:prstGeom>
          </p:spPr>
        </p:pic>
      </p:gr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8916" y="1842436"/>
            <a:ext cx="3874168" cy="38741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158590" y="1805940"/>
            <a:ext cx="580390" cy="2557513"/>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7" name="矩形 6"/>
          <p:cNvSpPr/>
          <p:nvPr/>
        </p:nvSpPr>
        <p:spPr>
          <a:xfrm>
            <a:off x="7147442" y="1805940"/>
            <a:ext cx="580390" cy="2557513"/>
          </a:xfrm>
          <a:prstGeom prst="rect">
            <a:avLst/>
          </a:prstGeom>
          <a:solidFill>
            <a:srgbClr val="B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8" name="文本框 7"/>
          <p:cNvSpPr txBox="1"/>
          <p:nvPr/>
        </p:nvSpPr>
        <p:spPr>
          <a:xfrm>
            <a:off x="7127519" y="1912620"/>
            <a:ext cx="553998" cy="3291840"/>
          </a:xfrm>
          <a:prstGeom prst="rect">
            <a:avLst/>
          </a:prstGeom>
          <a:noFill/>
        </p:spPr>
        <p:txBody>
          <a:bodyPr vert="eaVert" wrap="square" rtlCol="0">
            <a:spAutoFit/>
          </a:bodyPr>
          <a:lstStyle/>
          <a:p>
            <a:r>
              <a:rPr lang="zh-CN" altLang="en-US" sz="2400" dirty="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中秋节节日简介</a:t>
            </a:r>
          </a:p>
        </p:txBody>
      </p:sp>
      <p:sp>
        <p:nvSpPr>
          <p:cNvPr id="9" name="文本框 8"/>
          <p:cNvSpPr txBox="1"/>
          <p:nvPr/>
        </p:nvSpPr>
        <p:spPr>
          <a:xfrm>
            <a:off x="10138669" y="1912620"/>
            <a:ext cx="553998" cy="3291840"/>
          </a:xfrm>
          <a:prstGeom prst="rect">
            <a:avLst/>
          </a:prstGeom>
          <a:noFill/>
        </p:spPr>
        <p:txBody>
          <a:bodyPr vert="eaVert" wrap="square" rtlCol="0">
            <a:spAutoFit/>
          </a:bodyPr>
          <a:lstStyle/>
          <a:p>
            <a:r>
              <a:rPr lang="zh-CN" altLang="en-US" sz="2400" dirty="0">
                <a:solidFill>
                  <a:schemeClr val="bg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中秋节节日简介</a:t>
            </a:r>
          </a:p>
        </p:txBody>
      </p:sp>
      <p:sp>
        <p:nvSpPr>
          <p:cNvPr id="10" name="文本框 9"/>
          <p:cNvSpPr txBox="1"/>
          <p:nvPr/>
        </p:nvSpPr>
        <p:spPr>
          <a:xfrm>
            <a:off x="4968162" y="1912620"/>
            <a:ext cx="2031325" cy="3657600"/>
          </a:xfrm>
          <a:prstGeom prst="rect">
            <a:avLst/>
          </a:prstGeom>
          <a:noFill/>
        </p:spPr>
        <p:txBody>
          <a:bodyPr vert="eaVert" wrap="square" rtlCol="0">
            <a:spAutoFit/>
          </a:bodyPr>
          <a:lstStyle/>
          <a:p>
            <a:pPr>
              <a:lnSpc>
                <a:spcPct val="150000"/>
              </a:lnSpc>
            </a:pPr>
            <a:r>
              <a:rPr lang="zh-CN" altLang="en-US" sz="16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中秋节源自天象崇拜，由上古时代秋夕祭月演变而来。最初</a:t>
            </a:r>
            <a:r>
              <a:rPr lang="en-US" altLang="zh-CN" sz="16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6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祭月节</a:t>
            </a:r>
            <a:r>
              <a:rPr lang="en-US" altLang="zh-CN" sz="16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6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的节期是在干支历二十四节气</a:t>
            </a:r>
            <a:r>
              <a:rPr lang="en-US" altLang="zh-CN" sz="16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6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3"/>
              </a:rPr>
              <a:t>秋分</a:t>
            </a:r>
            <a:r>
              <a:rPr lang="en-US" altLang="zh-CN" sz="16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6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这天，后来才调至夏历</a:t>
            </a:r>
            <a:r>
              <a:rPr lang="en-US" altLang="zh-CN" sz="16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6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农历</a:t>
            </a:r>
            <a:r>
              <a:rPr lang="en-US" altLang="zh-CN" sz="16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sz="16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八月十五日，也有些地方将中秋节定在夏历八月十六日。</a:t>
            </a:r>
            <a:endParaRPr lang="zh-CN" altLang="en-US" sz="1600" dirty="0">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4"/>
            </a:endParaRPr>
          </a:p>
        </p:txBody>
      </p:sp>
      <p:sp>
        <p:nvSpPr>
          <p:cNvPr id="11" name="文本框 10"/>
          <p:cNvSpPr txBox="1"/>
          <p:nvPr/>
        </p:nvSpPr>
        <p:spPr>
          <a:xfrm>
            <a:off x="8157626" y="1912620"/>
            <a:ext cx="1846659" cy="3657600"/>
          </a:xfrm>
          <a:prstGeom prst="rect">
            <a:avLst/>
          </a:prstGeom>
          <a:noFill/>
        </p:spPr>
        <p:txBody>
          <a:bodyPr vert="eaVert" wrap="square" rtlCol="0">
            <a:spAutoFit/>
          </a:bodyPr>
          <a:lstStyle/>
          <a:p>
            <a:pPr>
              <a:lnSpc>
                <a:spcPct val="150000"/>
              </a:lnSpc>
            </a:pP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中秋节，又称祭月节、月光诞、月夕、秋节、仲秋节、拜月节、月娘节、月亮节、团圆节等，是中国民间的传统节日。</a:t>
            </a:r>
            <a:endParaRPr lang="zh-CN" altLang="en-US" sz="1600"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hlinkClick r:id="rId5"/>
            </a:endParaRP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40" y="1090863"/>
            <a:ext cx="5767137" cy="57671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9142" y="1851585"/>
            <a:ext cx="6001643" cy="3816350"/>
          </a:xfrm>
          <a:prstGeom prst="rect">
            <a:avLst/>
          </a:prstGeom>
          <a:noFill/>
        </p:spPr>
        <p:txBody>
          <a:bodyPr vert="eaVert" wrap="square" rtlCol="0">
            <a:spAutoFit/>
          </a:bodyPr>
          <a:lstStyle/>
          <a:p>
            <a:pPr>
              <a:lnSpc>
                <a:spcPct val="150000"/>
              </a:lnSpc>
            </a:pPr>
            <a:r>
              <a:rPr lang="zh-CN" altLang="en-US"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中秋节自古便有祭月、赏月、吃月饼、玩花灯、赏桂花、饮桂花酒等民俗，流传至今，经久不息。</a:t>
            </a:r>
            <a:endParaRPr lang="en-US" altLang="zh-CN" dirty="0">
              <a:solidFill>
                <a:schemeClr val="bg2">
                  <a:lumMod val="25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a:p>
            <a:pPr>
              <a:lnSpc>
                <a:spcPct val="150000"/>
              </a:lnSpc>
            </a:pPr>
            <a:endParaRPr lang="en-US" altLang="zh-CN" u="sng" dirty="0">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a:p>
            <a:pPr>
              <a:lnSpc>
                <a:spcPct val="150000"/>
              </a:lnSpc>
            </a:pP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中秋节起源于上古时代，普及于汉代，定型于唐朝初年，盛行于宋朝以后。中秋节是秋季时令习俗的综合，其所包含的节俗因素，大都有着古老的渊源。</a:t>
            </a:r>
            <a:endPar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a:p>
            <a:pPr>
              <a:lnSpc>
                <a:spcPct val="150000"/>
              </a:lnSpc>
            </a:pPr>
            <a:endPar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a:p>
            <a:pPr>
              <a:lnSpc>
                <a:spcPct val="150000"/>
              </a:lnSpc>
            </a:pP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 中秋节以月之圆兆人之团圆，为寄托思念故乡，思念亲人之情，祈盼丰收、幸福，成为丰富多彩、弥足珍贵的文化遗产。</a:t>
            </a:r>
            <a:endParaRPr lang="en-US" altLang="zh-CN" u="sng" dirty="0">
              <a:solidFill>
                <a:schemeClr val="accent1"/>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785" y="2566737"/>
            <a:ext cx="4062438" cy="29247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9092" y="451262"/>
            <a:ext cx="2495761" cy="2495761"/>
          </a:xfrm>
          <a:prstGeom prst="rect">
            <a:avLst/>
          </a:prstGeom>
        </p:spPr>
      </p:pic>
      <p:sp>
        <p:nvSpPr>
          <p:cNvPr id="20" name="文本框 19"/>
          <p:cNvSpPr txBox="1"/>
          <p:nvPr/>
        </p:nvSpPr>
        <p:spPr>
          <a:xfrm flipH="1">
            <a:off x="4323736" y="2947023"/>
            <a:ext cx="3571063" cy="769441"/>
          </a:xfrm>
          <a:prstGeom prst="rect">
            <a:avLst/>
          </a:prstGeom>
          <a:noFill/>
          <a:ln>
            <a:noFill/>
          </a:ln>
        </p:spPr>
        <p:txBody>
          <a:bodyPr wrap="square" rtlCol="0">
            <a:spAutoFit/>
          </a:bodyPr>
          <a:lstStyle/>
          <a:p>
            <a:pPr algn="ctr"/>
            <a:r>
              <a:rPr lang="zh-CN" altLang="en-US" sz="4400"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历史发展</a:t>
            </a:r>
          </a:p>
        </p:txBody>
      </p:sp>
      <p:sp>
        <p:nvSpPr>
          <p:cNvPr id="21" name="文本框 20"/>
          <p:cNvSpPr txBox="1"/>
          <p:nvPr/>
        </p:nvSpPr>
        <p:spPr>
          <a:xfrm>
            <a:off x="5307237" y="812970"/>
            <a:ext cx="2118311" cy="1569660"/>
          </a:xfrm>
          <a:prstGeom prst="rect">
            <a:avLst/>
          </a:prstGeom>
          <a:noFill/>
        </p:spPr>
        <p:txBody>
          <a:bodyPr wrap="square" rtlCol="0">
            <a:spAutoFit/>
          </a:bodyPr>
          <a:lstStyle/>
          <a:p>
            <a:r>
              <a:rPr lang="zh-CN" altLang="en-US" sz="9600"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贰</a:t>
            </a:r>
          </a:p>
        </p:txBody>
      </p:sp>
      <p:sp>
        <p:nvSpPr>
          <p:cNvPr id="22" name="文本框 21"/>
          <p:cNvSpPr txBox="1"/>
          <p:nvPr/>
        </p:nvSpPr>
        <p:spPr>
          <a:xfrm>
            <a:off x="3576707" y="3824780"/>
            <a:ext cx="4840533" cy="1011367"/>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bg2">
                    <a:lumMod val="10000"/>
                  </a:schemeClr>
                </a:solidFill>
                <a:latin typeface="字体视界-一纸情书" panose="02000503000000000000" pitchFamily="2" charset="-122"/>
                <a:ea typeface="字体视界-一纸情书" panose="02000503000000000000" pitchFamily="2" charset="-122"/>
                <a:cs typeface="Arial Unicode MS" panose="020B0604020202020204" pitchFamily="34" charset="-122"/>
                <a:sym typeface="字魂36号-正文宋楷" panose="02000000000000000000" pitchFamily="2" charset="-122"/>
              </a:rPr>
              <a:t>中秋节，又称祭月节、月光诞、月夕、秋节、仲秋节、拜月节、月娘节、月亮节、团圆节等，是中国民间的传统节日。中秋节源自天象崇拜，由上古时代秋夕祭月演变而来。</a:t>
            </a:r>
            <a:endParaRPr lang="zh-CN" altLang="en-US" sz="1400" dirty="0">
              <a:solidFill>
                <a:schemeClr val="bg2">
                  <a:lumMod val="10000"/>
                </a:schemeClr>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6461" y="1353752"/>
            <a:ext cx="5504248" cy="55042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397" y="1927609"/>
            <a:ext cx="3731524" cy="3721769"/>
          </a:xfrm>
          <a:prstGeom prst="rect">
            <a:avLst/>
          </a:prstGeom>
        </p:spPr>
      </p:pic>
      <p:sp>
        <p:nvSpPr>
          <p:cNvPr id="5" name="文本框 4"/>
          <p:cNvSpPr txBox="1"/>
          <p:nvPr/>
        </p:nvSpPr>
        <p:spPr>
          <a:xfrm>
            <a:off x="7502037" y="2182980"/>
            <a:ext cx="1431161" cy="3175084"/>
          </a:xfrm>
          <a:prstGeom prst="rect">
            <a:avLst/>
          </a:prstGeom>
          <a:noFill/>
          <a:ln>
            <a:noFill/>
          </a:ln>
        </p:spPr>
        <p:txBody>
          <a:bodyPr vert="eaVert" wrap="square" rtlCol="0">
            <a:spAutoFit/>
          </a:bodyPr>
          <a:lstStyle/>
          <a:p>
            <a:pPr>
              <a:lnSpc>
                <a:spcPct val="150000"/>
              </a:lnSpc>
            </a:pP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中秋节是上古天象崇拜</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敬月习俗的遗痕。在二十四节气</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秋分</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时节，是古老的</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祭月节</a:t>
            </a:r>
            <a:r>
              <a:rPr lang="en-US" altLang="zh-CN"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r>
              <a:rPr lang="zh-CN" altLang="en-US" dirty="0">
                <a:latin typeface="字体视界-一纸情书" panose="02000503000000000000" pitchFamily="2" charset="-122"/>
                <a:ea typeface="字体视界-一纸情书" panose="02000503000000000000" pitchFamily="2" charset="-122"/>
                <a:sym typeface="字魂36号-正文宋楷" panose="02000000000000000000" pitchFamily="2" charset="-122"/>
              </a:rPr>
              <a:t>，</a:t>
            </a:r>
            <a:endParaRPr lang="en-US" altLang="zh-CN" sz="1100" u="sng" dirty="0">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sp>
        <p:nvSpPr>
          <p:cNvPr id="14" name="文本框 13"/>
          <p:cNvSpPr txBox="1"/>
          <p:nvPr/>
        </p:nvSpPr>
        <p:spPr>
          <a:xfrm>
            <a:off x="9002695" y="2609699"/>
            <a:ext cx="830997" cy="1517433"/>
          </a:xfrm>
          <a:prstGeom prst="rect">
            <a:avLst/>
          </a:prstGeom>
          <a:noFill/>
          <a:ln>
            <a:noFill/>
          </a:ln>
        </p:spPr>
        <p:txBody>
          <a:bodyPr vert="eaVert" wrap="square" rtlCol="0">
            <a:spAutoFit/>
          </a:bodyPr>
          <a:lstStyle/>
          <a:p>
            <a:pPr>
              <a:lnSpc>
                <a:spcPct val="150000"/>
              </a:lnSpc>
            </a:pPr>
            <a:r>
              <a:rPr lang="zh-CN" altLang="en-US" sz="2800" dirty="0">
                <a:solidFill>
                  <a:srgbClr val="C00000"/>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rPr>
              <a:t>节日起源</a:t>
            </a:r>
            <a:endParaRPr lang="en-US" altLang="zh-CN" sz="2800" dirty="0">
              <a:solidFill>
                <a:srgbClr val="C00000"/>
              </a:solidFill>
              <a:latin typeface="字体视界-一纸情书" panose="02000503000000000000" pitchFamily="2" charset="-122"/>
              <a:ea typeface="字体视界-一纸情书" panose="02000503000000000000" pitchFamily="2" charset="-122"/>
              <a:sym typeface="字魂36号-正文宋楷" panose="02000000000000000000"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48" y="-395518"/>
            <a:ext cx="7484475" cy="7649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自定义 20">
      <a:dk1>
        <a:sysClr val="windowText" lastClr="000000"/>
      </a:dk1>
      <a:lt1>
        <a:sysClr val="window" lastClr="FFFFFF"/>
      </a:lt1>
      <a:dk2>
        <a:srgbClr val="44546A"/>
      </a:dk2>
      <a:lt2>
        <a:srgbClr val="E7E6E6"/>
      </a:lt2>
      <a:accent1>
        <a:srgbClr val="FFC000"/>
      </a:accent1>
      <a:accent2>
        <a:srgbClr val="ED7D31"/>
      </a:accent2>
      <a:accent3>
        <a:srgbClr val="A5A5A5"/>
      </a:accent3>
      <a:accent4>
        <a:srgbClr val="FFC000"/>
      </a:accent4>
      <a:accent5>
        <a:srgbClr val="000000"/>
      </a:accent5>
      <a:accent6>
        <a:srgbClr val="70AD47"/>
      </a:accent6>
      <a:hlink>
        <a:srgbClr val="000000"/>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1741</Words>
  <Application>Microsoft Office PowerPoint</Application>
  <PresentationFormat>宽屏</PresentationFormat>
  <Paragraphs>90</Paragraphs>
  <Slides>23</Slides>
  <Notes>18</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23</vt:i4>
      </vt:variant>
    </vt:vector>
  </HeadingPairs>
  <TitlesOfParts>
    <vt:vector size="34" baseType="lpstr">
      <vt:lpstr>Arial Unicode MS</vt:lpstr>
      <vt:lpstr>等线</vt:lpstr>
      <vt:lpstr>等线 Light</vt:lpstr>
      <vt:lpstr>宋体</vt:lpstr>
      <vt:lpstr>微软雅黑</vt:lpstr>
      <vt:lpstr>字魂36号-正文宋楷</vt:lpstr>
      <vt:lpstr>字体视界-一纸情书</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2022-03-10T06:21:54Z</dcterms:created>
  <dcterms:modified xsi:type="dcterms:W3CDTF">2023-01-11T01:58:17Z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341AE7FDB30B4EA293F17781B32DCCDA</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