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283" r:id="rId3"/>
    <p:sldId id="355" r:id="rId4"/>
    <p:sldId id="356" r:id="rId5"/>
    <p:sldId id="357" r:id="rId6"/>
    <p:sldId id="358" r:id="rId7"/>
    <p:sldId id="360" r:id="rId8"/>
    <p:sldId id="361" r:id="rId9"/>
    <p:sldId id="344" r:id="rId10"/>
    <p:sldId id="362" r:id="rId11"/>
    <p:sldId id="364" r:id="rId12"/>
    <p:sldId id="363" r:id="rId13"/>
    <p:sldId id="316" r:id="rId14"/>
    <p:sldId id="314" r:id="rId15"/>
    <p:sldId id="268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6FBFE"/>
    <a:srgbClr val="57D2E3"/>
    <a:srgbClr val="21B1C5"/>
    <a:srgbClr val="B2F3FC"/>
    <a:srgbClr val="4BCFE1"/>
    <a:srgbClr val="5BADF7"/>
    <a:srgbClr val="6A5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958366A0-29BD-4A97-A8B9-7FD8F37DCD6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D801639C-6D7C-4F88-98B1-29312C84E27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E82FBCE-43D4-44D8-8FA5-09BF668DD5F6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1639C-6D7C-4F88-98B1-29312C84E27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BFF2FE7-6B8A-4741-9376-99F3BF6630BE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dirty="0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-1" y="171612"/>
            <a:ext cx="9144001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 noChangeArrowheads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8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1" y="2127510"/>
            <a:ext cx="9144001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984772" y="2373314"/>
            <a:ext cx="5828109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/>
          </a:p>
        </p:txBody>
      </p:sp>
      <p:grpSp>
        <p:nvGrpSpPr>
          <p:cNvPr id="7170" name="组合 8"/>
          <p:cNvGrpSpPr/>
          <p:nvPr/>
        </p:nvGrpSpPr>
        <p:grpSpPr bwMode="auto">
          <a:xfrm>
            <a:off x="261258" y="1996748"/>
            <a:ext cx="5706496" cy="1554759"/>
            <a:chOff x="401726" y="2100579"/>
            <a:chExt cx="5203025" cy="1557258"/>
          </a:xfrm>
        </p:grpSpPr>
        <p:sp>
          <p:nvSpPr>
            <p:cNvPr id="7171" name="矩形 24"/>
            <p:cNvSpPr>
              <a:spLocks noChangeArrowheads="1"/>
            </p:cNvSpPr>
            <p:nvPr/>
          </p:nvSpPr>
          <p:spPr bwMode="auto">
            <a:xfrm>
              <a:off x="1135478" y="2100579"/>
              <a:ext cx="3735520" cy="83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Unit 3 Lesson 15</a:t>
              </a:r>
              <a:endPara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2" name="TextBox 2"/>
            <p:cNvSpPr txBox="1">
              <a:spLocks noChangeArrowheads="1"/>
            </p:cNvSpPr>
            <p:nvPr/>
          </p:nvSpPr>
          <p:spPr bwMode="auto">
            <a:xfrm>
              <a:off x="401726" y="2948813"/>
              <a:ext cx="5203025" cy="709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4000" b="1" dirty="0">
                  <a:latin typeface="Times New Roman" panose="02020603050405020304" pitchFamily="18" charset="0"/>
                </a:rPr>
                <a:t>Jenny's Summer </a:t>
              </a:r>
              <a:r>
                <a:rPr lang="en-US" altLang="zh-CN" sz="4000" b="1" dirty="0" smtClean="0">
                  <a:latin typeface="Times New Roman" panose="02020603050405020304" pitchFamily="18" charset="0"/>
                </a:rPr>
                <a:t>Holiday</a:t>
              </a:r>
              <a:endParaRPr lang="en-US" altLang="zh-CN" sz="4000" b="1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7173" name="图片 6" descr="英语冀教（一起）六年级下册（2014年新编）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8382" y="1538288"/>
            <a:ext cx="3045619" cy="460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584987" y="542654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5"/>
          <p:cNvSpPr>
            <a:spLocks noChangeArrowheads="1"/>
          </p:cNvSpPr>
          <p:nvPr/>
        </p:nvSpPr>
        <p:spPr bwMode="auto">
          <a:xfrm>
            <a:off x="0" y="836613"/>
            <a:ext cx="36004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Let’s learn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1055036" y="1903414"/>
            <a:ext cx="2400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 the summer</a:t>
            </a:r>
            <a:endParaRPr lang="zh-CN" altLang="en-US" sz="2800" dirty="0"/>
          </a:p>
        </p:txBody>
      </p:sp>
      <p:sp>
        <p:nvSpPr>
          <p:cNvPr id="17411" name="矩形 3"/>
          <p:cNvSpPr>
            <a:spLocks noChangeArrowheads="1"/>
          </p:cNvSpPr>
          <p:nvPr/>
        </p:nvSpPr>
        <p:spPr bwMode="auto">
          <a:xfrm>
            <a:off x="1164430" y="2912878"/>
            <a:ext cx="2290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last summer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1164430" y="4183719"/>
            <a:ext cx="2090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this summer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13" name="左大括号 5"/>
          <p:cNvSpPr/>
          <p:nvPr/>
        </p:nvSpPr>
        <p:spPr bwMode="auto">
          <a:xfrm>
            <a:off x="3711179" y="1789114"/>
            <a:ext cx="514350" cy="2917825"/>
          </a:xfrm>
          <a:prstGeom prst="leftBrace">
            <a:avLst>
              <a:gd name="adj1" fmla="val 8312"/>
              <a:gd name="adj2" fmla="val 50000"/>
            </a:avLst>
          </a:prstGeom>
          <a:noFill/>
          <a:ln w="381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799410" y="1903414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一般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808935" y="2994025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一般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过去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799410" y="4095751"/>
            <a:ext cx="1980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一般</a:t>
            </a:r>
            <a:r>
              <a:rPr lang="zh-CN" altLang="en-US" sz="28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将来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294417" y="5474711"/>
            <a:ext cx="5347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Do you know other time like this?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5"/>
          <p:cNvSpPr>
            <a:spLocks noChangeArrowheads="1"/>
          </p:cNvSpPr>
          <p:nvPr/>
        </p:nvSpPr>
        <p:spPr bwMode="auto">
          <a:xfrm>
            <a:off x="0" y="836613"/>
            <a:ext cx="245819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Let’s talk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763288" y="1649585"/>
            <a:ext cx="4889480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do you do on Sundays?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did you do last Sunday?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will you do this Sunday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?</a:t>
            </a:r>
            <a:endParaRPr lang="en-US" altLang="zh-CN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75223" y="4429126"/>
            <a:ext cx="1721644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7460" y="2689226"/>
            <a:ext cx="1218009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4316" y="1649584"/>
            <a:ext cx="1284684" cy="224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63529" y="4535488"/>
            <a:ext cx="172997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5"/>
          <p:cNvSpPr>
            <a:spLocks noChangeArrowheads="1"/>
          </p:cNvSpPr>
          <p:nvPr/>
        </p:nvSpPr>
        <p:spPr bwMode="auto">
          <a:xfrm>
            <a:off x="0" y="836612"/>
            <a:ext cx="3146961" cy="70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Let’s sing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327" y="2002311"/>
            <a:ext cx="5232364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5"/>
          <p:cNvSpPr>
            <a:spLocks noChangeArrowheads="1"/>
          </p:cNvSpPr>
          <p:nvPr/>
        </p:nvSpPr>
        <p:spPr bwMode="auto">
          <a:xfrm>
            <a:off x="-263128" y="841376"/>
            <a:ext cx="217051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0482" name="矩形 5"/>
          <p:cNvSpPr>
            <a:spLocks noChangeArrowheads="1"/>
          </p:cNvSpPr>
          <p:nvPr/>
        </p:nvSpPr>
        <p:spPr bwMode="auto">
          <a:xfrm>
            <a:off x="-1" y="1020763"/>
            <a:ext cx="402573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Summary and Evaluation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85070" y="2474157"/>
            <a:ext cx="7595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 dirty="0">
                <a:latin typeface="Times New Roman" panose="02020603050405020304" pitchFamily="18" charset="0"/>
              </a:rPr>
              <a:t>A excellent     B good     C adequate     D need improvement</a:t>
            </a:r>
            <a:endParaRPr lang="en-US" altLang="zh-CN" sz="2400" dirty="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974056" y="2147888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106341" y="2119313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281488" y="2119313"/>
            <a:ext cx="228600" cy="304800"/>
          </a:xfrm>
          <a:prstGeom prst="smileyFace">
            <a:avLst>
              <a:gd name="adj" fmla="val -3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923360" y="2133600"/>
            <a:ext cx="228600" cy="3048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926275" y="3352801"/>
          <a:ext cx="7754587" cy="2670177"/>
        </p:xfrm>
        <a:graphic>
          <a:graphicData uri="http://schemas.openxmlformats.org/drawingml/2006/table">
            <a:tbl>
              <a:tblPr/>
              <a:tblGrid>
                <a:gridCol w="3943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6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内容</a:t>
                      </a:r>
                      <a:endParaRPr kumimoji="0" lang="zh-CN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学生自评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小组互评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我能认真听老师讲课，听同学发言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遇到我会回答的问题主动举手了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活动中坚持使用英语来交际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我能积极参与小组讨论活动，能与他人合作。</a:t>
                      </a:r>
                      <a:r>
                        <a:rPr kumimoji="0" lang="zh-CN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294410" y="1419225"/>
            <a:ext cx="6405363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have you learned in this class?</a:t>
            </a:r>
            <a:endParaRPr lang="zh-CN" altLang="en-US" sz="3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80812" y="2519116"/>
            <a:ext cx="7628334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1. </a:t>
            </a:r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Copy the key words three times. 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2. </a:t>
            </a:r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Write a short passage about what you will do </a:t>
            </a: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    this summer holiday</a:t>
            </a:r>
            <a:r>
              <a:rPr lang="en-US" altLang="zh-CN" sz="2800" dirty="0" smtClean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 </a:t>
            </a:r>
            <a:endParaRPr lang="zh-CN" altLang="en-US" sz="28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矩形 3"/>
          <p:cNvSpPr>
            <a:spLocks noChangeArrowheads="1"/>
          </p:cNvSpPr>
          <p:nvPr/>
        </p:nvSpPr>
        <p:spPr bwMode="auto">
          <a:xfrm>
            <a:off x="327846" y="996579"/>
            <a:ext cx="270036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Homework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5"/>
          <p:cNvSpPr>
            <a:spLocks noChangeArrowheads="1"/>
          </p:cNvSpPr>
          <p:nvPr/>
        </p:nvSpPr>
        <p:spPr bwMode="auto">
          <a:xfrm>
            <a:off x="0" y="836613"/>
            <a:ext cx="302820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Revision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966788" y="1609726"/>
            <a:ext cx="2550319" cy="1038225"/>
          </a:xfrm>
          <a:prstGeom prst="wedgeRoundRectCallout">
            <a:avLst>
              <a:gd name="adj1" fmla="val 45259"/>
              <a:gd name="adj2" fmla="val 8317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</a:rPr>
              <a:t>Which season do you like best, Jenny?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5578078" y="2079625"/>
            <a:ext cx="2157413" cy="717550"/>
          </a:xfrm>
          <a:prstGeom prst="wedgeRoundRectCallout">
            <a:avLst>
              <a:gd name="adj1" fmla="val -47653"/>
              <a:gd name="adj2" fmla="val 8503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49515" y="2128838"/>
            <a:ext cx="25491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</a:rPr>
              <a:t>I like summer best.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9963" y="2944814"/>
            <a:ext cx="1946672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284560" y="3859214"/>
            <a:ext cx="2952750" cy="604837"/>
          </a:xfrm>
          <a:prstGeom prst="wedgeRoundRectCallout">
            <a:avLst>
              <a:gd name="adj1" fmla="val 57125"/>
              <a:gd name="adj2" fmla="val -2950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</a:rPr>
              <a:t>What's your summer fun?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5762625" y="4586289"/>
            <a:ext cx="2436019" cy="1036637"/>
          </a:xfrm>
          <a:prstGeom prst="wedgeRoundRectCallout">
            <a:avLst>
              <a:gd name="adj1" fmla="val -58421"/>
              <a:gd name="adj2" fmla="val -8230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810343" y="4625460"/>
            <a:ext cx="29884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</a:rPr>
              <a:t>My family like to go</a:t>
            </a:r>
            <a:br>
              <a:rPr lang="en-US" altLang="zh-CN" sz="2400" b="1" dirty="0">
                <a:latin typeface="Times New Roman" panose="02020603050405020304" pitchFamily="18" charset="0"/>
              </a:rPr>
            </a:br>
            <a:r>
              <a:rPr lang="en-US" altLang="zh-CN" sz="2400" b="1" dirty="0">
                <a:latin typeface="Times New Roman" panose="02020603050405020304" pitchFamily="18" charset="0"/>
              </a:rPr>
              <a:t>on trips in the summer</a:t>
            </a:r>
            <a:r>
              <a:rPr lang="en-US" altLang="zh-CN" b="1" dirty="0">
                <a:latin typeface="Times New Roman" panose="02020603050405020304" pitchFamily="18" charset="0"/>
              </a:rPr>
              <a:t>.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5"/>
          <p:cNvSpPr>
            <a:spLocks noChangeArrowheads="1"/>
          </p:cNvSpPr>
          <p:nvPr/>
        </p:nvSpPr>
        <p:spPr bwMode="auto">
          <a:xfrm>
            <a:off x="0" y="836613"/>
            <a:ext cx="2711518" cy="69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Let’s learn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66863" y="1898651"/>
            <a:ext cx="19145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735931" y="4440239"/>
            <a:ext cx="1951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go on a trip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1575" y="1909764"/>
            <a:ext cx="193714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651897" y="4432300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5"/>
          <p:cNvSpPr>
            <a:spLocks noChangeArrowheads="1"/>
          </p:cNvSpPr>
          <p:nvPr/>
        </p:nvSpPr>
        <p:spPr bwMode="auto">
          <a:xfrm>
            <a:off x="0" y="836612"/>
            <a:ext cx="2828517" cy="71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Let’s learn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74007" y="4292601"/>
            <a:ext cx="25090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swim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in the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sea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2816" y="2165350"/>
            <a:ext cx="1870472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7054" y="2151064"/>
            <a:ext cx="1951434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905375" y="4337051"/>
            <a:ext cx="28696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play on the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5"/>
          <p:cNvSpPr>
            <a:spLocks noChangeArrowheads="1"/>
          </p:cNvSpPr>
          <p:nvPr/>
        </p:nvSpPr>
        <p:spPr bwMode="auto">
          <a:xfrm>
            <a:off x="0" y="836613"/>
            <a:ext cx="3040083" cy="73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Let’s learn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340769" y="4360864"/>
            <a:ext cx="824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ship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601891" y="4297364"/>
            <a:ext cx="864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boat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266" y="2273300"/>
            <a:ext cx="18669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288" y="2246314"/>
            <a:ext cx="196096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02669" y="1300029"/>
            <a:ext cx="563641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Circle the key words you learn. 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302669" y="2144713"/>
            <a:ext cx="4267200" cy="2665412"/>
          </a:xfrm>
          <a:prstGeom prst="horizontalScroll">
            <a:avLst>
              <a:gd name="adj" fmla="val 12500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r>
              <a:rPr lang="zh-CN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happen           beach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swim              lake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sea                  ship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352925" y="3235325"/>
            <a:ext cx="1133475" cy="503238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4376738" y="3735389"/>
            <a:ext cx="1156097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789635" y="3249614"/>
            <a:ext cx="1042988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4338638" y="2674939"/>
            <a:ext cx="1188244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715816" y="3848101"/>
            <a:ext cx="1156097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6" grpId="0" animBg="1"/>
      <p:bldP spid="10247" grpId="0" animBg="1"/>
      <p:bldP spid="1025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5"/>
          <p:cNvSpPr>
            <a:spLocks noChangeArrowheads="1"/>
          </p:cNvSpPr>
          <p:nvPr/>
        </p:nvSpPr>
        <p:spPr bwMode="auto">
          <a:xfrm>
            <a:off x="0" y="836613"/>
            <a:ext cx="2725341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Ask and answer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022997" y="2695080"/>
            <a:ext cx="5836854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do Jenny's family do in the summer?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They like to go on trips.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Does Jenny like playing on the beach?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Yes, she does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340" name="矩形 9"/>
          <p:cNvSpPr>
            <a:spLocks noChangeArrowheads="1"/>
          </p:cNvSpPr>
          <p:nvPr/>
        </p:nvSpPr>
        <p:spPr bwMode="auto">
          <a:xfrm>
            <a:off x="594287" y="1790680"/>
            <a:ext cx="4857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Read Part 1 and answer the questions.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5992" y="2820967"/>
            <a:ext cx="24288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5"/>
          <p:cNvSpPr>
            <a:spLocks noChangeArrowheads="1"/>
          </p:cNvSpPr>
          <p:nvPr/>
        </p:nvSpPr>
        <p:spPr bwMode="auto">
          <a:xfrm>
            <a:off x="0" y="836613"/>
            <a:ext cx="4429496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Ask and answer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449162" y="2028723"/>
            <a:ext cx="675216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did Jenny do last summer?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She went on a trip to a lake. She swam in the lake.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Who did Jenny go with?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She went with her grandparents.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did Jenny do on the beach?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She played on the beach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363" name="矩形 9"/>
          <p:cNvSpPr>
            <a:spLocks noChangeArrowheads="1"/>
          </p:cNvSpPr>
          <p:nvPr/>
        </p:nvSpPr>
        <p:spPr bwMode="auto">
          <a:xfrm>
            <a:off x="785217" y="1563986"/>
            <a:ext cx="4857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Read Part 1 and answer the questions.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262" y="2120901"/>
            <a:ext cx="14859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5162" y="4076701"/>
            <a:ext cx="1543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5"/>
          <p:cNvSpPr>
            <a:spLocks noChangeArrowheads="1"/>
          </p:cNvSpPr>
          <p:nvPr/>
        </p:nvSpPr>
        <p:spPr bwMode="auto">
          <a:xfrm>
            <a:off x="0" y="836613"/>
            <a:ext cx="31825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Ask and answer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785645" y="2579688"/>
            <a:ext cx="74510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will Jenny do this summer?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She will go on a trip to the sea. She will swim in the sea.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will Jenny watch on the sea?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She will watch ships and boats on the sea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387" name="矩形 9"/>
          <p:cNvSpPr>
            <a:spLocks noChangeArrowheads="1"/>
          </p:cNvSpPr>
          <p:nvPr/>
        </p:nvSpPr>
        <p:spPr bwMode="auto">
          <a:xfrm>
            <a:off x="765912" y="1646703"/>
            <a:ext cx="4857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Read Part 1 and answer the questions.</a:t>
            </a:r>
            <a:endParaRPr lang="en-US" altLang="zh-CN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8561" y="2579688"/>
            <a:ext cx="142160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601" y="3883025"/>
            <a:ext cx="14930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全屏显示(4:3)</PresentationFormat>
  <Paragraphs>72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2023-01-17T01:48:26Z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D0204B2FA4B74CB5B75EF62D03C47F38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