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1" r:id="rId2"/>
    <p:sldId id="290" r:id="rId3"/>
    <p:sldId id="270" r:id="rId4"/>
    <p:sldId id="362" r:id="rId5"/>
    <p:sldId id="433" r:id="rId6"/>
    <p:sldId id="429" r:id="rId7"/>
    <p:sldId id="410" r:id="rId8"/>
    <p:sldId id="365" r:id="rId9"/>
    <p:sldId id="430" r:id="rId10"/>
    <p:sldId id="404" r:id="rId11"/>
    <p:sldId id="418" r:id="rId12"/>
    <p:sldId id="419" r:id="rId13"/>
    <p:sldId id="432" r:id="rId14"/>
    <p:sldId id="434" r:id="rId15"/>
    <p:sldId id="391" r:id="rId16"/>
    <p:sldId id="423" r:id="rId17"/>
    <p:sldId id="384" r:id="rId18"/>
    <p:sldId id="286" r:id="rId19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253D6F-4116-4941-8CB9-283DE8C017A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7E5590FF-6CFF-48B6-8F63-75ADF42820E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590FF-6CFF-48B6-8F63-75ADF42820E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30EB-0D6C-4E07-90C1-2474E1A3A2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5E31D-70B9-4DCB-BAE1-9CA691209F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EEA8-F590-495F-A54D-B81655B2C12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BB990-D9FE-43F7-BDEA-D56ADF5B1A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1C08A-F8AF-49DD-9600-3C0050422FC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8C613-1B43-417B-ACA6-75526770EB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40C54-E033-43BE-8621-4A48DA3E2AE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BDE0B-8D6F-49AA-9D5B-674CF16AEF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49FF-F870-4CA1-BD60-E275F140219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4446C-32FA-4555-8767-28540BC9EA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3E0B8-B2B9-46AB-841E-4CC9A70CF4E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4A576-874E-4994-81BA-CA7C92405F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C9C4-0DA9-4512-959B-9C0435C37E5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A7F7A-5D7B-402C-B8DC-2D1D3EF199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A8779-B7C0-4017-A2CE-AB3BBB29752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0026-0878-4AA8-8EDA-95D3C59DD2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B0EB0-F477-4461-BD3E-0240F52BF1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AB3FB-ABF0-4808-86F0-291DA0350D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C75D-5721-4D79-86AD-9387A96639D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A93E3-84B0-470C-BED8-BC40075785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4E38-77E6-42A3-AA77-85EA7EAF99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36278-A24B-47C3-9229-68F1AFC911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1D5358-C647-44F6-BBBA-E1A788459A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0E73299-F4E4-4469-B7A5-42458DEBD5D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Jenny's%20gift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2.Go%20and%20went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3999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1111111111111111111111111111111111111111111111111111111111111111</a:t>
            </a: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4856163"/>
            <a:ext cx="9143998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6" y="5362575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4  Did You Have a Nice Trip ?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37706" y="2635509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227221" y="3274218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-1" y="3614142"/>
            <a:ext cx="9143999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20  Jenny Goes Home</a:t>
            </a:r>
            <a:endParaRPr lang="zh-CN" alt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24752" y="565343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17"/>
          <p:cNvSpPr txBox="1">
            <a:spLocks noChangeArrowheads="1"/>
          </p:cNvSpPr>
          <p:nvPr/>
        </p:nvSpPr>
        <p:spPr bwMode="auto">
          <a:xfrm>
            <a:off x="3008313" y="1646238"/>
            <a:ext cx="4211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ate /et/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eat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的过去式）吃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152525" y="17399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293" name="文本框 19"/>
          <p:cNvSpPr txBox="1">
            <a:spLocks noChangeArrowheads="1"/>
          </p:cNvSpPr>
          <p:nvPr/>
        </p:nvSpPr>
        <p:spPr bwMode="auto">
          <a:xfrm>
            <a:off x="1422400" y="170973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229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6414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矩形 1"/>
          <p:cNvSpPr>
            <a:spLocks noChangeArrowheads="1"/>
          </p:cNvSpPr>
          <p:nvPr/>
        </p:nvSpPr>
        <p:spPr bwMode="auto">
          <a:xfrm>
            <a:off x="1355725" y="2770188"/>
            <a:ext cx="989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201863" y="2530475"/>
            <a:ext cx="4829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发的是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/e/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297" name="矩形 1"/>
          <p:cNvSpPr>
            <a:spLocks noChangeArrowheads="1"/>
          </p:cNvSpPr>
          <p:nvPr/>
        </p:nvSpPr>
        <p:spPr bwMode="auto">
          <a:xfrm>
            <a:off x="1374775" y="3646488"/>
            <a:ext cx="969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236788" y="3430588"/>
            <a:ext cx="5391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ate bread for breakfast today.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我今天早饭吃的面包。</a:t>
            </a:r>
          </a:p>
        </p:txBody>
      </p:sp>
      <p:sp>
        <p:nvSpPr>
          <p:cNvPr id="12299" name="矩形 1"/>
          <p:cNvSpPr>
            <a:spLocks noChangeArrowheads="1"/>
          </p:cNvSpPr>
          <p:nvPr/>
        </p:nvSpPr>
        <p:spPr bwMode="auto">
          <a:xfrm>
            <a:off x="1350963" y="5049838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加法记忆法：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1"/>
          <p:cNvSpPr>
            <a:spLocks noChangeArrowheads="1"/>
          </p:cNvSpPr>
          <p:nvPr/>
        </p:nvSpPr>
        <p:spPr bwMode="auto">
          <a:xfrm>
            <a:off x="3182938" y="4919663"/>
            <a:ext cx="4975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eat—ate—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吃，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drink—drank—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喝，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play—played—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玩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5" name="组合 26"/>
          <p:cNvGrpSpPr/>
          <p:nvPr/>
        </p:nvGrpSpPr>
        <p:grpSpPr bwMode="auto">
          <a:xfrm>
            <a:off x="550863" y="2252663"/>
            <a:ext cx="1179512" cy="461962"/>
            <a:chOff x="1235491" y="4806950"/>
            <a:chExt cx="1178333" cy="461895"/>
          </a:xfrm>
        </p:grpSpPr>
        <p:sp>
          <p:nvSpPr>
            <p:cNvPr id="13320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3321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1706563" y="2044700"/>
            <a:ext cx="70310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用所给单词的正确形式填空。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boy 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eat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three apples yesterday.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 flipH="1">
            <a:off x="3187700" y="3062288"/>
            <a:ext cx="957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023938" y="3819525"/>
            <a:ext cx="7640637" cy="1668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889125" y="3821113"/>
            <a:ext cx="677545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今天上午我们有四节课。第四节课是我最喜欢的。第一个空要用基数词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four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，后跟复数名词；第二个空考查序数词的用法。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4339" name="矩形 3"/>
          <p:cNvSpPr>
            <a:spLocks noChangeArrowheads="1"/>
          </p:cNvSpPr>
          <p:nvPr/>
        </p:nvSpPr>
        <p:spPr bwMode="auto">
          <a:xfrm>
            <a:off x="812800" y="1252538"/>
            <a:ext cx="78089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Read Part 1. Put the sentences in the correct order.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 Jenny went shopping on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Wangfujing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Street.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 Jenny went home.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 Jenny went to the Palace Museum.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 Jenny went to the Great Wall.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 Jenny went to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Tian’anmen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Square.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054100" y="5170488"/>
            <a:ext cx="663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66800" y="3711575"/>
            <a:ext cx="661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054100" y="4440238"/>
            <a:ext cx="663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030288" y="2255838"/>
            <a:ext cx="663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054100" y="2967038"/>
            <a:ext cx="663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5365" name="矩形 3"/>
          <p:cNvSpPr>
            <a:spLocks noChangeArrowheads="1"/>
          </p:cNvSpPr>
          <p:nvPr/>
        </p:nvSpPr>
        <p:spPr bwMode="auto">
          <a:xfrm>
            <a:off x="752475" y="989013"/>
            <a:ext cx="7904163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Look and write.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93875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Saturday.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indent="1793875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Danny______ breakfast at 7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Danny ______ to the toy shop.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wanted to buy a toy car. </a:t>
            </a:r>
          </a:p>
          <a:p>
            <a:pPr indent="2149475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he ______ many toys.</a:t>
            </a:r>
          </a:p>
          <a:p>
            <a:pPr indent="2149475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liked them very much.</a:t>
            </a:r>
          </a:p>
        </p:txBody>
      </p:sp>
      <p:pic>
        <p:nvPicPr>
          <p:cNvPr id="15364" name="Picture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6625" y="2155825"/>
            <a:ext cx="109855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6975" y="5019675"/>
            <a:ext cx="1677988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1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7275" y="3713163"/>
            <a:ext cx="11096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128838" y="1582738"/>
            <a:ext cx="4995862" cy="496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go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do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have  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play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see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3551238" y="2909888"/>
            <a:ext cx="1325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2568575" y="3652838"/>
            <a:ext cx="1325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4356100" y="5121275"/>
            <a:ext cx="912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854075" y="2411413"/>
            <a:ext cx="79041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He went home at 12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00.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He ______ his homework in the afternoon.</a:t>
            </a:r>
          </a:p>
          <a:p>
            <a:pPr eaLnBrk="1" hangingPunct="1">
              <a:lnSpc>
                <a:spcPct val="200000"/>
              </a:lnSpc>
            </a:pP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In the evening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he ______ on the computer.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1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3788" y="4332288"/>
            <a:ext cx="1535112" cy="128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1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4700" y="2395538"/>
            <a:ext cx="1328738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128838" y="1582738"/>
            <a:ext cx="4995862" cy="496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go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do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have  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play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see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525588" y="3436938"/>
            <a:ext cx="1325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5264150" y="4878388"/>
            <a:ext cx="1325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731838" y="1190625"/>
            <a:ext cx="79136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一、按要求完成句子。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 a birthday party today.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yesterday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改写句子）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_______ a birthday party___________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      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4452938" y="3429000"/>
            <a:ext cx="1560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192213" y="3429000"/>
            <a:ext cx="1103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4" name="Picture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09875" y="4346575"/>
            <a:ext cx="281305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763588" y="1622425"/>
            <a:ext cx="82962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二、用动词的适当形式填空。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______to the store on Sundays.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She ______ to the store yesterday.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go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We ______ homework every day.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We ______ homework last Monday.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197100" y="2630488"/>
            <a:ext cx="1212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2271713" y="3360738"/>
            <a:ext cx="106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284413" y="4102100"/>
            <a:ext cx="673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2292350" y="4841875"/>
            <a:ext cx="75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00113" y="1489075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869950" y="3128963"/>
            <a:ext cx="6731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had, went, saw, ate	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shopping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7692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Jenny’s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gift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的内容朗读流利。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5675" y="1150938"/>
            <a:ext cx="7618413" cy="500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07371" y="185139"/>
            <a:ext cx="351160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Jenny’s gift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530225" y="881063"/>
            <a:ext cx="8524875" cy="55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“Hi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Mum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you miss me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Jenny. “Yes, I did! Did you have fun in Beijing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？”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Mrs. Smith.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“Yes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had fun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Jenny.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“What did you do ?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Mrs. Smith.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first day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went to </a:t>
            </a:r>
            <a:r>
              <a:rPr lang="en-US" altLang="zh-C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Tian’anmen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Square.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so big, Mum! The second day, we went to the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Palace Museum. It’s beautiful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third day,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went to the Great Wall. It’s great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“Did you go shopping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Mrs. Smith.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“Yes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answers Jenny. “The fourth day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went to </a:t>
            </a:r>
            <a:r>
              <a:rPr lang="en-US" altLang="zh-C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Wangfujing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scarf is for you. Here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05563" y="2124075"/>
            <a:ext cx="2279650" cy="17351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5125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64338" y="4264025"/>
            <a:ext cx="18700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图片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70650" y="2244725"/>
            <a:ext cx="216376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660650" y="1531938"/>
            <a:ext cx="5675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had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hæd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v.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的过去式）吃；有；进行（活动）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15975" y="163036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301750" y="1631950"/>
            <a:ext cx="135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8" y="15224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1603375" y="2843213"/>
            <a:ext cx="1593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439988" y="2755900"/>
            <a:ext cx="59912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发的是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/æ/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3" name="矩形 1"/>
          <p:cNvSpPr>
            <a:spLocks noChangeArrowheads="1"/>
          </p:cNvSpPr>
          <p:nvPr/>
        </p:nvSpPr>
        <p:spPr bwMode="auto">
          <a:xfrm>
            <a:off x="1603375" y="3473450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500313" y="3254375"/>
            <a:ext cx="598963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had fun in Beijing last week.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上周我在北京玩得很开心。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5" name="矩形 1"/>
          <p:cNvSpPr>
            <a:spLocks noChangeArrowheads="1"/>
          </p:cNvSpPr>
          <p:nvPr/>
        </p:nvSpPr>
        <p:spPr bwMode="auto">
          <a:xfrm>
            <a:off x="1628775" y="4903788"/>
            <a:ext cx="1544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141663" y="4792663"/>
            <a:ext cx="4541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（原形）→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（过去式）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1638300" y="5649913"/>
            <a:ext cx="1431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795588" y="5562600"/>
            <a:ext cx="3260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bad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坏的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hand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手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17"/>
          <p:cNvSpPr txBox="1">
            <a:spLocks noChangeArrowheads="1"/>
          </p:cNvSpPr>
          <p:nvPr/>
        </p:nvSpPr>
        <p:spPr bwMode="auto">
          <a:xfrm>
            <a:off x="2660650" y="1531938"/>
            <a:ext cx="56753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went /went/ v.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的过去式） 去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15975" y="163036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7173" name="文本框 19"/>
          <p:cNvSpPr txBox="1">
            <a:spLocks noChangeArrowheads="1"/>
          </p:cNvSpPr>
          <p:nvPr/>
        </p:nvSpPr>
        <p:spPr bwMode="auto">
          <a:xfrm>
            <a:off x="1301750" y="1631950"/>
            <a:ext cx="135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717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8" y="15224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矩形 1"/>
          <p:cNvSpPr>
            <a:spLocks noChangeArrowheads="1"/>
          </p:cNvSpPr>
          <p:nvPr/>
        </p:nvSpPr>
        <p:spPr bwMode="auto">
          <a:xfrm>
            <a:off x="1603375" y="2476500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439988" y="2389188"/>
            <a:ext cx="59912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发的是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/e/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7" name="矩形 1"/>
          <p:cNvSpPr>
            <a:spLocks noChangeArrowheads="1"/>
          </p:cNvSpPr>
          <p:nvPr/>
        </p:nvSpPr>
        <p:spPr bwMode="auto">
          <a:xfrm>
            <a:off x="1603375" y="3152775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500313" y="3017838"/>
            <a:ext cx="598963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went to the Palace Museum last Friday.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上周五我们去了故宫博物院。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9" name="矩形 1"/>
          <p:cNvSpPr>
            <a:spLocks noChangeArrowheads="1"/>
          </p:cNvSpPr>
          <p:nvPr/>
        </p:nvSpPr>
        <p:spPr bwMode="auto">
          <a:xfrm>
            <a:off x="1628775" y="4524375"/>
            <a:ext cx="1544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141663" y="4413250"/>
            <a:ext cx="45418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went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（过去式） →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（原形）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81" name="矩形 1"/>
          <p:cNvSpPr>
            <a:spLocks noChangeArrowheads="1"/>
          </p:cNvSpPr>
          <p:nvPr/>
        </p:nvSpPr>
        <p:spPr bwMode="auto">
          <a:xfrm>
            <a:off x="1638300" y="5281613"/>
            <a:ext cx="1157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498725" y="5172075"/>
            <a:ext cx="5540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shopping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去购物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out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出去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straight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直走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on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继续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5" name="组合 26"/>
          <p:cNvGrpSpPr/>
          <p:nvPr/>
        </p:nvGrpSpPr>
        <p:grpSpPr bwMode="auto">
          <a:xfrm>
            <a:off x="944563" y="2498725"/>
            <a:ext cx="1179512" cy="461963"/>
            <a:chOff x="1235491" y="4806950"/>
            <a:chExt cx="1178333" cy="461895"/>
          </a:xfrm>
        </p:grpSpPr>
        <p:sp>
          <p:nvSpPr>
            <p:cNvPr id="8198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8199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2193925" y="2290763"/>
            <a:ext cx="58404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用所给单词的正确形式填空。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visit my grandparents last Sunday.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 flipH="1">
            <a:off x="2727325" y="3302000"/>
            <a:ext cx="87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721350" y="1712913"/>
            <a:ext cx="2533650" cy="24145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24" name="文本框 8"/>
          <p:cNvSpPr txBox="1"/>
          <p:nvPr/>
        </p:nvSpPr>
        <p:spPr>
          <a:xfrm>
            <a:off x="2665373" y="176118"/>
            <a:ext cx="415105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Go and went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9220" name="矩形 3"/>
          <p:cNvSpPr>
            <a:spLocks noChangeArrowheads="1"/>
          </p:cNvSpPr>
          <p:nvPr/>
        </p:nvSpPr>
        <p:spPr bwMode="auto">
          <a:xfrm>
            <a:off x="647700" y="857250"/>
            <a:ext cx="478155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find the differences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 go to the library on Sundays.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went to the cinema yesterday.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 see Danny every day.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saw Mr. Wood yesterday.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 eat an apple every day.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ate an orange yesterday.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1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1075" y="4459288"/>
            <a:ext cx="1958975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2788" y="1776413"/>
            <a:ext cx="24098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17"/>
          <p:cNvSpPr txBox="1">
            <a:spLocks noChangeArrowheads="1"/>
          </p:cNvSpPr>
          <p:nvPr/>
        </p:nvSpPr>
        <p:spPr bwMode="auto">
          <a:xfrm>
            <a:off x="2901950" y="1711325"/>
            <a:ext cx="4883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saw /sɔː/ v.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see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的过去式）看见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8288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245" name="文本框 19"/>
          <p:cNvSpPr txBox="1">
            <a:spLocks noChangeArrowheads="1"/>
          </p:cNvSpPr>
          <p:nvPr/>
        </p:nvSpPr>
        <p:spPr bwMode="auto">
          <a:xfrm>
            <a:off x="1314450" y="1822450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024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73037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162175" y="2686050"/>
            <a:ext cx="5805488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saw my teacher in the street yesterday.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昨天我在大街上看见了我的老师。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48" name="矩形 20"/>
          <p:cNvSpPr>
            <a:spLocks noChangeArrowheads="1"/>
          </p:cNvSpPr>
          <p:nvPr/>
        </p:nvSpPr>
        <p:spPr bwMode="auto">
          <a:xfrm>
            <a:off x="1258888" y="2916238"/>
            <a:ext cx="1011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3513138" y="4287838"/>
            <a:ext cx="31369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see a film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看电影 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see a doctor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看医生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50" name="矩形 20"/>
          <p:cNvSpPr>
            <a:spLocks noChangeArrowheads="1"/>
          </p:cNvSpPr>
          <p:nvPr/>
        </p:nvSpPr>
        <p:spPr bwMode="auto">
          <a:xfrm>
            <a:off x="1244600" y="4518025"/>
            <a:ext cx="2828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see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的相关短语：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2620963" y="1885950"/>
            <a:ext cx="5807075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你见过将动词的原形和其过去式连在一起的吗？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see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saw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连在一起，是个新单词吗？它是什么意思呢？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68" name="矩形 20"/>
          <p:cNvSpPr>
            <a:spLocks noChangeArrowheads="1"/>
          </p:cNvSpPr>
          <p:nvPr/>
        </p:nvSpPr>
        <p:spPr bwMode="auto">
          <a:xfrm>
            <a:off x="862013" y="2093913"/>
            <a:ext cx="2235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玩出新单词：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1739900" y="4200525"/>
            <a:ext cx="2309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see saw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跷跷板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0" name="矩形 20"/>
          <p:cNvSpPr>
            <a:spLocks noChangeArrowheads="1"/>
          </p:cNvSpPr>
          <p:nvPr/>
        </p:nvSpPr>
        <p:spPr bwMode="auto">
          <a:xfrm>
            <a:off x="860425" y="4419600"/>
            <a:ext cx="1117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答案：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2375" y="4273550"/>
            <a:ext cx="1676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6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908</Words>
  <Application>Microsoft Office PowerPoint</Application>
  <PresentationFormat>全屏显示(4:3)</PresentationFormat>
  <Paragraphs>133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Adobe 黑体 Std R</vt:lpstr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2023-01-17T01:48:35Z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47536FD7ABB7458FAAA7B2FF1309F04D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