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55" r:id="rId2"/>
    <p:sldId id="264" r:id="rId3"/>
    <p:sldId id="263" r:id="rId4"/>
    <p:sldId id="261" r:id="rId5"/>
    <p:sldId id="737" r:id="rId6"/>
    <p:sldId id="739" r:id="rId7"/>
    <p:sldId id="738" r:id="rId8"/>
    <p:sldId id="648" r:id="rId9"/>
    <p:sldId id="740" r:id="rId10"/>
    <p:sldId id="561" r:id="rId11"/>
    <p:sldId id="365" r:id="rId12"/>
    <p:sldId id="741" r:id="rId13"/>
    <p:sldId id="742" r:id="rId14"/>
    <p:sldId id="743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633" r:id="rId23"/>
    <p:sldId id="676" r:id="rId24"/>
    <p:sldId id="751" r:id="rId25"/>
    <p:sldId id="273" r:id="rId26"/>
    <p:sldId id="427" r:id="rId27"/>
    <p:sldId id="721" r:id="rId28"/>
    <p:sldId id="753" r:id="rId29"/>
    <p:sldId id="693" r:id="rId30"/>
    <p:sldId id="695" r:id="rId31"/>
    <p:sldId id="754" r:id="rId32"/>
    <p:sldId id="290" r:id="rId33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0F3"/>
    <a:srgbClr val="FDE4D6"/>
    <a:srgbClr val="F5B88B"/>
    <a:srgbClr val="EEEAC9"/>
    <a:srgbClr val="F1EADC"/>
    <a:srgbClr val="EB2771"/>
    <a:srgbClr val="BBE0E3"/>
    <a:srgbClr val="1A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74593FB-9047-4623-BFBA-EC19221F22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21B7BFF-57C7-4E7B-B148-BF4EED0F51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96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30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32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52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3AC10A33-3F20-44CC-9736-0E0858C0B09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5660"/>
            <a:ext cx="9144000" cy="99367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fontAlgn="auto"/>
            <a:r>
              <a:rPr lang="zh-CN" altLang="en-US" sz="6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图形的运动</a:t>
            </a:r>
            <a:endParaRPr lang="en-US" altLang="zh-CN" sz="6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8678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1358419" y="2330054"/>
            <a:ext cx="7081352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 dirty="0">
                <a:ea typeface="楷体" panose="02010609060101010101" pitchFamily="49" charset="-122"/>
              </a:rPr>
              <a:t>利用平移、旋转的方法可以将图形还原。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203415" y="988219"/>
            <a:ext cx="129861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460129" y="3046810"/>
            <a:ext cx="82249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①图形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向（     ）平移（      ）格得到图形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94949" y="3088482"/>
            <a:ext cx="34418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左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82251" y="3088482"/>
            <a:ext cx="46013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pic>
        <p:nvPicPr>
          <p:cNvPr id="23559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5211" y="1472804"/>
            <a:ext cx="4260772" cy="13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文本框 5"/>
          <p:cNvSpPr txBox="1">
            <a:spLocks noChangeArrowheads="1"/>
          </p:cNvSpPr>
          <p:nvPr/>
        </p:nvSpPr>
        <p:spPr bwMode="auto">
          <a:xfrm>
            <a:off x="460129" y="3799285"/>
            <a:ext cx="8224962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ea typeface="楷体" panose="02010609060101010101" pitchFamily="49" charset="-122"/>
              </a:rPr>
              <a:t>②图形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>
                <a:ea typeface="楷体" panose="02010609060101010101" pitchFamily="49" charset="-122"/>
              </a:rPr>
              <a:t>绕点（        ）（       ）时针旋转（       ）° 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ea typeface="楷体" panose="02010609060101010101" pitchFamily="49" charset="-122"/>
              </a:rPr>
              <a:t>   得到图形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2700" b="1">
                <a:ea typeface="楷体" panose="02010609060101010101" pitchFamily="49" charset="-122"/>
              </a:rPr>
              <a:t>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59799" y="3852863"/>
            <a:ext cx="60414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O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'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52472" y="3852863"/>
            <a:ext cx="4589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逆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139936" y="3907632"/>
            <a:ext cx="73474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2094382" y="797719"/>
            <a:ext cx="4557354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在方格纸上画出运动后的图形</a:t>
            </a:r>
          </a:p>
        </p:txBody>
      </p:sp>
      <p:grpSp>
        <p:nvGrpSpPr>
          <p:cNvPr id="24581" name="组合 2"/>
          <p:cNvGrpSpPr/>
          <p:nvPr/>
        </p:nvGrpSpPr>
        <p:grpSpPr bwMode="auto">
          <a:xfrm>
            <a:off x="690805" y="1487091"/>
            <a:ext cx="8048477" cy="1292561"/>
            <a:chOff x="1256" y="3123"/>
            <a:chExt cx="16487" cy="2713"/>
          </a:xfrm>
        </p:grpSpPr>
        <p:sp>
          <p:nvSpPr>
            <p:cNvPr id="24582" name="矩形 48"/>
            <p:cNvSpPr>
              <a:spLocks noChangeArrowheads="1"/>
            </p:cNvSpPr>
            <p:nvPr/>
          </p:nvSpPr>
          <p:spPr bwMode="auto">
            <a:xfrm>
              <a:off x="1936" y="3123"/>
              <a:ext cx="15807" cy="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ea typeface="楷体" panose="02010609060101010101" pitchFamily="49" charset="-122"/>
                </a:rPr>
                <a:t>请将图形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r>
                <a:rPr lang="zh-CN" altLang="zh-CN" sz="2600" b="1" dirty="0">
                  <a:ea typeface="楷体" panose="02010609060101010101" pitchFamily="49" charset="-122"/>
                </a:rPr>
                <a:t>绕点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r>
                <a:rPr lang="zh-CN" altLang="zh-CN" sz="2600" b="1" dirty="0">
                  <a:ea typeface="楷体" panose="02010609060101010101" pitchFamily="49" charset="-122"/>
                </a:rPr>
                <a:t>顺时针旋转</a:t>
              </a:r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90</a:t>
              </a:r>
              <a:r>
                <a:rPr lang="zh-CN" altLang="zh-CN" sz="2600" b="1" dirty="0">
                  <a:ea typeface="楷体" panose="02010609060101010101" pitchFamily="49" charset="-122"/>
                </a:rPr>
                <a:t>°，得到图形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r>
                <a:rPr lang="zh-CN" altLang="zh-CN" sz="2600" b="1" dirty="0">
                  <a:ea typeface="楷体" panose="02010609060101010101" pitchFamily="49" charset="-122"/>
                </a:rPr>
                <a:t>，再将图形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r>
                <a:rPr lang="zh-CN" altLang="zh-CN" sz="2600" b="1" dirty="0">
                  <a:ea typeface="楷体" panose="02010609060101010101" pitchFamily="49" charset="-122"/>
                </a:rPr>
                <a:t>向右平移</a:t>
              </a:r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zh-CN" sz="2600" b="1" dirty="0">
                  <a:ea typeface="楷体" panose="02010609060101010101" pitchFamily="49" charset="-122"/>
                </a:rPr>
                <a:t>格，得到图形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C</a:t>
              </a:r>
              <a:r>
                <a:rPr lang="zh-CN" altLang="zh-CN" sz="2600" b="1" dirty="0">
                  <a:ea typeface="楷体" panose="02010609060101010101" pitchFamily="49" charset="-122"/>
                </a:rPr>
                <a:t>。画一画，说说要注意什么。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256" y="3123"/>
              <a:ext cx="678" cy="67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6871" y="2855119"/>
            <a:ext cx="4230259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48"/>
          <p:cNvSpPr>
            <a:spLocks noChangeArrowheads="1"/>
          </p:cNvSpPr>
          <p:nvPr/>
        </p:nvSpPr>
        <p:spPr bwMode="auto">
          <a:xfrm>
            <a:off x="631000" y="330994"/>
            <a:ext cx="7882001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ea typeface="楷体" panose="02010609060101010101" pitchFamily="49" charset="-122"/>
              </a:rPr>
              <a:t>       </a:t>
            </a:r>
            <a:r>
              <a:rPr lang="zh-CN" altLang="zh-CN" sz="2600" b="1" dirty="0">
                <a:ea typeface="楷体" panose="02010609060101010101" pitchFamily="49" charset="-122"/>
              </a:rPr>
              <a:t>题中要求先将图形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600" b="1" dirty="0">
                <a:ea typeface="楷体" panose="02010609060101010101" pitchFamily="49" charset="-122"/>
              </a:rPr>
              <a:t>绕点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lang="zh-CN" altLang="zh-CN" sz="2600" b="1" dirty="0">
                <a:ea typeface="楷体" panose="02010609060101010101" pitchFamily="49" charset="-122"/>
              </a:rPr>
              <a:t>顺时针旋转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zh-CN" sz="2600" b="1" dirty="0">
                <a:ea typeface="楷体" panose="02010609060101010101" pitchFamily="49" charset="-122"/>
              </a:rPr>
              <a:t>°，得到图形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600" b="1" dirty="0">
                <a:ea typeface="楷体" panose="02010609060101010101" pitchFamily="49" charset="-122"/>
              </a:rPr>
              <a:t>，再将图形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600" b="1" dirty="0">
                <a:ea typeface="楷体" panose="02010609060101010101" pitchFamily="49" charset="-122"/>
              </a:rPr>
              <a:t>向右平移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600" b="1" dirty="0">
                <a:ea typeface="楷体" panose="02010609060101010101" pitchFamily="49" charset="-122"/>
              </a:rPr>
              <a:t>格，得到图形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2600" b="1" dirty="0">
                <a:ea typeface="楷体" panose="02010609060101010101" pitchFamily="49" charset="-122"/>
              </a:rPr>
              <a:t>，也就是将图形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600" b="1" dirty="0">
                <a:ea typeface="楷体" panose="02010609060101010101" pitchFamily="49" charset="-122"/>
              </a:rPr>
              <a:t>先旋转，再平移。</a:t>
            </a:r>
          </a:p>
        </p:txBody>
      </p:sp>
      <p:sp>
        <p:nvSpPr>
          <p:cNvPr id="10" name="直角三角形 9"/>
          <p:cNvSpPr/>
          <p:nvPr/>
        </p:nvSpPr>
        <p:spPr>
          <a:xfrm flipH="1">
            <a:off x="2720499" y="1934766"/>
            <a:ext cx="1218061" cy="594122"/>
          </a:xfrm>
          <a:prstGeom prst="rtTriangle">
            <a:avLst/>
          </a:prstGeom>
          <a:solidFill>
            <a:srgbClr val="F0AF2C">
              <a:alpha val="50196"/>
            </a:srgbClr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20837" name="表格 120836"/>
          <p:cNvGraphicFramePr/>
          <p:nvPr/>
        </p:nvGraphicFramePr>
        <p:xfrm>
          <a:off x="2123673" y="1733550"/>
          <a:ext cx="4529281" cy="2737245"/>
        </p:xfrm>
        <a:graphic>
          <a:graphicData uri="http://schemas.openxmlformats.org/drawingml/2006/table">
            <a:tbl>
              <a:tblPr/>
              <a:tblGrid>
                <a:gridCol w="30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7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2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7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17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2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12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27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293" marB="34293">
                    <a:lnL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575D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直角三角形 1"/>
          <p:cNvSpPr/>
          <p:nvPr/>
        </p:nvSpPr>
        <p:spPr>
          <a:xfrm flipH="1">
            <a:off x="2708294" y="1922860"/>
            <a:ext cx="1218061" cy="594122"/>
          </a:xfrm>
          <a:prstGeom prst="rtTriangle">
            <a:avLst/>
          </a:prstGeom>
          <a:solidFill>
            <a:srgbClr val="94F41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5400000" flipH="1">
            <a:off x="2428451" y="2822067"/>
            <a:ext cx="1188244" cy="609030"/>
          </a:xfrm>
          <a:prstGeom prst="rtTriangle">
            <a:avLst/>
          </a:prstGeom>
          <a:solidFill>
            <a:srgbClr val="F0AF2C">
              <a:alpha val="50196"/>
            </a:srgbClr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759" name="TextBox 11"/>
          <p:cNvSpPr txBox="1">
            <a:spLocks noChangeArrowheads="1"/>
          </p:cNvSpPr>
          <p:nvPr/>
        </p:nvSpPr>
        <p:spPr bwMode="auto">
          <a:xfrm>
            <a:off x="2443445" y="2337198"/>
            <a:ext cx="44304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b="1" i="1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</a:p>
        </p:txBody>
      </p:sp>
      <p:sp>
        <p:nvSpPr>
          <p:cNvPr id="26760" name="TextBox 12"/>
          <p:cNvSpPr txBox="1">
            <a:spLocks noChangeArrowheads="1"/>
          </p:cNvSpPr>
          <p:nvPr/>
        </p:nvSpPr>
        <p:spPr bwMode="auto">
          <a:xfrm>
            <a:off x="3465005" y="2127648"/>
            <a:ext cx="443042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</a:p>
        </p:txBody>
      </p:sp>
      <p:sp>
        <p:nvSpPr>
          <p:cNvPr id="14" name="直角三角形 13"/>
          <p:cNvSpPr/>
          <p:nvPr/>
        </p:nvSpPr>
        <p:spPr>
          <a:xfrm rot="1500000" flipH="1">
            <a:off x="2801052" y="2209801"/>
            <a:ext cx="1218061" cy="594122"/>
          </a:xfrm>
          <a:prstGeom prst="rtTriangle">
            <a:avLst/>
          </a:prstGeom>
          <a:solidFill>
            <a:srgbClr val="94F41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直角三角形 14"/>
          <p:cNvSpPr/>
          <p:nvPr/>
        </p:nvSpPr>
        <p:spPr>
          <a:xfrm rot="3000000" flipH="1">
            <a:off x="2750664" y="2481548"/>
            <a:ext cx="1188244" cy="609030"/>
          </a:xfrm>
          <a:prstGeom prst="rtTriangle">
            <a:avLst/>
          </a:prstGeom>
          <a:solidFill>
            <a:srgbClr val="94F41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直角三角形 15"/>
          <p:cNvSpPr/>
          <p:nvPr/>
        </p:nvSpPr>
        <p:spPr>
          <a:xfrm rot="4500000" flipH="1">
            <a:off x="2578573" y="2722054"/>
            <a:ext cx="1188244" cy="609031"/>
          </a:xfrm>
          <a:prstGeom prst="rtTriangle">
            <a:avLst/>
          </a:prstGeom>
          <a:solidFill>
            <a:srgbClr val="94F41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直角三角形 16"/>
          <p:cNvSpPr/>
          <p:nvPr/>
        </p:nvSpPr>
        <p:spPr>
          <a:xfrm rot="5400000" flipH="1">
            <a:off x="2465066" y="2824448"/>
            <a:ext cx="1188244" cy="609030"/>
          </a:xfrm>
          <a:prstGeom prst="rtTriangle">
            <a:avLst/>
          </a:prstGeom>
          <a:solidFill>
            <a:srgbClr val="94F41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54673" y="3086101"/>
            <a:ext cx="441822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81277" y="3086101"/>
            <a:ext cx="44304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718058" y="2521744"/>
            <a:ext cx="1218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500000" flipV="1">
            <a:off x="2670458" y="2764631"/>
            <a:ext cx="1218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3000000" flipV="1">
            <a:off x="2526702" y="2988470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V="1">
            <a:off x="2114172" y="3120629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 flipV="1">
            <a:off x="2427841" y="3123010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V="1">
            <a:off x="2723202" y="3123010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V="1">
            <a:off x="3042974" y="3128963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V="1">
            <a:off x="3644681" y="3103960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V="1">
            <a:off x="3349320" y="3109913"/>
            <a:ext cx="1188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93 L 0.159423 -0.003241 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677379" y="1689498"/>
            <a:ext cx="7789243" cy="25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ea typeface="楷体" panose="02010609060101010101" pitchFamily="49" charset="-122"/>
              </a:rPr>
              <a:t>      </a:t>
            </a:r>
            <a:r>
              <a:rPr lang="zh-CN" altLang="zh-CN" sz="2700" b="1" dirty="0">
                <a:ea typeface="楷体" panose="02010609060101010101" pitchFamily="49" charset="-122"/>
              </a:rPr>
              <a:t>在方格纸上画图形旋转或平移后的图形时，旋转应明确旋转中心、旋转方向和旋转角度，即先确定相应的线段或点的位置，再根据旋转前后的位置关系把相应的线段或点连接；平移应确定好平移的方向及移动的格数，找好对应点，再连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2868179" y="346472"/>
            <a:ext cx="129861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460129" y="1028701"/>
            <a:ext cx="822496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ea typeface="楷体" panose="02010609060101010101" pitchFamily="49" charset="-122"/>
              </a:rPr>
              <a:t>       </a:t>
            </a:r>
            <a:r>
              <a:rPr lang="zh-CN" altLang="zh-CN" sz="2700" b="1">
                <a:ea typeface="楷体" panose="02010609060101010101" pitchFamily="49" charset="-122"/>
              </a:rPr>
              <a:t>如下图，七巧板中有三个图形移动了位置，要想还原七巧板，可以这样操作。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76964" y="3120629"/>
            <a:ext cx="61269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</a:p>
        </p:txBody>
      </p:sp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6954" y="2121694"/>
            <a:ext cx="2392184" cy="273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文本框 5"/>
          <p:cNvSpPr txBox="1">
            <a:spLocks noChangeArrowheads="1"/>
          </p:cNvSpPr>
          <p:nvPr/>
        </p:nvSpPr>
        <p:spPr bwMode="auto">
          <a:xfrm>
            <a:off x="4045965" y="2581275"/>
            <a:ext cx="3916590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将图形3先向左平移（     ）格，再向下平移（     ）格。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032130" y="3606404"/>
            <a:ext cx="61269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2094382" y="808435"/>
            <a:ext cx="4558575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记录图形移动位置的还原过程</a:t>
            </a:r>
          </a:p>
        </p:txBody>
      </p:sp>
      <p:sp>
        <p:nvSpPr>
          <p:cNvPr id="31749" name="矩形 48"/>
          <p:cNvSpPr>
            <a:spLocks noChangeArrowheads="1"/>
          </p:cNvSpPr>
          <p:nvPr/>
        </p:nvSpPr>
        <p:spPr bwMode="auto">
          <a:xfrm>
            <a:off x="889746" y="1460897"/>
            <a:ext cx="7362067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ea typeface="楷体" panose="02010609060101010101" pitchFamily="49" charset="-122"/>
              </a:rPr>
              <a:t>       </a:t>
            </a:r>
            <a:r>
              <a:rPr lang="zh-CN" altLang="zh-CN" sz="2600" b="1">
                <a:ea typeface="楷体" panose="02010609060101010101" pitchFamily="49" charset="-122"/>
              </a:rPr>
              <a:t>如右图，图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600" b="1">
                <a:ea typeface="楷体" panose="02010609060101010101" pitchFamily="49" charset="-122"/>
              </a:rPr>
              <a:t>是一幅由四张卡片组成的图，图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600" b="1">
                <a:ea typeface="楷体" panose="02010609060101010101" pitchFamily="49" charset="-122"/>
              </a:rPr>
              <a:t>中有两张卡片移动了位置。</a:t>
            </a:r>
          </a:p>
        </p:txBody>
      </p:sp>
      <p:pic>
        <p:nvPicPr>
          <p:cNvPr id="31750" name="图片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309" y="2500312"/>
            <a:ext cx="2144421" cy="24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4471" y="2313385"/>
            <a:ext cx="2362892" cy="26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2"/>
          <p:cNvGrpSpPr/>
          <p:nvPr/>
        </p:nvGrpSpPr>
        <p:grpSpPr bwMode="auto">
          <a:xfrm>
            <a:off x="681040" y="363142"/>
            <a:ext cx="7936924" cy="892720"/>
            <a:chOff x="1033" y="3001"/>
            <a:chExt cx="16259" cy="1875"/>
          </a:xfrm>
        </p:grpSpPr>
        <p:sp>
          <p:nvSpPr>
            <p:cNvPr id="33794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5582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ea typeface="楷体" panose="02010609060101010101" pitchFamily="49" charset="-122"/>
                </a:rPr>
                <a:t>你能通过卡片的平移和旋转将图</a:t>
              </a:r>
              <a:r>
                <a:rPr lang="en-US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zh-CN" sz="2600" b="1">
                  <a:ea typeface="楷体" panose="02010609060101010101" pitchFamily="49" charset="-122"/>
                </a:rPr>
                <a:t>“还原”为图</a:t>
              </a:r>
              <a:r>
                <a:rPr lang="en-US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zh-CN" sz="2600" b="1">
                  <a:ea typeface="楷体" panose="02010609060101010101" pitchFamily="49" charset="-122"/>
                </a:rPr>
                <a:t>吗？请尝试用一定的方式将“还原”的过程记录下来。 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2" name="组合 36"/>
          <p:cNvGrpSpPr/>
          <p:nvPr/>
        </p:nvGrpSpPr>
        <p:grpSpPr bwMode="auto">
          <a:xfrm>
            <a:off x="4063051" y="1756172"/>
            <a:ext cx="1106995" cy="1103709"/>
            <a:chOff x="3347784" y="2853095"/>
            <a:chExt cx="1440000" cy="1471532"/>
          </a:xfrm>
        </p:grpSpPr>
        <p:grpSp>
          <p:nvGrpSpPr>
            <p:cNvPr id="33797" name="组合 25"/>
            <p:cNvGrpSpPr/>
            <p:nvPr/>
          </p:nvGrpSpPr>
          <p:grpSpPr bwMode="auto">
            <a:xfrm flipV="1">
              <a:off x="3347784" y="2853095"/>
              <a:ext cx="1440000" cy="1471532"/>
              <a:chOff x="2627944" y="2117090"/>
              <a:chExt cx="1440000" cy="147153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47150" y="2117090"/>
                <a:ext cx="720794" cy="755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>
                <a:off x="2627944" y="2148838"/>
                <a:ext cx="1440000" cy="1439784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9" name="弧形 38"/>
            <p:cNvSpPr/>
            <p:nvPr/>
          </p:nvSpPr>
          <p:spPr>
            <a:xfrm flipV="1">
              <a:off x="3747872" y="3654738"/>
              <a:ext cx="612834" cy="395267"/>
            </a:xfrm>
            <a:prstGeom prst="arc">
              <a:avLst/>
            </a:prstGeom>
            <a:ln w="28575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801" name="组合 24"/>
          <p:cNvGrpSpPr/>
          <p:nvPr/>
        </p:nvGrpSpPr>
        <p:grpSpPr bwMode="auto">
          <a:xfrm>
            <a:off x="5159062" y="1768078"/>
            <a:ext cx="1119200" cy="1079897"/>
            <a:chOff x="3348024" y="2853096"/>
            <a:chExt cx="1455766" cy="1440000"/>
          </a:xfrm>
        </p:grpSpPr>
        <p:grpSp>
          <p:nvGrpSpPr>
            <p:cNvPr id="33802" name="组合 17"/>
            <p:cNvGrpSpPr/>
            <p:nvPr/>
          </p:nvGrpSpPr>
          <p:grpSpPr bwMode="auto">
            <a:xfrm rot="-5400000">
              <a:off x="3365984" y="2835136"/>
              <a:ext cx="720080" cy="756000"/>
              <a:chOff x="3347864" y="2117090"/>
              <a:chExt cx="720080" cy="75600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347149" y="2117089"/>
                <a:ext cx="720794" cy="755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404305" y="2418721"/>
                <a:ext cx="250849" cy="25083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2" name="弧形 21"/>
            <p:cNvSpPr/>
            <p:nvPr/>
          </p:nvSpPr>
          <p:spPr>
            <a:xfrm rot="16200000">
              <a:off x="3363845" y="2853151"/>
              <a:ext cx="1440000" cy="1439891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806" name="组合 18"/>
          <p:cNvGrpSpPr/>
          <p:nvPr/>
        </p:nvGrpSpPr>
        <p:grpSpPr bwMode="auto">
          <a:xfrm>
            <a:off x="5159062" y="1756173"/>
            <a:ext cx="1106995" cy="1091803"/>
            <a:chOff x="2627944" y="2132856"/>
            <a:chExt cx="1440000" cy="1455766"/>
          </a:xfrm>
        </p:grpSpPr>
        <p:grpSp>
          <p:nvGrpSpPr>
            <p:cNvPr id="33807" name="组合 17"/>
            <p:cNvGrpSpPr/>
            <p:nvPr/>
          </p:nvGrpSpPr>
          <p:grpSpPr bwMode="auto">
            <a:xfrm>
              <a:off x="3347864" y="2132856"/>
              <a:ext cx="720080" cy="756000"/>
              <a:chOff x="3347864" y="2132856"/>
              <a:chExt cx="720080" cy="7560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347150" y="2132856"/>
                <a:ext cx="720794" cy="755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542432" y="2559901"/>
                <a:ext cx="252436" cy="2524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" name="弧形 12"/>
            <p:cNvSpPr/>
            <p:nvPr/>
          </p:nvSpPr>
          <p:spPr>
            <a:xfrm>
              <a:off x="2627944" y="2148731"/>
              <a:ext cx="1440000" cy="1439891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811" name="组合 59"/>
          <p:cNvGrpSpPr/>
          <p:nvPr/>
        </p:nvGrpSpPr>
        <p:grpSpPr bwMode="auto">
          <a:xfrm flipH="1">
            <a:off x="2354348" y="1756172"/>
            <a:ext cx="1106995" cy="1103709"/>
            <a:chOff x="3347784" y="2853095"/>
            <a:chExt cx="1440000" cy="1471532"/>
          </a:xfrm>
        </p:grpSpPr>
        <p:grpSp>
          <p:nvGrpSpPr>
            <p:cNvPr id="33812" name="组合 25"/>
            <p:cNvGrpSpPr/>
            <p:nvPr/>
          </p:nvGrpSpPr>
          <p:grpSpPr bwMode="auto">
            <a:xfrm flipV="1">
              <a:off x="3347784" y="2853095"/>
              <a:ext cx="1440000" cy="1471532"/>
              <a:chOff x="2627944" y="2117090"/>
              <a:chExt cx="1440000" cy="147153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3347150" y="2117090"/>
                <a:ext cx="720794" cy="755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" name="弧形 63"/>
              <p:cNvSpPr/>
              <p:nvPr/>
            </p:nvSpPr>
            <p:spPr>
              <a:xfrm>
                <a:off x="2627944" y="2148838"/>
                <a:ext cx="1440000" cy="1439784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2" name="弧形 61"/>
            <p:cNvSpPr/>
            <p:nvPr/>
          </p:nvSpPr>
          <p:spPr>
            <a:xfrm flipV="1">
              <a:off x="3747872" y="3654738"/>
              <a:ext cx="612834" cy="395267"/>
            </a:xfrm>
            <a:prstGeom prst="arc">
              <a:avLst/>
            </a:prstGeom>
            <a:ln w="28575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816" name="组合 64"/>
          <p:cNvGrpSpPr/>
          <p:nvPr/>
        </p:nvGrpSpPr>
        <p:grpSpPr bwMode="auto">
          <a:xfrm>
            <a:off x="2342143" y="1756172"/>
            <a:ext cx="1106995" cy="1103709"/>
            <a:chOff x="3347784" y="2853095"/>
            <a:chExt cx="1440000" cy="1471532"/>
          </a:xfrm>
        </p:grpSpPr>
        <p:grpSp>
          <p:nvGrpSpPr>
            <p:cNvPr id="33817" name="组合 25"/>
            <p:cNvGrpSpPr/>
            <p:nvPr/>
          </p:nvGrpSpPr>
          <p:grpSpPr bwMode="auto">
            <a:xfrm flipV="1">
              <a:off x="3347784" y="2853095"/>
              <a:ext cx="1440000" cy="1471532"/>
              <a:chOff x="2627944" y="2117090"/>
              <a:chExt cx="1440000" cy="147153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3347150" y="2117090"/>
                <a:ext cx="720794" cy="755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" name="弧形 68"/>
              <p:cNvSpPr/>
              <p:nvPr/>
            </p:nvSpPr>
            <p:spPr>
              <a:xfrm>
                <a:off x="2627944" y="2148838"/>
                <a:ext cx="1440000" cy="1439784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7" name="弧形 66"/>
            <p:cNvSpPr/>
            <p:nvPr/>
          </p:nvSpPr>
          <p:spPr>
            <a:xfrm flipV="1">
              <a:off x="3747872" y="3654738"/>
              <a:ext cx="612834" cy="395267"/>
            </a:xfrm>
            <a:prstGeom prst="arc">
              <a:avLst/>
            </a:prstGeom>
            <a:ln w="28575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821" name="组合 69"/>
          <p:cNvGrpSpPr/>
          <p:nvPr/>
        </p:nvGrpSpPr>
        <p:grpSpPr bwMode="auto">
          <a:xfrm>
            <a:off x="2342144" y="1768078"/>
            <a:ext cx="1119200" cy="1079897"/>
            <a:chOff x="3348024" y="2853096"/>
            <a:chExt cx="1455766" cy="1440000"/>
          </a:xfrm>
        </p:grpSpPr>
        <p:grpSp>
          <p:nvGrpSpPr>
            <p:cNvPr id="33822" name="组合 17"/>
            <p:cNvGrpSpPr/>
            <p:nvPr/>
          </p:nvGrpSpPr>
          <p:grpSpPr bwMode="auto">
            <a:xfrm rot="-5400000">
              <a:off x="3365984" y="2835136"/>
              <a:ext cx="720080" cy="756000"/>
              <a:chOff x="3347864" y="2117090"/>
              <a:chExt cx="720080" cy="756000"/>
            </a:xfrm>
          </p:grpSpPr>
          <p:sp>
            <p:nvSpPr>
              <p:cNvPr id="73" name="矩形 22"/>
              <p:cNvSpPr/>
              <p:nvPr/>
            </p:nvSpPr>
            <p:spPr>
              <a:xfrm>
                <a:off x="3347149" y="2117089"/>
                <a:ext cx="720794" cy="755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404305" y="2418721"/>
                <a:ext cx="250849" cy="25083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2" name="弧形 71"/>
            <p:cNvSpPr/>
            <p:nvPr/>
          </p:nvSpPr>
          <p:spPr>
            <a:xfrm rot="16200000">
              <a:off x="3363845" y="2853151"/>
              <a:ext cx="1440000" cy="1439891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826" name="组合 74"/>
          <p:cNvGrpSpPr/>
          <p:nvPr/>
        </p:nvGrpSpPr>
        <p:grpSpPr bwMode="auto">
          <a:xfrm>
            <a:off x="2342143" y="1756173"/>
            <a:ext cx="1106995" cy="1091803"/>
            <a:chOff x="2627944" y="2132856"/>
            <a:chExt cx="1440000" cy="1455766"/>
          </a:xfrm>
        </p:grpSpPr>
        <p:grpSp>
          <p:nvGrpSpPr>
            <p:cNvPr id="33827" name="组合 17"/>
            <p:cNvGrpSpPr/>
            <p:nvPr/>
          </p:nvGrpSpPr>
          <p:grpSpPr bwMode="auto">
            <a:xfrm>
              <a:off x="3347864" y="2132856"/>
              <a:ext cx="720080" cy="756000"/>
              <a:chOff x="3347864" y="2132856"/>
              <a:chExt cx="720080" cy="756000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3347150" y="2132856"/>
                <a:ext cx="720794" cy="755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542432" y="2559901"/>
                <a:ext cx="252436" cy="2524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7" name="弧形 12"/>
            <p:cNvSpPr/>
            <p:nvPr/>
          </p:nvSpPr>
          <p:spPr>
            <a:xfrm>
              <a:off x="2627944" y="2148731"/>
              <a:ext cx="1440000" cy="1439891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aphicFrame>
        <p:nvGraphicFramePr>
          <p:cNvPr id="124966" name="表格 124965"/>
          <p:cNvGraphicFramePr/>
          <p:nvPr/>
        </p:nvGraphicFramePr>
        <p:xfrm>
          <a:off x="1789256" y="1216819"/>
          <a:ext cx="2213991" cy="2159795"/>
        </p:xfrm>
        <a:graphic>
          <a:graphicData uri="http://schemas.openxmlformats.org/drawingml/2006/table">
            <a:tbl>
              <a:tblPr/>
              <a:tblGrid>
                <a:gridCol w="55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35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4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5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4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58" name="TextBox 80"/>
          <p:cNvSpPr txBox="1">
            <a:spLocks noChangeArrowheads="1"/>
          </p:cNvSpPr>
          <p:nvPr/>
        </p:nvSpPr>
        <p:spPr bwMode="auto">
          <a:xfrm>
            <a:off x="2483722" y="3400425"/>
            <a:ext cx="81163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100"/>
              <a:t>图</a:t>
            </a:r>
            <a:r>
              <a:rPr lang="en-US" altLang="zh-CN" sz="2100"/>
              <a:t>1</a:t>
            </a:r>
            <a:endParaRPr lang="zh-CN" altLang="en-US" sz="2100"/>
          </a:p>
        </p:txBody>
      </p:sp>
      <p:sp>
        <p:nvSpPr>
          <p:cNvPr id="33859" name="TextBox 81"/>
          <p:cNvSpPr txBox="1">
            <a:spLocks noChangeArrowheads="1"/>
          </p:cNvSpPr>
          <p:nvPr/>
        </p:nvSpPr>
        <p:spPr bwMode="auto">
          <a:xfrm>
            <a:off x="5310404" y="3376613"/>
            <a:ext cx="81041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100"/>
              <a:t>图</a:t>
            </a:r>
            <a:r>
              <a:rPr lang="en-US" altLang="zh-CN" sz="2100"/>
              <a:t>2</a:t>
            </a:r>
            <a:endParaRPr lang="zh-CN" altLang="en-US" sz="2100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568339" y="2227660"/>
            <a:ext cx="34784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A</a:t>
            </a:r>
            <a:endParaRPr lang="zh-CN" altLang="en-US" sz="2100"/>
          </a:p>
        </p:txBody>
      </p:sp>
      <p:sp>
        <p:nvSpPr>
          <p:cNvPr id="33861" name="TextBox 85"/>
          <p:cNvSpPr txBox="1">
            <a:spLocks noChangeArrowheads="1"/>
          </p:cNvSpPr>
          <p:nvPr/>
        </p:nvSpPr>
        <p:spPr bwMode="auto">
          <a:xfrm>
            <a:off x="6209914" y="1996679"/>
            <a:ext cx="41741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 i="1"/>
              <a:t>O’</a:t>
            </a:r>
            <a:endParaRPr lang="zh-CN" altLang="en-US" sz="2100" i="1"/>
          </a:p>
        </p:txBody>
      </p:sp>
      <p:pic>
        <p:nvPicPr>
          <p:cNvPr id="53" name="图片 52" descr="4.pn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354349" y="3793332"/>
            <a:ext cx="3516265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 descr="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7424" y="3819525"/>
            <a:ext cx="3289252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55"/>
          <p:cNvGrpSpPr/>
          <p:nvPr/>
        </p:nvGrpSpPr>
        <p:grpSpPr bwMode="auto">
          <a:xfrm rot="20100000">
            <a:off x="5096816" y="1562101"/>
            <a:ext cx="1131406" cy="1079897"/>
            <a:chOff x="7204924" y="3717192"/>
            <a:chExt cx="1471532" cy="1440000"/>
          </a:xfrm>
        </p:grpSpPr>
        <p:grpSp>
          <p:nvGrpSpPr>
            <p:cNvPr id="33865" name="组合 44"/>
            <p:cNvGrpSpPr/>
            <p:nvPr/>
          </p:nvGrpSpPr>
          <p:grpSpPr bwMode="auto">
            <a:xfrm rot="5400000" flipH="1">
              <a:off x="7220690" y="3701426"/>
              <a:ext cx="1440000" cy="1471532"/>
              <a:chOff x="3347784" y="2853095"/>
              <a:chExt cx="1440000" cy="1471532"/>
            </a:xfrm>
          </p:grpSpPr>
          <p:grpSp>
            <p:nvGrpSpPr>
              <p:cNvPr id="33866" name="组合 25"/>
              <p:cNvGrpSpPr/>
              <p:nvPr/>
            </p:nvGrpSpPr>
            <p:grpSpPr bwMode="auto">
              <a:xfrm flipV="1">
                <a:off x="3347784" y="2853095"/>
                <a:ext cx="1440000" cy="1471532"/>
                <a:chOff x="2627944" y="2117090"/>
                <a:chExt cx="1440000" cy="1471532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3347501" y="2118296"/>
                  <a:ext cx="720794" cy="75560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5" name="弧形 64"/>
                <p:cNvSpPr/>
                <p:nvPr/>
              </p:nvSpPr>
              <p:spPr>
                <a:xfrm>
                  <a:off x="2629100" y="2149267"/>
                  <a:ext cx="1439999" cy="1439783"/>
                </a:xfrm>
                <a:prstGeom prst="arc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" name="弧形 59"/>
              <p:cNvSpPr/>
              <p:nvPr/>
            </p:nvSpPr>
            <p:spPr>
              <a:xfrm flipV="1">
                <a:off x="3749156" y="3656146"/>
                <a:ext cx="612833" cy="395265"/>
              </a:xfrm>
              <a:prstGeom prst="arc">
                <a:avLst/>
              </a:prstGeom>
              <a:ln w="28575">
                <a:solidFill>
                  <a:srgbClr val="1B9B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3870" name="TextBox 57"/>
            <p:cNvSpPr txBox="1">
              <a:spLocks noChangeArrowheads="1"/>
            </p:cNvSpPr>
            <p:nvPr/>
          </p:nvSpPr>
          <p:spPr bwMode="auto">
            <a:xfrm>
              <a:off x="7551232" y="3970485"/>
              <a:ext cx="452441" cy="5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B</a:t>
              </a:r>
              <a:endParaRPr lang="zh-CN" altLang="en-US" sz="2100"/>
            </a:p>
          </p:txBody>
        </p:sp>
      </p:grpSp>
      <p:grpSp>
        <p:nvGrpSpPr>
          <p:cNvPr id="26" name="组合 65"/>
          <p:cNvGrpSpPr/>
          <p:nvPr/>
        </p:nvGrpSpPr>
        <p:grpSpPr bwMode="auto">
          <a:xfrm rot="18600000">
            <a:off x="4945896" y="1342573"/>
            <a:ext cx="1103709" cy="1106995"/>
            <a:chOff x="7204924" y="3717192"/>
            <a:chExt cx="1471532" cy="1440000"/>
          </a:xfrm>
        </p:grpSpPr>
        <p:grpSp>
          <p:nvGrpSpPr>
            <p:cNvPr id="33872" name="组合 44"/>
            <p:cNvGrpSpPr/>
            <p:nvPr/>
          </p:nvGrpSpPr>
          <p:grpSpPr bwMode="auto">
            <a:xfrm rot="5400000" flipH="1">
              <a:off x="7220690" y="3701426"/>
              <a:ext cx="1440000" cy="1471532"/>
              <a:chOff x="3347784" y="2853095"/>
              <a:chExt cx="1440000" cy="1471532"/>
            </a:xfrm>
          </p:grpSpPr>
          <p:grpSp>
            <p:nvGrpSpPr>
              <p:cNvPr id="33873" name="组合 25"/>
              <p:cNvGrpSpPr/>
              <p:nvPr/>
            </p:nvGrpSpPr>
            <p:grpSpPr bwMode="auto">
              <a:xfrm flipV="1">
                <a:off x="3347784" y="2853095"/>
                <a:ext cx="1440000" cy="1471532"/>
                <a:chOff x="2627944" y="2117090"/>
                <a:chExt cx="1440000" cy="1471532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3347866" y="2117839"/>
                  <a:ext cx="720794" cy="75560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8" name="弧形 87"/>
                <p:cNvSpPr/>
                <p:nvPr/>
              </p:nvSpPr>
              <p:spPr>
                <a:xfrm>
                  <a:off x="2628811" y="2148815"/>
                  <a:ext cx="1440000" cy="1439784"/>
                </a:xfrm>
                <a:prstGeom prst="arc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6" name="弧形 75"/>
              <p:cNvSpPr/>
              <p:nvPr/>
            </p:nvSpPr>
            <p:spPr>
              <a:xfrm flipV="1">
                <a:off x="3748887" y="3654291"/>
                <a:ext cx="612834" cy="395267"/>
              </a:xfrm>
              <a:prstGeom prst="arc">
                <a:avLst/>
              </a:prstGeom>
              <a:ln w="28575">
                <a:solidFill>
                  <a:srgbClr val="1B9B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3877" name="TextBox 70"/>
            <p:cNvSpPr txBox="1">
              <a:spLocks noChangeArrowheads="1"/>
            </p:cNvSpPr>
            <p:nvPr/>
          </p:nvSpPr>
          <p:spPr bwMode="auto">
            <a:xfrm>
              <a:off x="7551233" y="3977266"/>
              <a:ext cx="452441" cy="54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B</a:t>
              </a:r>
              <a:endParaRPr lang="zh-CN" altLang="en-US" sz="2100"/>
            </a:p>
          </p:txBody>
        </p:sp>
      </p:grpSp>
      <p:grpSp>
        <p:nvGrpSpPr>
          <p:cNvPr id="29" name="组合 88"/>
          <p:cNvGrpSpPr/>
          <p:nvPr/>
        </p:nvGrpSpPr>
        <p:grpSpPr bwMode="auto">
          <a:xfrm rot="17100000">
            <a:off x="4783569" y="1246132"/>
            <a:ext cx="1103710" cy="1106996"/>
            <a:chOff x="7204924" y="3717192"/>
            <a:chExt cx="1471532" cy="1440000"/>
          </a:xfrm>
        </p:grpSpPr>
        <p:grpSp>
          <p:nvGrpSpPr>
            <p:cNvPr id="33879" name="组合 44"/>
            <p:cNvGrpSpPr/>
            <p:nvPr/>
          </p:nvGrpSpPr>
          <p:grpSpPr bwMode="auto">
            <a:xfrm rot="5400000" flipH="1">
              <a:off x="7220690" y="3701426"/>
              <a:ext cx="1440000" cy="1471532"/>
              <a:chOff x="3347784" y="2853095"/>
              <a:chExt cx="1440000" cy="1471532"/>
            </a:xfrm>
          </p:grpSpPr>
          <p:grpSp>
            <p:nvGrpSpPr>
              <p:cNvPr id="33880" name="组合 25"/>
              <p:cNvGrpSpPr/>
              <p:nvPr/>
            </p:nvGrpSpPr>
            <p:grpSpPr bwMode="auto">
              <a:xfrm flipV="1">
                <a:off x="3347784" y="2853095"/>
                <a:ext cx="1440000" cy="1471532"/>
                <a:chOff x="2627944" y="2117090"/>
                <a:chExt cx="1440000" cy="1471532"/>
              </a:xfrm>
            </p:grpSpPr>
            <p:sp>
              <p:nvSpPr>
                <p:cNvPr id="94" name="矩形 93"/>
                <p:cNvSpPr/>
                <p:nvPr/>
              </p:nvSpPr>
              <p:spPr>
                <a:xfrm>
                  <a:off x="3347978" y="2118009"/>
                  <a:ext cx="720794" cy="75560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5" name="弧形 94"/>
                <p:cNvSpPr/>
                <p:nvPr/>
              </p:nvSpPr>
              <p:spPr>
                <a:xfrm>
                  <a:off x="2628986" y="2149119"/>
                  <a:ext cx="1440000" cy="1439784"/>
                </a:xfrm>
                <a:prstGeom prst="arc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93" name="弧形 92"/>
              <p:cNvSpPr/>
              <p:nvPr/>
            </p:nvSpPr>
            <p:spPr>
              <a:xfrm flipV="1">
                <a:off x="3749240" y="3654212"/>
                <a:ext cx="612833" cy="395265"/>
              </a:xfrm>
              <a:prstGeom prst="arc">
                <a:avLst/>
              </a:prstGeom>
              <a:ln w="28575">
                <a:solidFill>
                  <a:srgbClr val="1B9B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3884" name="TextBox 90"/>
            <p:cNvSpPr txBox="1">
              <a:spLocks noChangeArrowheads="1"/>
            </p:cNvSpPr>
            <p:nvPr/>
          </p:nvSpPr>
          <p:spPr bwMode="auto">
            <a:xfrm>
              <a:off x="7551233" y="3977267"/>
              <a:ext cx="452442" cy="54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B</a:t>
              </a:r>
              <a:endParaRPr lang="zh-CN" altLang="en-US" sz="2100"/>
            </a:p>
          </p:txBody>
        </p:sp>
      </p:grpSp>
      <p:grpSp>
        <p:nvGrpSpPr>
          <p:cNvPr id="32" name="组合 95"/>
          <p:cNvGrpSpPr/>
          <p:nvPr/>
        </p:nvGrpSpPr>
        <p:grpSpPr bwMode="auto">
          <a:xfrm rot="16200000">
            <a:off x="4606596" y="1215176"/>
            <a:ext cx="1103710" cy="1106995"/>
            <a:chOff x="7204924" y="3717192"/>
            <a:chExt cx="1471532" cy="1440000"/>
          </a:xfrm>
        </p:grpSpPr>
        <p:grpSp>
          <p:nvGrpSpPr>
            <p:cNvPr id="33886" name="组合 44"/>
            <p:cNvGrpSpPr/>
            <p:nvPr/>
          </p:nvGrpSpPr>
          <p:grpSpPr bwMode="auto">
            <a:xfrm rot="5400000" flipH="1">
              <a:off x="7220690" y="3701426"/>
              <a:ext cx="1440000" cy="1471532"/>
              <a:chOff x="3347784" y="2853095"/>
              <a:chExt cx="1440000" cy="1471532"/>
            </a:xfrm>
          </p:grpSpPr>
          <p:grpSp>
            <p:nvGrpSpPr>
              <p:cNvPr id="33887" name="组合 25"/>
              <p:cNvGrpSpPr/>
              <p:nvPr/>
            </p:nvGrpSpPr>
            <p:grpSpPr bwMode="auto">
              <a:xfrm flipV="1">
                <a:off x="3347784" y="2853095"/>
                <a:ext cx="1440000" cy="1471532"/>
                <a:chOff x="2627944" y="2117090"/>
                <a:chExt cx="1440000" cy="1471532"/>
              </a:xfrm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3347150" y="2117091"/>
                  <a:ext cx="720794" cy="75560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2" name="弧形 101"/>
                <p:cNvSpPr/>
                <p:nvPr/>
              </p:nvSpPr>
              <p:spPr>
                <a:xfrm>
                  <a:off x="2627944" y="2148839"/>
                  <a:ext cx="1440000" cy="1439784"/>
                </a:xfrm>
                <a:prstGeom prst="arc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00" name="弧形 99"/>
              <p:cNvSpPr/>
              <p:nvPr/>
            </p:nvSpPr>
            <p:spPr>
              <a:xfrm flipV="1">
                <a:off x="3747872" y="3654738"/>
                <a:ext cx="612834" cy="395265"/>
              </a:xfrm>
              <a:prstGeom prst="arc">
                <a:avLst/>
              </a:prstGeom>
              <a:ln w="28575">
                <a:solidFill>
                  <a:srgbClr val="1B9B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3891" name="TextBox 97"/>
            <p:cNvSpPr txBox="1">
              <a:spLocks noChangeArrowheads="1"/>
            </p:cNvSpPr>
            <p:nvPr/>
          </p:nvSpPr>
          <p:spPr bwMode="auto">
            <a:xfrm>
              <a:off x="7551232" y="3977267"/>
              <a:ext cx="452442" cy="54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B</a:t>
              </a:r>
              <a:endParaRPr lang="zh-CN" altLang="en-US" sz="2100"/>
            </a:p>
          </p:txBody>
        </p:sp>
      </p:grpSp>
      <p:grpSp>
        <p:nvGrpSpPr>
          <p:cNvPr id="35" name="组合 53"/>
          <p:cNvGrpSpPr/>
          <p:nvPr/>
        </p:nvGrpSpPr>
        <p:grpSpPr bwMode="auto">
          <a:xfrm>
            <a:off x="6261175" y="2837260"/>
            <a:ext cx="1130185" cy="1079897"/>
            <a:chOff x="7204924" y="3717192"/>
            <a:chExt cx="1471532" cy="1440000"/>
          </a:xfrm>
        </p:grpSpPr>
        <p:grpSp>
          <p:nvGrpSpPr>
            <p:cNvPr id="33893" name="组合 44"/>
            <p:cNvGrpSpPr/>
            <p:nvPr/>
          </p:nvGrpSpPr>
          <p:grpSpPr bwMode="auto">
            <a:xfrm rot="5400000" flipH="1">
              <a:off x="7220690" y="3701426"/>
              <a:ext cx="1440000" cy="1471532"/>
              <a:chOff x="3347784" y="2853095"/>
              <a:chExt cx="1440000" cy="1471532"/>
            </a:xfrm>
          </p:grpSpPr>
          <p:grpSp>
            <p:nvGrpSpPr>
              <p:cNvPr id="33894" name="组合 25"/>
              <p:cNvGrpSpPr/>
              <p:nvPr/>
            </p:nvGrpSpPr>
            <p:grpSpPr bwMode="auto">
              <a:xfrm flipV="1">
                <a:off x="3347784" y="2853095"/>
                <a:ext cx="1440000" cy="1471532"/>
                <a:chOff x="2627944" y="2117090"/>
                <a:chExt cx="1440000" cy="1471532"/>
              </a:xfrm>
            </p:grpSpPr>
            <p:sp>
              <p:nvSpPr>
                <p:cNvPr id="48" name="矩形 47"/>
                <p:cNvSpPr/>
                <p:nvPr/>
              </p:nvSpPr>
              <p:spPr>
                <a:xfrm>
                  <a:off x="3347150" y="2117089"/>
                  <a:ext cx="720794" cy="75642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9" name="弧形 48"/>
                <p:cNvSpPr/>
                <p:nvPr/>
              </p:nvSpPr>
              <p:spPr>
                <a:xfrm>
                  <a:off x="2627945" y="2148873"/>
                  <a:ext cx="1440000" cy="1439749"/>
                </a:xfrm>
                <a:prstGeom prst="arc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7" name="弧形 46"/>
              <p:cNvSpPr/>
              <p:nvPr/>
            </p:nvSpPr>
            <p:spPr>
              <a:xfrm flipV="1">
                <a:off x="3747872" y="3655605"/>
                <a:ext cx="612834" cy="395693"/>
              </a:xfrm>
              <a:prstGeom prst="arc">
                <a:avLst/>
              </a:prstGeom>
              <a:ln w="28575">
                <a:solidFill>
                  <a:srgbClr val="1B9B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3898" name="TextBox 83"/>
            <p:cNvSpPr txBox="1">
              <a:spLocks noChangeArrowheads="1"/>
            </p:cNvSpPr>
            <p:nvPr/>
          </p:nvSpPr>
          <p:spPr bwMode="auto">
            <a:xfrm>
              <a:off x="7551233" y="3985900"/>
              <a:ext cx="452442" cy="5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B</a:t>
              </a:r>
              <a:endParaRPr lang="zh-CN" altLang="en-US" sz="2100"/>
            </a:p>
          </p:txBody>
        </p:sp>
      </p:grpSp>
      <p:sp>
        <p:nvSpPr>
          <p:cNvPr id="33899" name="TextBox 84"/>
          <p:cNvSpPr txBox="1">
            <a:spLocks noChangeArrowheads="1"/>
          </p:cNvSpPr>
          <p:nvPr/>
        </p:nvSpPr>
        <p:spPr bwMode="auto">
          <a:xfrm>
            <a:off x="4856378" y="1996679"/>
            <a:ext cx="347843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 i="1"/>
              <a:t>O</a:t>
            </a:r>
            <a:endParaRPr lang="zh-CN" altLang="en-US" sz="2100" i="1"/>
          </a:p>
        </p:txBody>
      </p:sp>
      <p:graphicFrame>
        <p:nvGraphicFramePr>
          <p:cNvPr id="125035" name="表格 125034"/>
          <p:cNvGraphicFramePr/>
          <p:nvPr/>
        </p:nvGraphicFramePr>
        <p:xfrm>
          <a:off x="4606175" y="1216819"/>
          <a:ext cx="2213991" cy="2159795"/>
        </p:xfrm>
        <a:graphic>
          <a:graphicData uri="http://schemas.openxmlformats.org/drawingml/2006/table">
            <a:tbl>
              <a:tblPr/>
              <a:tblGrid>
                <a:gridCol w="55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35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4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5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4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863291" y="4195763"/>
            <a:ext cx="123758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7204623" y="4195763"/>
            <a:ext cx="12363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64 0.016112 L 0.016498 0.014723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62 -0.000093 L 0.122317 -0.001111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7.40741E-7 L -0.00173 -0.209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20764 L -0.15521 -0.2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7.40741E-7 L 0.00173 0.104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56 0.103704 L 0.063054 0.103796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12" grpId="0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48"/>
          <p:cNvSpPr>
            <a:spLocks noChangeArrowheads="1"/>
          </p:cNvSpPr>
          <p:nvPr/>
        </p:nvSpPr>
        <p:spPr bwMode="auto">
          <a:xfrm>
            <a:off x="956874" y="860822"/>
            <a:ext cx="52762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</a:p>
          <a:p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700" b="1" i="1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卡片：向右移动2格。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956873" y="2333625"/>
            <a:ext cx="760616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>
                <a:ea typeface="楷体" panose="02010609060101010101" pitchFamily="49" charset="-122"/>
              </a:rPr>
              <a:t>卡片：先向上（左）平移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ea typeface="楷体" panose="02010609060101010101" pitchFamily="49" charset="-122"/>
              </a:rPr>
              <a:t>格，再向左（上）</a:t>
            </a:r>
          </a:p>
          <a:p>
            <a:r>
              <a:rPr lang="zh-CN" altLang="zh-CN" sz="2700" b="1">
                <a:ea typeface="楷体" panose="02010609060101010101" pitchFamily="49" charset="-122"/>
              </a:rPr>
              <a:t>             平移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ea typeface="楷体" panose="02010609060101010101" pitchFamily="49" charset="-122"/>
              </a:rPr>
              <a:t>格，最后绕右下点逆时针旋转 </a:t>
            </a:r>
          </a:p>
          <a:p>
            <a:r>
              <a:rPr lang="zh-CN" altLang="zh-CN" sz="2700" b="1">
                <a:ea typeface="楷体" panose="02010609060101010101" pitchFamily="49" charset="-122"/>
              </a:rPr>
              <a:t>          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zh-CN" sz="2700" b="1">
                <a:ea typeface="楷体" panose="02010609060101010101" pitchFamily="49" charset="-122"/>
              </a:rPr>
              <a:t>（顺时针旋转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270°</a:t>
            </a:r>
            <a:r>
              <a:rPr lang="zh-CN" altLang="zh-CN" sz="2700" b="1">
                <a:ea typeface="楷体" panose="02010609060101010101" pitchFamily="49" charset="-122"/>
              </a:rPr>
              <a:t>）。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48"/>
          <p:cNvSpPr>
            <a:spLocks noChangeArrowheads="1"/>
          </p:cNvSpPr>
          <p:nvPr/>
        </p:nvSpPr>
        <p:spPr bwMode="auto">
          <a:xfrm>
            <a:off x="1379167" y="981076"/>
            <a:ext cx="52762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    </a:t>
            </a:r>
          </a:p>
          <a:p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700" b="1" i="1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700" b="1">
                <a:solidFill>
                  <a:srgbClr val="E3007E"/>
                </a:solidFill>
                <a:ea typeface="楷体" panose="02010609060101010101" pitchFamily="49" charset="-122"/>
              </a:rPr>
              <a:t>卡片：右</a:t>
            </a:r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1379167" y="2451497"/>
            <a:ext cx="6518701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>
                <a:ea typeface="楷体" panose="02010609060101010101" pitchFamily="49" charset="-122"/>
              </a:rPr>
              <a:t>卡片：上（左）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ea typeface="楷体" panose="02010609060101010101" pitchFamily="49" charset="-122"/>
              </a:rPr>
              <a:t>→左（上）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ea typeface="楷体" panose="02010609060101010101" pitchFamily="49" charset="-122"/>
              </a:rPr>
              <a:t>→绕右下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ea typeface="楷体" panose="02010609060101010101" pitchFamily="49" charset="-122"/>
              </a:rPr>
              <a:t>              点逆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°</a:t>
            </a:r>
            <a:r>
              <a:rPr lang="zh-CN" altLang="zh-CN" sz="2700" b="1">
                <a:ea typeface="楷体" panose="02010609060101010101" pitchFamily="49" charset="-122"/>
              </a:rPr>
              <a:t>（顺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°</a:t>
            </a:r>
            <a:r>
              <a:rPr lang="zh-CN" altLang="zh-CN" sz="2700" b="1"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35759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6475" y="1628775"/>
            <a:ext cx="8032123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1.会有条理地表述图形平移、旋转和轴对称的运动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过程，并能用一定的方式记录。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2.按要求在方格纸上画出简单图形运动后的新图形。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784783" y="2039541"/>
            <a:ext cx="778924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ea typeface="楷体" panose="02010609060101010101" pitchFamily="49" charset="-122"/>
              </a:rPr>
              <a:t>       </a:t>
            </a:r>
            <a:r>
              <a:rPr lang="zh-CN" altLang="zh-CN" sz="2700" b="1">
                <a:ea typeface="楷体" panose="02010609060101010101" pitchFamily="49" charset="-122"/>
              </a:rPr>
              <a:t>用一定的方式可以简洁明了地记录将图形的位置“还原”的过程。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4" descr="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2868179" y="346472"/>
            <a:ext cx="129861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41988" name="文本框 5"/>
          <p:cNvSpPr txBox="1">
            <a:spLocks noChangeArrowheads="1"/>
          </p:cNvSpPr>
          <p:nvPr/>
        </p:nvSpPr>
        <p:spPr bwMode="auto">
          <a:xfrm>
            <a:off x="460129" y="1028701"/>
            <a:ext cx="822496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ea typeface="楷体" panose="02010609060101010101" pitchFamily="49" charset="-122"/>
              </a:rPr>
              <a:t>       </a:t>
            </a:r>
            <a:r>
              <a:rPr lang="zh-CN" altLang="zh-CN" sz="2700" b="1">
                <a:ea typeface="楷体" panose="02010609060101010101" pitchFamily="49" charset="-122"/>
              </a:rPr>
              <a:t>如下图，七巧板中有三个图形移动了位置，要想还原七巧板，可以这样操作。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989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789" y="2109788"/>
            <a:ext cx="2390963" cy="27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文本框 5"/>
          <p:cNvSpPr txBox="1">
            <a:spLocks noChangeArrowheads="1"/>
          </p:cNvSpPr>
          <p:nvPr/>
        </p:nvSpPr>
        <p:spPr bwMode="auto">
          <a:xfrm>
            <a:off x="3424729" y="2609850"/>
            <a:ext cx="5403162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将图形5先绕直角顶点顺时针旋转（    ）°，再向下平移（    ）格，最后向左平移（    ）格。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23180" y="2990850"/>
            <a:ext cx="84580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180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33678" y="3420666"/>
            <a:ext cx="61391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00724" y="3910013"/>
            <a:ext cx="61269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3" descr="图片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994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423514" y="3482578"/>
            <a:ext cx="8265239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把图形平移前后的间隔距离错误地认为是平</a:t>
            </a:r>
          </a:p>
          <a:p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       移距离。</a:t>
            </a:r>
          </a:p>
        </p:txBody>
      </p:sp>
      <p:sp>
        <p:nvSpPr>
          <p:cNvPr id="44035" name="文本框 1"/>
          <p:cNvSpPr txBox="1">
            <a:spLocks noChangeArrowheads="1"/>
          </p:cNvSpPr>
          <p:nvPr/>
        </p:nvSpPr>
        <p:spPr bwMode="auto">
          <a:xfrm>
            <a:off x="423514" y="885826"/>
            <a:ext cx="834213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  </a:t>
            </a:r>
            <a:r>
              <a:rPr lang="zh-CN" altLang="zh-CN" sz="2600" b="1" dirty="0">
                <a:ea typeface="楷体" panose="02010609060101010101" pitchFamily="49" charset="-122"/>
              </a:rPr>
              <a:t>方格中的平行四边形向什么方向移动了几格？</a:t>
            </a: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423515" y="2892028"/>
            <a:ext cx="744628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方格中的平行四边形向左移动了4格。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423515" y="4439841"/>
            <a:ext cx="729127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方格中的平行四边形向左移动了8格。</a:t>
            </a:r>
          </a:p>
        </p:txBody>
      </p:sp>
      <p:pic>
        <p:nvPicPr>
          <p:cNvPr id="44038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2656" y="1378744"/>
            <a:ext cx="4626923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277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文本框 1"/>
          <p:cNvSpPr txBox="1">
            <a:spLocks noChangeArrowheads="1"/>
          </p:cNvSpPr>
          <p:nvPr/>
        </p:nvSpPr>
        <p:spPr bwMode="auto">
          <a:xfrm>
            <a:off x="639543" y="781050"/>
            <a:ext cx="782829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、观察方格纸中图形的运动，并与同伴进行交流。</a:t>
            </a:r>
          </a:p>
        </p:txBody>
      </p:sp>
      <p:sp>
        <p:nvSpPr>
          <p:cNvPr id="45059" name="文本框 7"/>
          <p:cNvSpPr txBox="1">
            <a:spLocks noChangeArrowheads="1"/>
          </p:cNvSpPr>
          <p:nvPr/>
        </p:nvSpPr>
        <p:spPr bwMode="auto">
          <a:xfrm>
            <a:off x="5898686" y="1264444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P33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5060" name="文本框 1"/>
          <p:cNvSpPr txBox="1">
            <a:spLocks noChangeArrowheads="1"/>
          </p:cNvSpPr>
          <p:nvPr/>
        </p:nvSpPr>
        <p:spPr bwMode="auto">
          <a:xfrm>
            <a:off x="1216841" y="1971675"/>
            <a:ext cx="52750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）图形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如何运动得到图形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5061" name="文本框 1"/>
          <p:cNvSpPr txBox="1">
            <a:spLocks noChangeArrowheads="1"/>
          </p:cNvSpPr>
          <p:nvPr/>
        </p:nvSpPr>
        <p:spPr bwMode="auto">
          <a:xfrm>
            <a:off x="1216841" y="2837260"/>
            <a:ext cx="527500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）图形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如何运动得到图形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5062" name="文本框 1"/>
          <p:cNvSpPr txBox="1">
            <a:spLocks noChangeArrowheads="1"/>
          </p:cNvSpPr>
          <p:nvPr/>
        </p:nvSpPr>
        <p:spPr bwMode="auto">
          <a:xfrm>
            <a:off x="1216841" y="3692129"/>
            <a:ext cx="734986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）你还有什么办法将图形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运动得到图形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zh-CN" altLang="zh-CN" sz="2700" b="1" dirty="0"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表格 121857"/>
          <p:cNvGraphicFramePr/>
          <p:nvPr/>
        </p:nvGraphicFramePr>
        <p:xfrm>
          <a:off x="1886896" y="1653779"/>
          <a:ext cx="4567122" cy="1620443"/>
        </p:xfrm>
        <a:graphic>
          <a:graphicData uri="http://schemas.openxmlformats.org/drawingml/2006/table">
            <a:tbl>
              <a:tblPr/>
              <a:tblGrid>
                <a:gridCol w="41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61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0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143" name="组合 14"/>
          <p:cNvGrpSpPr/>
          <p:nvPr/>
        </p:nvGrpSpPr>
        <p:grpSpPr bwMode="auto">
          <a:xfrm>
            <a:off x="3966631" y="2057400"/>
            <a:ext cx="2491045" cy="2436019"/>
            <a:chOff x="1700306" y="4630432"/>
            <a:chExt cx="3240000" cy="3248626"/>
          </a:xfrm>
        </p:grpSpPr>
        <p:sp>
          <p:nvSpPr>
            <p:cNvPr id="16" name="弧形 15"/>
            <p:cNvSpPr/>
            <p:nvPr/>
          </p:nvSpPr>
          <p:spPr>
            <a:xfrm flipH="1">
              <a:off x="1700306" y="4638371"/>
              <a:ext cx="3240000" cy="3240687"/>
            </a:xfrm>
            <a:prstGeom prst="arc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322687" y="4630432"/>
              <a:ext cx="0" cy="161955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16200000">
              <a:off x="2513878" y="5436409"/>
              <a:ext cx="0" cy="1620794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4"/>
          <p:cNvGrpSpPr/>
          <p:nvPr/>
        </p:nvGrpSpPr>
        <p:grpSpPr bwMode="auto">
          <a:xfrm>
            <a:off x="1883235" y="2059782"/>
            <a:ext cx="2491044" cy="2436019"/>
            <a:chOff x="1700306" y="4630432"/>
            <a:chExt cx="3240000" cy="3248626"/>
          </a:xfrm>
        </p:grpSpPr>
        <p:sp>
          <p:nvSpPr>
            <p:cNvPr id="26" name="弧形 25"/>
            <p:cNvSpPr/>
            <p:nvPr/>
          </p:nvSpPr>
          <p:spPr>
            <a:xfrm flipH="1">
              <a:off x="1700306" y="4638371"/>
              <a:ext cx="3240000" cy="3240687"/>
            </a:xfrm>
            <a:prstGeom prst="arc">
              <a:avLst/>
            </a:prstGeom>
            <a:noFill/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322687" y="4630432"/>
              <a:ext cx="0" cy="1619550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6200000">
              <a:off x="2513878" y="5436409"/>
              <a:ext cx="0" cy="1620793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51" name="组合 12"/>
          <p:cNvGrpSpPr/>
          <p:nvPr/>
        </p:nvGrpSpPr>
        <p:grpSpPr bwMode="auto">
          <a:xfrm>
            <a:off x="1892999" y="2058591"/>
            <a:ext cx="2491044" cy="2436019"/>
            <a:chOff x="1700306" y="4630432"/>
            <a:chExt cx="3240000" cy="3248626"/>
          </a:xfrm>
        </p:grpSpPr>
        <p:sp>
          <p:nvSpPr>
            <p:cNvPr id="9" name="弧形 8"/>
            <p:cNvSpPr/>
            <p:nvPr/>
          </p:nvSpPr>
          <p:spPr>
            <a:xfrm flipH="1">
              <a:off x="1700306" y="4638370"/>
              <a:ext cx="3240000" cy="3240688"/>
            </a:xfrm>
            <a:prstGeom prst="arc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322687" y="4630432"/>
              <a:ext cx="0" cy="161955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>
              <a:off x="2513878" y="5436409"/>
              <a:ext cx="0" cy="1620793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55" name="TextBox 13"/>
          <p:cNvSpPr txBox="1">
            <a:spLocks noChangeArrowheads="1"/>
          </p:cNvSpPr>
          <p:nvPr/>
        </p:nvSpPr>
        <p:spPr bwMode="auto">
          <a:xfrm>
            <a:off x="2403169" y="2469356"/>
            <a:ext cx="55410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</a:p>
        </p:txBody>
      </p:sp>
      <p:sp>
        <p:nvSpPr>
          <p:cNvPr id="46156" name="TextBox 22"/>
          <p:cNvSpPr txBox="1">
            <a:spLocks noChangeArrowheads="1"/>
          </p:cNvSpPr>
          <p:nvPr/>
        </p:nvSpPr>
        <p:spPr bwMode="auto">
          <a:xfrm>
            <a:off x="4432863" y="2453879"/>
            <a:ext cx="55410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</a:p>
        </p:txBody>
      </p:sp>
      <p:sp>
        <p:nvSpPr>
          <p:cNvPr id="46157" name="TextBox 23"/>
          <p:cNvSpPr txBox="1">
            <a:spLocks noChangeArrowheads="1"/>
          </p:cNvSpPr>
          <p:nvPr/>
        </p:nvSpPr>
        <p:spPr bwMode="auto">
          <a:xfrm>
            <a:off x="5705847" y="2469356"/>
            <a:ext cx="55410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  <p:grpSp>
        <p:nvGrpSpPr>
          <p:cNvPr id="5" name="组合 28"/>
          <p:cNvGrpSpPr/>
          <p:nvPr/>
        </p:nvGrpSpPr>
        <p:grpSpPr bwMode="auto">
          <a:xfrm rot="1500000">
            <a:off x="3969072" y="2060973"/>
            <a:ext cx="2491045" cy="2436019"/>
            <a:chOff x="1700306" y="4630432"/>
            <a:chExt cx="3240000" cy="3248626"/>
          </a:xfrm>
        </p:grpSpPr>
        <p:sp>
          <p:nvSpPr>
            <p:cNvPr id="30" name="弧形 29"/>
            <p:cNvSpPr/>
            <p:nvPr/>
          </p:nvSpPr>
          <p:spPr>
            <a:xfrm flipH="1">
              <a:off x="1696997" y="4638573"/>
              <a:ext cx="3239999" cy="3240687"/>
            </a:xfrm>
            <a:prstGeom prst="arc">
              <a:avLst/>
            </a:prstGeom>
            <a:noFill/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319827" y="4630543"/>
              <a:ext cx="0" cy="1619550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0">
              <a:off x="2510897" y="5436435"/>
              <a:ext cx="0" cy="1620794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3"/>
          <p:cNvGrpSpPr/>
          <p:nvPr/>
        </p:nvGrpSpPr>
        <p:grpSpPr bwMode="auto">
          <a:xfrm rot="3000000">
            <a:off x="3999562" y="2033966"/>
            <a:ext cx="2430065" cy="2498367"/>
            <a:chOff x="1700306" y="4630432"/>
            <a:chExt cx="3240000" cy="3248626"/>
          </a:xfrm>
        </p:grpSpPr>
        <p:sp>
          <p:nvSpPr>
            <p:cNvPr id="35" name="弧形 34"/>
            <p:cNvSpPr/>
            <p:nvPr/>
          </p:nvSpPr>
          <p:spPr>
            <a:xfrm flipH="1">
              <a:off x="1699796" y="4635006"/>
              <a:ext cx="3240000" cy="3240691"/>
            </a:xfrm>
            <a:prstGeom prst="arc">
              <a:avLst/>
            </a:prstGeom>
            <a:noFill/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319609" y="4631878"/>
              <a:ext cx="0" cy="1620346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6200000">
              <a:off x="2513119" y="5433278"/>
              <a:ext cx="0" cy="1620793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37"/>
          <p:cNvGrpSpPr/>
          <p:nvPr/>
        </p:nvGrpSpPr>
        <p:grpSpPr bwMode="auto">
          <a:xfrm rot="4500000">
            <a:off x="3993475" y="2035171"/>
            <a:ext cx="2431256" cy="2497147"/>
            <a:chOff x="1700306" y="4630432"/>
            <a:chExt cx="3240000" cy="3248626"/>
          </a:xfrm>
        </p:grpSpPr>
        <p:sp>
          <p:nvSpPr>
            <p:cNvPr id="39" name="弧形 38"/>
            <p:cNvSpPr/>
            <p:nvPr/>
          </p:nvSpPr>
          <p:spPr>
            <a:xfrm flipH="1">
              <a:off x="1698048" y="4642837"/>
              <a:ext cx="3240000" cy="3240688"/>
            </a:xfrm>
            <a:prstGeom prst="arc">
              <a:avLst/>
            </a:prstGeom>
            <a:noFill/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3320868" y="4633082"/>
              <a:ext cx="0" cy="1619550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6200000">
              <a:off x="2513339" y="5437130"/>
              <a:ext cx="0" cy="1620000"/>
            </a:xfrm>
            <a:prstGeom prst="line">
              <a:avLst/>
            </a:prstGeom>
            <a:ln w="38100">
              <a:solidFill>
                <a:srgbClr val="1B9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70" name="组合 41"/>
          <p:cNvGrpSpPr/>
          <p:nvPr/>
        </p:nvGrpSpPr>
        <p:grpSpPr bwMode="auto">
          <a:xfrm rot="5400000">
            <a:off x="3992238" y="2020868"/>
            <a:ext cx="2430066" cy="2498367"/>
            <a:chOff x="1700306" y="4630432"/>
            <a:chExt cx="3240000" cy="3248626"/>
          </a:xfrm>
        </p:grpSpPr>
        <p:sp>
          <p:nvSpPr>
            <p:cNvPr id="43" name="弧形 42"/>
            <p:cNvSpPr/>
            <p:nvPr/>
          </p:nvSpPr>
          <p:spPr>
            <a:xfrm flipH="1">
              <a:off x="1700306" y="4635192"/>
              <a:ext cx="3240000" cy="3240691"/>
            </a:xfrm>
            <a:prstGeom prst="arc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321099" y="4630432"/>
              <a:ext cx="0" cy="1620345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16200000">
              <a:off x="2513878" y="5432446"/>
              <a:ext cx="0" cy="1620794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74" name="文本框 24"/>
          <p:cNvSpPr txBox="1">
            <a:spLocks noChangeArrowheads="1"/>
          </p:cNvSpPr>
          <p:nvPr/>
        </p:nvSpPr>
        <p:spPr bwMode="auto">
          <a:xfrm>
            <a:off x="788444" y="563166"/>
            <a:ext cx="3978836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正确答案如图所示：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19 0.002315 L 0.224453 -0.000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1"/>
          <p:cNvSpPr txBox="1">
            <a:spLocks noChangeArrowheads="1"/>
          </p:cNvSpPr>
          <p:nvPr/>
        </p:nvSpPr>
        <p:spPr bwMode="auto">
          <a:xfrm>
            <a:off x="401546" y="420291"/>
            <a:ext cx="190764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、画一画。</a:t>
            </a:r>
          </a:p>
        </p:txBody>
      </p:sp>
      <p:sp>
        <p:nvSpPr>
          <p:cNvPr id="47106" name="文本框 7"/>
          <p:cNvSpPr txBox="1">
            <a:spLocks noChangeArrowheads="1"/>
          </p:cNvSpPr>
          <p:nvPr/>
        </p:nvSpPr>
        <p:spPr bwMode="auto">
          <a:xfrm>
            <a:off x="3794540" y="420291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P33 T2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7107" name="文本框 1"/>
          <p:cNvSpPr txBox="1">
            <a:spLocks noChangeArrowheads="1"/>
          </p:cNvSpPr>
          <p:nvPr/>
        </p:nvSpPr>
        <p:spPr bwMode="auto">
          <a:xfrm>
            <a:off x="523596" y="1134666"/>
            <a:ext cx="587915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）图形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向右平移3格得到图形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8" name="文本框 4"/>
          <p:cNvSpPr txBox="1">
            <a:spLocks noChangeArrowheads="1"/>
          </p:cNvSpPr>
          <p:nvPr/>
        </p:nvSpPr>
        <p:spPr bwMode="auto">
          <a:xfrm>
            <a:off x="523596" y="1783557"/>
            <a:ext cx="813098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ea typeface="楷体" panose="02010609060101010101" pitchFamily="49" charset="-122"/>
              </a:rPr>
              <a:t>）以直线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700" b="1" dirty="0">
                <a:ea typeface="楷体" panose="02010609060101010101" pitchFamily="49" charset="-122"/>
              </a:rPr>
              <a:t>为对称轴，画出图形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 dirty="0">
                <a:ea typeface="楷体" panose="02010609060101010101" pitchFamily="49" charset="-122"/>
              </a:rPr>
              <a:t>的轴对称图形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2700" b="1" dirty="0">
                <a:ea typeface="楷体" panose="02010609060101010101" pitchFamily="49" charset="-122"/>
              </a:rPr>
              <a:t>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10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7896" y="2583657"/>
            <a:ext cx="4108209" cy="213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任意多边形 51"/>
          <p:cNvSpPr/>
          <p:nvPr/>
        </p:nvSpPr>
        <p:spPr>
          <a:xfrm>
            <a:off x="3147675" y="3003947"/>
            <a:ext cx="875099" cy="541734"/>
          </a:xfrm>
          <a:custGeom>
            <a:avLst/>
            <a:gdLst>
              <a:gd name="connsiteX0" fmla="*/ 0 w 1137684"/>
              <a:gd name="connsiteY0" fmla="*/ 0 h 723014"/>
              <a:gd name="connsiteX1" fmla="*/ 850605 w 1137684"/>
              <a:gd name="connsiteY1" fmla="*/ 0 h 723014"/>
              <a:gd name="connsiteX2" fmla="*/ 1137684 w 1137684"/>
              <a:gd name="connsiteY2" fmla="*/ 372139 h 723014"/>
              <a:gd name="connsiteX3" fmla="*/ 871870 w 1137684"/>
              <a:gd name="connsiteY3" fmla="*/ 723014 h 723014"/>
              <a:gd name="connsiteX4" fmla="*/ 0 w 1137684"/>
              <a:gd name="connsiteY4" fmla="*/ 723014 h 723014"/>
              <a:gd name="connsiteX5" fmla="*/ 584791 w 1137684"/>
              <a:gd name="connsiteY5" fmla="*/ 372139 h 723014"/>
              <a:gd name="connsiteX6" fmla="*/ 0 w 1137684"/>
              <a:gd name="connsiteY6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684" h="723014">
                <a:moveTo>
                  <a:pt x="0" y="0"/>
                </a:moveTo>
                <a:lnTo>
                  <a:pt x="850605" y="0"/>
                </a:lnTo>
                <a:lnTo>
                  <a:pt x="1137684" y="372139"/>
                </a:lnTo>
                <a:lnTo>
                  <a:pt x="871870" y="723014"/>
                </a:lnTo>
                <a:lnTo>
                  <a:pt x="0" y="723014"/>
                </a:lnTo>
                <a:lnTo>
                  <a:pt x="584791" y="372139"/>
                </a:lnTo>
                <a:lnTo>
                  <a:pt x="0" y="0"/>
                </a:lnTo>
                <a:close/>
              </a:path>
            </a:pathLst>
          </a:custGeom>
          <a:solidFill>
            <a:srgbClr val="F89074"/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3151336" y="3003947"/>
            <a:ext cx="875100" cy="541734"/>
          </a:xfrm>
          <a:custGeom>
            <a:avLst/>
            <a:gdLst>
              <a:gd name="connsiteX0" fmla="*/ 0 w 1137684"/>
              <a:gd name="connsiteY0" fmla="*/ 0 h 723014"/>
              <a:gd name="connsiteX1" fmla="*/ 850605 w 1137684"/>
              <a:gd name="connsiteY1" fmla="*/ 0 h 723014"/>
              <a:gd name="connsiteX2" fmla="*/ 1137684 w 1137684"/>
              <a:gd name="connsiteY2" fmla="*/ 372139 h 723014"/>
              <a:gd name="connsiteX3" fmla="*/ 871870 w 1137684"/>
              <a:gd name="connsiteY3" fmla="*/ 723014 h 723014"/>
              <a:gd name="connsiteX4" fmla="*/ 0 w 1137684"/>
              <a:gd name="connsiteY4" fmla="*/ 723014 h 723014"/>
              <a:gd name="connsiteX5" fmla="*/ 584791 w 1137684"/>
              <a:gd name="connsiteY5" fmla="*/ 372139 h 723014"/>
              <a:gd name="connsiteX6" fmla="*/ 0 w 1137684"/>
              <a:gd name="connsiteY6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684" h="723014">
                <a:moveTo>
                  <a:pt x="0" y="0"/>
                </a:moveTo>
                <a:lnTo>
                  <a:pt x="850605" y="0"/>
                </a:lnTo>
                <a:lnTo>
                  <a:pt x="1137684" y="372139"/>
                </a:lnTo>
                <a:lnTo>
                  <a:pt x="871870" y="723014"/>
                </a:lnTo>
                <a:lnTo>
                  <a:pt x="0" y="723014"/>
                </a:lnTo>
                <a:lnTo>
                  <a:pt x="584791" y="372139"/>
                </a:lnTo>
                <a:lnTo>
                  <a:pt x="0" y="0"/>
                </a:lnTo>
                <a:close/>
              </a:path>
            </a:pathLst>
          </a:custGeom>
          <a:solidFill>
            <a:srgbClr val="F8907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12" name="TextBox 47"/>
          <p:cNvSpPr txBox="1">
            <a:spLocks noChangeArrowheads="1"/>
          </p:cNvSpPr>
          <p:nvPr/>
        </p:nvSpPr>
        <p:spPr bwMode="auto">
          <a:xfrm>
            <a:off x="3617567" y="3059906"/>
            <a:ext cx="331977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2716838" y="3545681"/>
            <a:ext cx="348819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Box 50"/>
          <p:cNvSpPr txBox="1">
            <a:spLocks noChangeArrowheads="1"/>
          </p:cNvSpPr>
          <p:nvPr/>
        </p:nvSpPr>
        <p:spPr bwMode="auto">
          <a:xfrm>
            <a:off x="2772980" y="3451623"/>
            <a:ext cx="331977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</a:p>
        </p:txBody>
      </p:sp>
      <p:sp>
        <p:nvSpPr>
          <p:cNvPr id="53" name="任意多边形 52"/>
          <p:cNvSpPr/>
          <p:nvPr/>
        </p:nvSpPr>
        <p:spPr>
          <a:xfrm>
            <a:off x="3589497" y="3003947"/>
            <a:ext cx="875099" cy="541734"/>
          </a:xfrm>
          <a:custGeom>
            <a:avLst/>
            <a:gdLst>
              <a:gd name="connsiteX0" fmla="*/ 0 w 1137684"/>
              <a:gd name="connsiteY0" fmla="*/ 0 h 723014"/>
              <a:gd name="connsiteX1" fmla="*/ 850605 w 1137684"/>
              <a:gd name="connsiteY1" fmla="*/ 0 h 723014"/>
              <a:gd name="connsiteX2" fmla="*/ 1137684 w 1137684"/>
              <a:gd name="connsiteY2" fmla="*/ 372139 h 723014"/>
              <a:gd name="connsiteX3" fmla="*/ 871870 w 1137684"/>
              <a:gd name="connsiteY3" fmla="*/ 723014 h 723014"/>
              <a:gd name="connsiteX4" fmla="*/ 0 w 1137684"/>
              <a:gd name="connsiteY4" fmla="*/ 723014 h 723014"/>
              <a:gd name="connsiteX5" fmla="*/ 584791 w 1137684"/>
              <a:gd name="connsiteY5" fmla="*/ 372139 h 723014"/>
              <a:gd name="connsiteX6" fmla="*/ 0 w 1137684"/>
              <a:gd name="connsiteY6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684" h="723014">
                <a:moveTo>
                  <a:pt x="0" y="0"/>
                </a:moveTo>
                <a:lnTo>
                  <a:pt x="850605" y="0"/>
                </a:lnTo>
                <a:lnTo>
                  <a:pt x="1137684" y="372139"/>
                </a:lnTo>
                <a:lnTo>
                  <a:pt x="871870" y="723014"/>
                </a:lnTo>
                <a:lnTo>
                  <a:pt x="0" y="723014"/>
                </a:lnTo>
                <a:lnTo>
                  <a:pt x="584791" y="372139"/>
                </a:lnTo>
                <a:lnTo>
                  <a:pt x="0" y="0"/>
                </a:lnTo>
                <a:close/>
              </a:path>
            </a:pathLst>
          </a:custGeom>
          <a:solidFill>
            <a:srgbClr val="F8907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4014232" y="3003947"/>
            <a:ext cx="875099" cy="541734"/>
          </a:xfrm>
          <a:custGeom>
            <a:avLst/>
            <a:gdLst>
              <a:gd name="connsiteX0" fmla="*/ 0 w 1137684"/>
              <a:gd name="connsiteY0" fmla="*/ 0 h 723014"/>
              <a:gd name="connsiteX1" fmla="*/ 850605 w 1137684"/>
              <a:gd name="connsiteY1" fmla="*/ 0 h 723014"/>
              <a:gd name="connsiteX2" fmla="*/ 1137684 w 1137684"/>
              <a:gd name="connsiteY2" fmla="*/ 372139 h 723014"/>
              <a:gd name="connsiteX3" fmla="*/ 871870 w 1137684"/>
              <a:gd name="connsiteY3" fmla="*/ 723014 h 723014"/>
              <a:gd name="connsiteX4" fmla="*/ 0 w 1137684"/>
              <a:gd name="connsiteY4" fmla="*/ 723014 h 723014"/>
              <a:gd name="connsiteX5" fmla="*/ 584791 w 1137684"/>
              <a:gd name="connsiteY5" fmla="*/ 372139 h 723014"/>
              <a:gd name="connsiteX6" fmla="*/ 0 w 1137684"/>
              <a:gd name="connsiteY6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684" h="723014">
                <a:moveTo>
                  <a:pt x="0" y="0"/>
                </a:moveTo>
                <a:lnTo>
                  <a:pt x="850605" y="0"/>
                </a:lnTo>
                <a:lnTo>
                  <a:pt x="1137684" y="372139"/>
                </a:lnTo>
                <a:lnTo>
                  <a:pt x="871870" y="723014"/>
                </a:lnTo>
                <a:lnTo>
                  <a:pt x="0" y="723014"/>
                </a:lnTo>
                <a:lnTo>
                  <a:pt x="584791" y="372139"/>
                </a:lnTo>
                <a:lnTo>
                  <a:pt x="0" y="0"/>
                </a:lnTo>
                <a:close/>
              </a:path>
            </a:pathLst>
          </a:custGeom>
          <a:solidFill>
            <a:srgbClr val="F8907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456053" y="3003947"/>
            <a:ext cx="875099" cy="541734"/>
          </a:xfrm>
          <a:custGeom>
            <a:avLst/>
            <a:gdLst>
              <a:gd name="connsiteX0" fmla="*/ 0 w 1137684"/>
              <a:gd name="connsiteY0" fmla="*/ 0 h 723014"/>
              <a:gd name="connsiteX1" fmla="*/ 850605 w 1137684"/>
              <a:gd name="connsiteY1" fmla="*/ 0 h 723014"/>
              <a:gd name="connsiteX2" fmla="*/ 1137684 w 1137684"/>
              <a:gd name="connsiteY2" fmla="*/ 372139 h 723014"/>
              <a:gd name="connsiteX3" fmla="*/ 871870 w 1137684"/>
              <a:gd name="connsiteY3" fmla="*/ 723014 h 723014"/>
              <a:gd name="connsiteX4" fmla="*/ 0 w 1137684"/>
              <a:gd name="connsiteY4" fmla="*/ 723014 h 723014"/>
              <a:gd name="connsiteX5" fmla="*/ 584791 w 1137684"/>
              <a:gd name="connsiteY5" fmla="*/ 372139 h 723014"/>
              <a:gd name="connsiteX6" fmla="*/ 0 w 1137684"/>
              <a:gd name="connsiteY6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684" h="723014">
                <a:moveTo>
                  <a:pt x="0" y="0"/>
                </a:moveTo>
                <a:lnTo>
                  <a:pt x="850605" y="0"/>
                </a:lnTo>
                <a:lnTo>
                  <a:pt x="1137684" y="372139"/>
                </a:lnTo>
                <a:lnTo>
                  <a:pt x="871870" y="723014"/>
                </a:lnTo>
                <a:lnTo>
                  <a:pt x="0" y="723014"/>
                </a:lnTo>
                <a:lnTo>
                  <a:pt x="584791" y="372139"/>
                </a:lnTo>
                <a:lnTo>
                  <a:pt x="0" y="0"/>
                </a:lnTo>
                <a:close/>
              </a:path>
            </a:pathLst>
          </a:custGeom>
          <a:solidFill>
            <a:srgbClr val="F8907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889330" y="3059906"/>
            <a:ext cx="331977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</a:p>
        </p:txBody>
      </p:sp>
      <p:sp>
        <p:nvSpPr>
          <p:cNvPr id="57" name="椭圆 56"/>
          <p:cNvSpPr/>
          <p:nvPr/>
        </p:nvSpPr>
        <p:spPr>
          <a:xfrm>
            <a:off x="5305522" y="3786187"/>
            <a:ext cx="54922" cy="5357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099257" y="3518298"/>
            <a:ext cx="56143" cy="535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099257" y="4051697"/>
            <a:ext cx="56143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435304" y="4049316"/>
            <a:ext cx="54923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434084" y="3518298"/>
            <a:ext cx="56143" cy="5357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869802" y="3789760"/>
            <a:ext cx="54923" cy="5476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5135872" y="3544491"/>
            <a:ext cx="203824" cy="270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5127329" y="3819526"/>
            <a:ext cx="222131" cy="270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 flipV="1">
            <a:off x="4459714" y="4076700"/>
            <a:ext cx="663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4471919" y="3819525"/>
            <a:ext cx="414971" cy="242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 flipV="1">
            <a:off x="4487786" y="3563541"/>
            <a:ext cx="388120" cy="253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86889" y="3563541"/>
            <a:ext cx="331977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1"/>
          <p:cNvSpPr txBox="1">
            <a:spLocks noChangeArrowheads="1"/>
          </p:cNvSpPr>
          <p:nvPr/>
        </p:nvSpPr>
        <p:spPr bwMode="auto">
          <a:xfrm>
            <a:off x="518713" y="539354"/>
            <a:ext cx="8107794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、你能通过卡片的平移和旋转将图2“还原”为图1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吗？请尝试用一定的方式将“还原”的过程记录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下来，并与同伴交流。</a:t>
            </a:r>
          </a:p>
        </p:txBody>
      </p:sp>
      <p:sp>
        <p:nvSpPr>
          <p:cNvPr id="48130" name="文本框 7"/>
          <p:cNvSpPr txBox="1">
            <a:spLocks noChangeArrowheads="1"/>
          </p:cNvSpPr>
          <p:nvPr/>
        </p:nvSpPr>
        <p:spPr bwMode="auto">
          <a:xfrm>
            <a:off x="4925946" y="1343025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P34 T3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48131" name="图片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1022" y="1978819"/>
            <a:ext cx="2296985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649" y="1952625"/>
            <a:ext cx="2348246" cy="223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78190" y="4448175"/>
            <a:ext cx="578884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在老师的带领下动起手来试试看吧！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1"/>
          <p:cNvSpPr txBox="1">
            <a:spLocks noChangeArrowheads="1"/>
          </p:cNvSpPr>
          <p:nvPr/>
        </p:nvSpPr>
        <p:spPr bwMode="auto">
          <a:xfrm>
            <a:off x="518713" y="702469"/>
            <a:ext cx="810779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、下面图1中的四个图形A，B，C，D如何运动得到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图2的圆？</a:t>
            </a:r>
          </a:p>
        </p:txBody>
      </p:sp>
      <p:graphicFrame>
        <p:nvGraphicFramePr>
          <p:cNvPr id="126980" name="表格 126979"/>
          <p:cNvGraphicFramePr/>
          <p:nvPr/>
        </p:nvGraphicFramePr>
        <p:xfrm>
          <a:off x="1607401" y="1924050"/>
          <a:ext cx="2489826" cy="2430069"/>
        </p:xfrm>
        <a:graphic>
          <a:graphicData uri="http://schemas.openxmlformats.org/drawingml/2006/table">
            <a:tbl>
              <a:tblPr/>
              <a:tblGrid>
                <a:gridCol w="41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00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7031" name="表格 127030"/>
          <p:cNvGraphicFramePr/>
          <p:nvPr/>
        </p:nvGraphicFramePr>
        <p:xfrm>
          <a:off x="4901535" y="1924050"/>
          <a:ext cx="2491047" cy="2430069"/>
        </p:xfrm>
        <a:graphic>
          <a:graphicData uri="http://schemas.openxmlformats.org/drawingml/2006/table">
            <a:tbl>
              <a:tblPr/>
              <a:tblGrid>
                <a:gridCol w="41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004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>
                    <a:lnL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030A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45" name="TextBox 36"/>
          <p:cNvSpPr txBox="1">
            <a:spLocks noChangeArrowheads="1"/>
          </p:cNvSpPr>
          <p:nvPr/>
        </p:nvSpPr>
        <p:spPr bwMode="auto">
          <a:xfrm>
            <a:off x="1997962" y="2356248"/>
            <a:ext cx="46989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A</a:t>
            </a:r>
            <a:endParaRPr lang="zh-CN" altLang="en-US" sz="2100"/>
          </a:p>
        </p:txBody>
      </p:sp>
      <p:sp>
        <p:nvSpPr>
          <p:cNvPr id="14446" name="TextBox 37"/>
          <p:cNvSpPr txBox="1">
            <a:spLocks noChangeArrowheads="1"/>
          </p:cNvSpPr>
          <p:nvPr/>
        </p:nvSpPr>
        <p:spPr bwMode="auto">
          <a:xfrm>
            <a:off x="3240433" y="2346723"/>
            <a:ext cx="469893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B</a:t>
            </a:r>
            <a:endParaRPr lang="zh-CN" altLang="en-US" sz="2100"/>
          </a:p>
        </p:txBody>
      </p:sp>
      <p:sp>
        <p:nvSpPr>
          <p:cNvPr id="14447" name="TextBox 40"/>
          <p:cNvSpPr txBox="1">
            <a:spLocks noChangeArrowheads="1"/>
          </p:cNvSpPr>
          <p:nvPr/>
        </p:nvSpPr>
        <p:spPr bwMode="auto">
          <a:xfrm>
            <a:off x="1997962" y="3548063"/>
            <a:ext cx="469893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C</a:t>
            </a:r>
            <a:endParaRPr lang="zh-CN" altLang="en-US" sz="2100"/>
          </a:p>
        </p:txBody>
      </p:sp>
      <p:sp>
        <p:nvSpPr>
          <p:cNvPr id="49259" name="TextBox 41"/>
          <p:cNvSpPr txBox="1">
            <a:spLocks noChangeArrowheads="1"/>
          </p:cNvSpPr>
          <p:nvPr/>
        </p:nvSpPr>
        <p:spPr bwMode="auto">
          <a:xfrm>
            <a:off x="3240433" y="3548063"/>
            <a:ext cx="469893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D</a:t>
            </a:r>
            <a:endParaRPr lang="zh-CN" altLang="en-US" sz="21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323017" y="3139679"/>
            <a:ext cx="469894" cy="0"/>
          </a:xfrm>
          <a:prstGeom prst="straightConnector1">
            <a:avLst/>
          </a:prstGeom>
          <a:ln w="762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61" name="TextBox 48"/>
          <p:cNvSpPr txBox="1">
            <a:spLocks noChangeArrowheads="1"/>
          </p:cNvSpPr>
          <p:nvPr/>
        </p:nvSpPr>
        <p:spPr bwMode="auto">
          <a:xfrm>
            <a:off x="4268096" y="2562225"/>
            <a:ext cx="469893" cy="5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400">
                <a:solidFill>
                  <a:srgbClr val="FF3399"/>
                </a:solidFill>
              </a:rPr>
              <a:t>?</a:t>
            </a:r>
            <a:endParaRPr lang="zh-CN" altLang="en-US" sz="3400">
              <a:solidFill>
                <a:srgbClr val="FF3399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01535" y="1924050"/>
            <a:ext cx="2489824" cy="2430066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弧形 6"/>
          <p:cNvSpPr/>
          <p:nvPr/>
        </p:nvSpPr>
        <p:spPr>
          <a:xfrm rot="5400000">
            <a:off x="1636670" y="1893561"/>
            <a:ext cx="2430066" cy="2491045"/>
          </a:xfrm>
          <a:prstGeom prst="arc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弧形 7"/>
          <p:cNvSpPr/>
          <p:nvPr/>
        </p:nvSpPr>
        <p:spPr>
          <a:xfrm rot="5400000" flipV="1">
            <a:off x="1635450" y="1907849"/>
            <a:ext cx="2430066" cy="2491044"/>
          </a:xfrm>
          <a:prstGeom prst="arc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弧形 10"/>
          <p:cNvSpPr/>
          <p:nvPr/>
        </p:nvSpPr>
        <p:spPr>
          <a:xfrm>
            <a:off x="1607402" y="1931194"/>
            <a:ext cx="2491044" cy="2430066"/>
          </a:xfrm>
          <a:prstGeom prst="arc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6200000">
            <a:off x="1642773" y="1895942"/>
            <a:ext cx="2430066" cy="2491044"/>
          </a:xfrm>
          <a:prstGeom prst="arc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275827" y="3548065"/>
            <a:ext cx="469894" cy="415290"/>
            <a:chOff x="4665" y="7701"/>
            <a:chExt cx="962" cy="872"/>
          </a:xfrm>
        </p:grpSpPr>
        <p:pic>
          <p:nvPicPr>
            <p:cNvPr id="49268" name="图片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4" y="7759"/>
              <a:ext cx="669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69" name="TextBox 36"/>
            <p:cNvSpPr txBox="1">
              <a:spLocks noChangeArrowheads="1"/>
            </p:cNvSpPr>
            <p:nvPr/>
          </p:nvSpPr>
          <p:spPr bwMode="auto">
            <a:xfrm>
              <a:off x="4665" y="7701"/>
              <a:ext cx="96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A</a:t>
              </a:r>
              <a:endParaRPr lang="zh-CN" altLang="en-US" sz="2100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095602" y="3643313"/>
            <a:ext cx="469893" cy="415543"/>
            <a:chOff x="-54" y="7713"/>
            <a:chExt cx="962" cy="872"/>
          </a:xfrm>
        </p:grpSpPr>
        <p:pic>
          <p:nvPicPr>
            <p:cNvPr id="49271" name="图片 2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" y="7754"/>
              <a:ext cx="669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72" name="TextBox 36"/>
            <p:cNvSpPr txBox="1">
              <a:spLocks noChangeArrowheads="1"/>
            </p:cNvSpPr>
            <p:nvPr/>
          </p:nvSpPr>
          <p:spPr bwMode="auto">
            <a:xfrm>
              <a:off x="-54" y="7713"/>
              <a:ext cx="96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B</a:t>
              </a:r>
              <a:endParaRPr lang="zh-CN" altLang="en-US" sz="2100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247756" y="2356248"/>
            <a:ext cx="469893" cy="415542"/>
            <a:chOff x="4665" y="7701"/>
            <a:chExt cx="962" cy="872"/>
          </a:xfrm>
        </p:grpSpPr>
        <p:pic>
          <p:nvPicPr>
            <p:cNvPr id="49274" name="图片 2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4" y="7759"/>
              <a:ext cx="669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75" name="TextBox 36"/>
            <p:cNvSpPr txBox="1">
              <a:spLocks noChangeArrowheads="1"/>
            </p:cNvSpPr>
            <p:nvPr/>
          </p:nvSpPr>
          <p:spPr bwMode="auto">
            <a:xfrm>
              <a:off x="4665" y="7701"/>
              <a:ext cx="96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C</a:t>
              </a:r>
              <a:endParaRPr lang="zh-CN" altLang="en-US" sz="2100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997962" y="2346723"/>
            <a:ext cx="469893" cy="415542"/>
            <a:chOff x="4665" y="7701"/>
            <a:chExt cx="962" cy="872"/>
          </a:xfrm>
        </p:grpSpPr>
        <p:pic>
          <p:nvPicPr>
            <p:cNvPr id="49277" name="图片 3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4" y="7759"/>
              <a:ext cx="669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78" name="TextBox 36"/>
            <p:cNvSpPr txBox="1">
              <a:spLocks noChangeArrowheads="1"/>
            </p:cNvSpPr>
            <p:nvPr/>
          </p:nvSpPr>
          <p:spPr bwMode="auto">
            <a:xfrm>
              <a:off x="4665" y="7701"/>
              <a:ext cx="96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D</a:t>
              </a:r>
              <a:endParaRPr lang="zh-CN" altLang="en-US" sz="2100"/>
            </a:p>
          </p:txBody>
        </p:sp>
      </p:grpSp>
      <p:sp>
        <p:nvSpPr>
          <p:cNvPr id="49279" name="文本框 1"/>
          <p:cNvSpPr txBox="1">
            <a:spLocks noChangeArrowheads="1"/>
          </p:cNvSpPr>
          <p:nvPr/>
        </p:nvSpPr>
        <p:spPr bwMode="auto">
          <a:xfrm>
            <a:off x="2467855" y="4519613"/>
            <a:ext cx="69690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图1</a:t>
            </a:r>
          </a:p>
        </p:txBody>
      </p:sp>
      <p:sp>
        <p:nvSpPr>
          <p:cNvPr id="49280" name="文本框 1"/>
          <p:cNvSpPr txBox="1">
            <a:spLocks noChangeArrowheads="1"/>
          </p:cNvSpPr>
          <p:nvPr/>
        </p:nvSpPr>
        <p:spPr bwMode="auto">
          <a:xfrm>
            <a:off x="5798605" y="4519613"/>
            <a:ext cx="69690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49281" name="文本框 7"/>
          <p:cNvSpPr txBox="1">
            <a:spLocks noChangeArrowheads="1"/>
          </p:cNvSpPr>
          <p:nvPr/>
        </p:nvSpPr>
        <p:spPr bwMode="auto">
          <a:xfrm>
            <a:off x="2890149" y="1178719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P34 T4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234537 L 0.000000 0.000000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9 -0.239352 L 0.000000 0.000000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14 0.000185 L 0.000000 0.000000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250000 L 0.000000 0.000000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" grpId="0"/>
      <p:bldP spid="14446" grpId="0"/>
      <p:bldP spid="14447" grpId="0"/>
      <p:bldP spid="7" grpId="2" bldLvl="0" animBg="1"/>
      <p:bldP spid="7" grpId="3" bldLvl="0" animBg="1"/>
      <p:bldP spid="8" grpId="0" bldLvl="0" animBg="1"/>
      <p:bldP spid="8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2652" y="1633538"/>
            <a:ext cx="8018697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图1中，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先向右移动3格，再向下移动3格；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先向左移动3格，再向下移动3格；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C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先向上移动3格，</a:t>
            </a:r>
          </a:p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再向右移动3格；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先向左移动3格，再向上移动3</a:t>
            </a:r>
          </a:p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格，即可得到图2的圆。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"/>
          <p:cNvSpPr txBox="1">
            <a:spLocks noChangeArrowheads="1"/>
          </p:cNvSpPr>
          <p:nvPr/>
        </p:nvSpPr>
        <p:spPr bwMode="auto">
          <a:xfrm>
            <a:off x="501627" y="414338"/>
            <a:ext cx="783562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、剪几个相同的等腰三角形，在方格纸上摆一摆，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然后回答问题。</a:t>
            </a:r>
          </a:p>
        </p:txBody>
      </p:sp>
      <p:pic>
        <p:nvPicPr>
          <p:cNvPr id="51202" name="图片 1"/>
          <p:cNvPicPr>
            <a:picLocks noChangeAspect="1" noChangeArrowheads="1"/>
          </p:cNvPicPr>
          <p:nvPr/>
        </p:nvPicPr>
        <p:blipFill>
          <a:blip r:embed="rId2" cstate="email"/>
          <a:srcRect l="7957" t="7065" r="7712" b="3864"/>
          <a:stretch>
            <a:fillRect/>
          </a:stretch>
        </p:blipFill>
        <p:spPr bwMode="auto">
          <a:xfrm>
            <a:off x="438160" y="1778794"/>
            <a:ext cx="2884046" cy="27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2"/>
          <p:cNvSpPr txBox="1">
            <a:spLocks noChangeArrowheads="1"/>
          </p:cNvSpPr>
          <p:nvPr/>
        </p:nvSpPr>
        <p:spPr bwMode="auto">
          <a:xfrm>
            <a:off x="1020340" y="2452688"/>
            <a:ext cx="81163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 b="1" i="1">
                <a:solidFill>
                  <a:srgbClr val="FF3399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</a:t>
            </a:r>
            <a:endParaRPr lang="zh-CN" altLang="en-US" sz="2100" b="1" i="1">
              <a:solidFill>
                <a:srgbClr val="FF3399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6200000">
            <a:off x="734341" y="2613124"/>
            <a:ext cx="648890" cy="997150"/>
          </a:xfrm>
          <a:prstGeom prst="triangle">
            <a:avLst/>
          </a:prstGeom>
          <a:solidFill>
            <a:srgbClr val="F1ED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5" name="TextBox 41"/>
          <p:cNvSpPr txBox="1">
            <a:spLocks noChangeArrowheads="1"/>
          </p:cNvSpPr>
          <p:nvPr/>
        </p:nvSpPr>
        <p:spPr bwMode="auto">
          <a:xfrm>
            <a:off x="1061836" y="2920604"/>
            <a:ext cx="4698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D</a:t>
            </a:r>
            <a:endParaRPr lang="zh-CN" altLang="en-US" sz="2100"/>
          </a:p>
        </p:txBody>
      </p:sp>
      <p:sp>
        <p:nvSpPr>
          <p:cNvPr id="21" name="等腰三角形 20"/>
          <p:cNvSpPr/>
          <p:nvPr/>
        </p:nvSpPr>
        <p:spPr>
          <a:xfrm flipV="1">
            <a:off x="1543936" y="3436144"/>
            <a:ext cx="665173" cy="971550"/>
          </a:xfrm>
          <a:prstGeom prst="triangle">
            <a:avLst/>
          </a:prstGeom>
          <a:solidFill>
            <a:srgbClr val="F1ED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7" name="TextBox 40"/>
          <p:cNvSpPr txBox="1">
            <a:spLocks noChangeArrowheads="1"/>
          </p:cNvSpPr>
          <p:nvPr/>
        </p:nvSpPr>
        <p:spPr bwMode="auto">
          <a:xfrm>
            <a:off x="1648899" y="3558779"/>
            <a:ext cx="47111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C</a:t>
            </a:r>
            <a:endParaRPr lang="zh-CN" altLang="en-US" sz="2100"/>
          </a:p>
        </p:txBody>
      </p:sp>
      <p:sp>
        <p:nvSpPr>
          <p:cNvPr id="22" name="等腰三角形 21"/>
          <p:cNvSpPr/>
          <p:nvPr/>
        </p:nvSpPr>
        <p:spPr>
          <a:xfrm rot="5400000">
            <a:off x="2393598" y="2603004"/>
            <a:ext cx="647700" cy="997150"/>
          </a:xfrm>
          <a:prstGeom prst="triangle">
            <a:avLst/>
          </a:prstGeom>
          <a:solidFill>
            <a:srgbClr val="F1ED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9" name="TextBox 37"/>
          <p:cNvSpPr txBox="1">
            <a:spLocks noChangeArrowheads="1"/>
          </p:cNvSpPr>
          <p:nvPr/>
        </p:nvSpPr>
        <p:spPr bwMode="auto">
          <a:xfrm>
            <a:off x="2239622" y="2911079"/>
            <a:ext cx="47111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/>
              <a:t>B</a:t>
            </a:r>
            <a:endParaRPr lang="zh-CN" altLang="en-US" sz="2100"/>
          </a:p>
        </p:txBody>
      </p:sp>
      <p:sp>
        <p:nvSpPr>
          <p:cNvPr id="51210" name="TextBox 22"/>
          <p:cNvSpPr txBox="1">
            <a:spLocks noChangeArrowheads="1"/>
          </p:cNvSpPr>
          <p:nvPr/>
        </p:nvSpPr>
        <p:spPr bwMode="auto">
          <a:xfrm>
            <a:off x="1889337" y="2441973"/>
            <a:ext cx="81041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 b="1" i="1">
                <a:solidFill>
                  <a:srgbClr val="FF3399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Q</a:t>
            </a:r>
            <a:endParaRPr lang="zh-CN" altLang="en-US" sz="2100" b="1" i="1">
              <a:solidFill>
                <a:srgbClr val="FF3399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1211" name="TextBox 23"/>
          <p:cNvSpPr txBox="1">
            <a:spLocks noChangeArrowheads="1"/>
          </p:cNvSpPr>
          <p:nvPr/>
        </p:nvSpPr>
        <p:spPr bwMode="auto">
          <a:xfrm>
            <a:off x="1020340" y="3340894"/>
            <a:ext cx="81163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 b="1" i="1">
                <a:solidFill>
                  <a:srgbClr val="FF3399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endParaRPr lang="zh-CN" altLang="en-US" sz="2100" b="1" i="1">
              <a:solidFill>
                <a:srgbClr val="FF3399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1212" name="TextBox 24"/>
          <p:cNvSpPr txBox="1">
            <a:spLocks noChangeArrowheads="1"/>
          </p:cNvSpPr>
          <p:nvPr/>
        </p:nvSpPr>
        <p:spPr bwMode="auto">
          <a:xfrm>
            <a:off x="1878353" y="3323035"/>
            <a:ext cx="81163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100" b="1" i="1">
                <a:solidFill>
                  <a:srgbClr val="FF3399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O</a:t>
            </a:r>
            <a:endParaRPr lang="zh-CN" altLang="en-US" sz="2100" b="1" i="1">
              <a:solidFill>
                <a:srgbClr val="FF3399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539784" y="1809750"/>
            <a:ext cx="685190" cy="2605564"/>
            <a:chOff x="3154" y="3801"/>
            <a:chExt cx="1403" cy="5471"/>
          </a:xfrm>
        </p:grpSpPr>
        <p:grpSp>
          <p:nvGrpSpPr>
            <p:cNvPr id="51214" name="组合 6"/>
            <p:cNvGrpSpPr/>
            <p:nvPr/>
          </p:nvGrpSpPr>
          <p:grpSpPr bwMode="auto">
            <a:xfrm>
              <a:off x="3154" y="3801"/>
              <a:ext cx="1403" cy="5471"/>
              <a:chOff x="3140" y="3804"/>
              <a:chExt cx="1404" cy="5471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3186" y="3804"/>
                <a:ext cx="1358" cy="2043"/>
              </a:xfrm>
              <a:prstGeom prst="triangle">
                <a:avLst/>
              </a:prstGeom>
              <a:solidFill>
                <a:srgbClr val="F1ED5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flipV="1">
                <a:off x="3141" y="7234"/>
                <a:ext cx="1360" cy="204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1217" name="TextBox 36"/>
            <p:cNvSpPr txBox="1">
              <a:spLocks noChangeArrowheads="1"/>
            </p:cNvSpPr>
            <p:nvPr/>
          </p:nvSpPr>
          <p:spPr bwMode="auto">
            <a:xfrm>
              <a:off x="3401" y="4696"/>
              <a:ext cx="965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100"/>
                <a:t>A</a:t>
              </a:r>
              <a:endParaRPr lang="zh-CN" altLang="en-US" sz="2100"/>
            </a:p>
          </p:txBody>
        </p:sp>
      </p:grpSp>
      <p:sp>
        <p:nvSpPr>
          <p:cNvPr id="51218" name="文本框 1"/>
          <p:cNvSpPr txBox="1">
            <a:spLocks noChangeArrowheads="1"/>
          </p:cNvSpPr>
          <p:nvPr/>
        </p:nvSpPr>
        <p:spPr bwMode="auto">
          <a:xfrm>
            <a:off x="3606583" y="1543051"/>
            <a:ext cx="519445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）图形B可以看作图形A如何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运动得到的？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13988" y="2526507"/>
            <a:ext cx="523107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可以看作图形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绕正方形中心顺时针旋转90°得到的。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13988" y="3515917"/>
            <a:ext cx="5194456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、图形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、图形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可以通过运动得到图形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说说分别可以怎样运动。</a:t>
            </a:r>
          </a:p>
        </p:txBody>
      </p:sp>
      <p:sp>
        <p:nvSpPr>
          <p:cNvPr id="51221" name="文本框 7"/>
          <p:cNvSpPr txBox="1">
            <a:spLocks noChangeArrowheads="1"/>
          </p:cNvSpPr>
          <p:nvPr/>
        </p:nvSpPr>
        <p:spPr bwMode="auto">
          <a:xfrm>
            <a:off x="3606583" y="896541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P34 T5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549226" y="970360"/>
            <a:ext cx="79393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下面的现象是平移还是旋转？在平移下面画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“√”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，在旋转下面画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926362" y="1896666"/>
            <a:ext cx="157932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风车转动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883644" y="2436019"/>
            <a:ext cx="157932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3600481" y="1896666"/>
            <a:ext cx="20809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抽屉的抽出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6407635" y="1896666"/>
            <a:ext cx="20809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电梯的上下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727413" y="2381250"/>
            <a:ext cx="15793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6659058" y="2436019"/>
            <a:ext cx="15781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32869" y="2436019"/>
            <a:ext cx="565093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○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35142" y="2413398"/>
            <a:ext cx="565093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165567" y="2390775"/>
            <a:ext cx="565092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√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207077" y="3434954"/>
            <a:ext cx="6742052" cy="1126331"/>
            <a:chOff x="5050" y="8653"/>
            <a:chExt cx="13806" cy="2366"/>
          </a:xfrm>
        </p:grpSpPr>
        <p:grpSp>
          <p:nvGrpSpPr>
            <p:cNvPr id="7181" name="组合 8"/>
            <p:cNvGrpSpPr/>
            <p:nvPr/>
          </p:nvGrpSpPr>
          <p:grpSpPr bwMode="auto">
            <a:xfrm>
              <a:off x="5050" y="8886"/>
              <a:ext cx="10787" cy="2133"/>
              <a:chOff x="5383" y="8864"/>
              <a:chExt cx="10787" cy="2133"/>
            </a:xfrm>
          </p:grpSpPr>
          <p:sp>
            <p:nvSpPr>
              <p:cNvPr id="18" name="圆角矩形标注 17"/>
              <p:cNvSpPr/>
              <p:nvPr/>
            </p:nvSpPr>
            <p:spPr>
              <a:xfrm>
                <a:off x="5383" y="8864"/>
                <a:ext cx="10787" cy="2133"/>
              </a:xfrm>
              <a:prstGeom prst="wedgeRoundRectCallout">
                <a:avLst>
                  <a:gd name="adj1" fmla="val 54072"/>
                  <a:gd name="adj2" fmla="val -8523"/>
                  <a:gd name="adj3" fmla="val 16667"/>
                </a:avLst>
              </a:prstGeom>
              <a:noFill/>
              <a:ln w="25400">
                <a:solidFill>
                  <a:srgbClr val="EB27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183" name="Text Box 14"/>
              <p:cNvSpPr txBox="1">
                <a:spLocks noChangeArrowheads="1"/>
              </p:cNvSpPr>
              <p:nvPr/>
            </p:nvSpPr>
            <p:spPr bwMode="auto">
              <a:xfrm>
                <a:off x="5869" y="8987"/>
                <a:ext cx="10192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这节课，我们进一步学习图形的平移，旋转</a:t>
                </a:r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图形的运动。</a:t>
                </a:r>
              </a:p>
            </p:txBody>
          </p:sp>
        </p:grpSp>
        <p:pic>
          <p:nvPicPr>
            <p:cNvPr id="7184" name="图片 5" descr="6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6770" y="8653"/>
              <a:ext cx="2086" cy="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859233" y="1050132"/>
            <a:ext cx="711918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ea typeface="楷体" panose="02010609060101010101" pitchFamily="49" charset="-122"/>
              </a:rPr>
              <a:t>利用平移、旋转的方法可以将图形还原。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853130" y="1707690"/>
            <a:ext cx="778924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ea typeface="楷体" panose="02010609060101010101" pitchFamily="49" charset="-122"/>
              </a:rPr>
              <a:t>在方格纸上画图形旋转或平移后的图形时， 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ea typeface="楷体" panose="02010609060101010101" pitchFamily="49" charset="-122"/>
              </a:rPr>
              <a:t>     旋转应明确旋转中心、旋转方向和旋转角度，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ea typeface="楷体" panose="02010609060101010101" pitchFamily="49" charset="-122"/>
              </a:rPr>
              <a:t>     即先确定相应的线段或点的位置，再根据旋转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ea typeface="楷体" panose="02010609060101010101" pitchFamily="49" charset="-122"/>
              </a:rPr>
              <a:t>     前后的位置关系把相应的线段或点连接；平移  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ea typeface="楷体" panose="02010609060101010101" pitchFamily="49" charset="-122"/>
              </a:rPr>
              <a:t>     应确定好平移的方向及移动的格数，找好对应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ea typeface="楷体" panose="02010609060101010101" pitchFamily="49" charset="-122"/>
              </a:rPr>
              <a:t>     点，再连线。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784783" y="2039541"/>
            <a:ext cx="778924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3、</a:t>
            </a:r>
            <a:r>
              <a:rPr lang="zh-CN" altLang="zh-CN" sz="2700" b="1" dirty="0">
                <a:ea typeface="楷体" panose="02010609060101010101" pitchFamily="49" charset="-122"/>
              </a:rPr>
              <a:t>用一定的方式可以简洁明了地记录将图形的位</a:t>
            </a:r>
          </a:p>
          <a:p>
            <a:pPr>
              <a:lnSpc>
                <a:spcPct val="150000"/>
              </a:lnSpc>
            </a:pPr>
            <a:r>
              <a:rPr lang="zh-CN" altLang="zh-CN" sz="2700" b="1" dirty="0">
                <a:ea typeface="楷体" panose="02010609060101010101" pitchFamily="49" charset="-122"/>
              </a:rPr>
              <a:t>     置“还原”的过程。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2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8" y="2075260"/>
            <a:ext cx="503457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7" y="2999185"/>
            <a:ext cx="64442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94382" y="797719"/>
            <a:ext cx="6441809" cy="8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在方格纸上用平移、旋转的方法将图形的位置还原</a:t>
            </a:r>
          </a:p>
        </p:txBody>
      </p:sp>
      <p:sp>
        <p:nvSpPr>
          <p:cNvPr id="9221" name="矩形 48"/>
          <p:cNvSpPr>
            <a:spLocks noChangeArrowheads="1"/>
          </p:cNvSpPr>
          <p:nvPr/>
        </p:nvSpPr>
        <p:spPr bwMode="auto">
          <a:xfrm>
            <a:off x="889746" y="1627585"/>
            <a:ext cx="736206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ea typeface="楷体" panose="02010609060101010101" pitchFamily="49" charset="-122"/>
              </a:rPr>
              <a:t>如右图，七巧板中有两个图形移动了位置。</a:t>
            </a:r>
          </a:p>
        </p:txBody>
      </p:sp>
      <p:pic>
        <p:nvPicPr>
          <p:cNvPr id="9222" name="图片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1045" y="2313385"/>
            <a:ext cx="416191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"/>
          <p:cNvGrpSpPr/>
          <p:nvPr/>
        </p:nvGrpSpPr>
        <p:grpSpPr bwMode="auto">
          <a:xfrm>
            <a:off x="681040" y="363142"/>
            <a:ext cx="8212757" cy="892720"/>
            <a:chOff x="1033" y="3001"/>
            <a:chExt cx="16824" cy="1875"/>
          </a:xfrm>
        </p:grpSpPr>
        <p:sp>
          <p:nvSpPr>
            <p:cNvPr id="11266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147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ea typeface="楷体" panose="02010609060101010101" pitchFamily="49" charset="-122"/>
                </a:rPr>
                <a:t>（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zh-CN" sz="2600" b="1" dirty="0">
                  <a:ea typeface="楷体" panose="02010609060101010101" pitchFamily="49" charset="-122"/>
                </a:rPr>
                <a:t>）你能通过平移将图①移入七巧板相应的位置吗？</a:t>
              </a:r>
            </a:p>
            <a:p>
              <a:r>
                <a:rPr lang="zh-CN" altLang="zh-CN" sz="2600" b="1" dirty="0">
                  <a:ea typeface="楷体" panose="02010609060101010101" pitchFamily="49" charset="-122"/>
                </a:rPr>
                <a:t>         说说你的做法。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11268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1933" y="1291829"/>
            <a:ext cx="5799825" cy="362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7" descr="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7295" y="2402681"/>
            <a:ext cx="2213990" cy="21609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0"/>
          <p:cNvGrpSpPr/>
          <p:nvPr/>
        </p:nvGrpSpPr>
        <p:grpSpPr bwMode="auto">
          <a:xfrm>
            <a:off x="4857598" y="3480197"/>
            <a:ext cx="1633032" cy="540544"/>
            <a:chOff x="4731782" y="2329852"/>
            <a:chExt cx="2160240" cy="720080"/>
          </a:xfrm>
        </p:grpSpPr>
        <p:sp>
          <p:nvSpPr>
            <p:cNvPr id="9" name="平行四边形 8"/>
            <p:cNvSpPr/>
            <p:nvPr/>
          </p:nvSpPr>
          <p:spPr>
            <a:xfrm flipV="1">
              <a:off x="4731782" y="2329852"/>
              <a:ext cx="2160240" cy="720080"/>
            </a:xfrm>
            <a:prstGeom prst="parallelogram">
              <a:avLst>
                <a:gd name="adj" fmla="val 100519"/>
              </a:avLst>
            </a:prstGeom>
            <a:solidFill>
              <a:srgbClr val="D42B1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1272" name="TextBox 9"/>
            <p:cNvSpPr txBox="1">
              <a:spLocks noChangeArrowheads="1"/>
            </p:cNvSpPr>
            <p:nvPr/>
          </p:nvSpPr>
          <p:spPr bwMode="auto">
            <a:xfrm>
              <a:off x="5532815" y="2428282"/>
              <a:ext cx="576064" cy="55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/>
                <a:t>①</a:t>
              </a:r>
            </a:p>
          </p:txBody>
        </p:sp>
      </p:grpSp>
      <p:grpSp>
        <p:nvGrpSpPr>
          <p:cNvPr id="6" name="组合 10"/>
          <p:cNvGrpSpPr/>
          <p:nvPr/>
        </p:nvGrpSpPr>
        <p:grpSpPr bwMode="auto">
          <a:xfrm>
            <a:off x="4862480" y="3479006"/>
            <a:ext cx="1633032" cy="539354"/>
            <a:chOff x="4731782" y="2329852"/>
            <a:chExt cx="2160240" cy="720080"/>
          </a:xfrm>
        </p:grpSpPr>
        <p:sp>
          <p:nvSpPr>
            <p:cNvPr id="21" name="平行四边形 20"/>
            <p:cNvSpPr/>
            <p:nvPr/>
          </p:nvSpPr>
          <p:spPr>
            <a:xfrm flipV="1">
              <a:off x="4731782" y="2329852"/>
              <a:ext cx="2160240" cy="720080"/>
            </a:xfrm>
            <a:prstGeom prst="parallelogram">
              <a:avLst>
                <a:gd name="adj" fmla="val 100519"/>
              </a:avLst>
            </a:prstGeom>
            <a:solidFill>
              <a:srgbClr val="D42B1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5532815" y="2428282"/>
              <a:ext cx="576064" cy="55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/>
                <a:t>①</a:t>
              </a:r>
            </a:p>
          </p:txBody>
        </p:sp>
      </p:grpSp>
      <p:grpSp>
        <p:nvGrpSpPr>
          <p:cNvPr id="7" name="组合 22"/>
          <p:cNvGrpSpPr/>
          <p:nvPr/>
        </p:nvGrpSpPr>
        <p:grpSpPr bwMode="auto">
          <a:xfrm>
            <a:off x="5675334" y="1595438"/>
            <a:ext cx="1106996" cy="1079897"/>
            <a:chOff x="5467628" y="1613034"/>
            <a:chExt cx="1440000" cy="1440000"/>
          </a:xfrm>
        </p:grpSpPr>
        <p:sp>
          <p:nvSpPr>
            <p:cNvPr id="24" name="直角三角形 23"/>
            <p:cNvSpPr/>
            <p:nvPr/>
          </p:nvSpPr>
          <p:spPr>
            <a:xfrm rot="16200000">
              <a:off x="5467628" y="1613034"/>
              <a:ext cx="1440000" cy="1440000"/>
            </a:xfrm>
            <a:prstGeom prst="rtTriangle">
              <a:avLst/>
            </a:prstGeom>
            <a:solidFill>
              <a:srgbClr val="9148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8" name="TextBox 9"/>
            <p:cNvSpPr txBox="1">
              <a:spLocks noChangeArrowheads="1"/>
            </p:cNvSpPr>
            <p:nvPr/>
          </p:nvSpPr>
          <p:spPr bwMode="auto">
            <a:xfrm>
              <a:off x="6213745" y="2323664"/>
              <a:ext cx="575733" cy="5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/>
                <a:t>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44 L -4.72222E-6 -0.21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98 -0.208796 L -0.302189 -0.208148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185 L -0.308809 0.002222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775 -0.000003 L -0.303775 -0.208370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890966" y="947738"/>
            <a:ext cx="760616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把图①先向上平移4格，再向左平移10格，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就可以将图①移入七巧板相应的位置。</a:t>
            </a:r>
          </a:p>
        </p:txBody>
      </p:sp>
      <p:sp>
        <p:nvSpPr>
          <p:cNvPr id="8" name="矩形 48"/>
          <p:cNvSpPr>
            <a:spLocks noChangeArrowheads="1"/>
          </p:cNvSpPr>
          <p:nvPr/>
        </p:nvSpPr>
        <p:spPr bwMode="auto">
          <a:xfrm>
            <a:off x="890966" y="2878932"/>
            <a:ext cx="760616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把图①先向左平移10格，再向上平移4格。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2"/>
          <p:cNvGrpSpPr/>
          <p:nvPr/>
        </p:nvGrpSpPr>
        <p:grpSpPr bwMode="auto">
          <a:xfrm>
            <a:off x="681040" y="363142"/>
            <a:ext cx="8212757" cy="892720"/>
            <a:chOff x="1033" y="3001"/>
            <a:chExt cx="16824" cy="1875"/>
          </a:xfrm>
        </p:grpSpPr>
        <p:sp>
          <p:nvSpPr>
            <p:cNvPr id="15362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147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ea typeface="楷体" panose="02010609060101010101" pitchFamily="49" charset="-122"/>
                </a:rPr>
                <a:t>（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zh-CN" sz="2600" b="1" dirty="0">
                  <a:ea typeface="楷体" panose="02010609060101010101" pitchFamily="49" charset="-122"/>
                </a:rPr>
                <a:t>）你能通过平移和旋转将图②移入七巧板相应的</a:t>
              </a:r>
            </a:p>
            <a:p>
              <a:r>
                <a:rPr lang="zh-CN" altLang="zh-CN" sz="2600" b="1" dirty="0">
                  <a:ea typeface="楷体" panose="02010609060101010101" pitchFamily="49" charset="-122"/>
                </a:rPr>
                <a:t>         位置吗？与同伴交流你的做法。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15364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3504" y="1326356"/>
            <a:ext cx="583644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7" descr="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866" y="2358629"/>
            <a:ext cx="2213990" cy="20693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6615120" y="2358629"/>
            <a:ext cx="54923" cy="535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496408" y="1326357"/>
            <a:ext cx="2217164" cy="2089547"/>
            <a:chOff x="9211" y="2378"/>
            <a:chExt cx="4543" cy="4388"/>
          </a:xfrm>
        </p:grpSpPr>
        <p:grpSp>
          <p:nvGrpSpPr>
            <p:cNvPr id="15368" name="组合 13"/>
            <p:cNvGrpSpPr/>
            <p:nvPr/>
          </p:nvGrpSpPr>
          <p:grpSpPr bwMode="auto">
            <a:xfrm>
              <a:off x="9211" y="2378"/>
              <a:ext cx="2266" cy="2213"/>
              <a:chOff x="5468581" y="1553741"/>
              <a:chExt cx="1439204" cy="1499466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5438450" y="1583872"/>
                <a:ext cx="1499466" cy="1439204"/>
              </a:xfrm>
              <a:prstGeom prst="rtTriangle">
                <a:avLst/>
              </a:prstGeom>
              <a:solidFill>
                <a:srgbClr val="914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370" name="TextBox 9"/>
              <p:cNvSpPr txBox="1">
                <a:spLocks noChangeArrowheads="1"/>
              </p:cNvSpPr>
              <p:nvPr/>
            </p:nvSpPr>
            <p:spPr bwMode="auto">
              <a:xfrm>
                <a:off x="6213745" y="2323665"/>
                <a:ext cx="575733" cy="59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100"/>
                  <a:t>②</a:t>
                </a:r>
              </a:p>
            </p:txBody>
          </p:sp>
        </p:grpSp>
        <p:sp>
          <p:nvSpPr>
            <p:cNvPr id="11" name="等腰三角形 10"/>
            <p:cNvSpPr/>
            <p:nvPr/>
          </p:nvSpPr>
          <p:spPr>
            <a:xfrm flipV="1">
              <a:off x="11468" y="4591"/>
              <a:ext cx="2286" cy="2175"/>
            </a:xfrm>
            <a:prstGeom prst="triangle">
              <a:avLst>
                <a:gd name="adj" fmla="val 110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498361" y="2356247"/>
            <a:ext cx="1108216" cy="1051322"/>
            <a:chOff x="9197" y="4559"/>
            <a:chExt cx="2271" cy="2207"/>
          </a:xfrm>
        </p:grpSpPr>
        <p:sp>
          <p:nvSpPr>
            <p:cNvPr id="15" name="直角三角形 14"/>
            <p:cNvSpPr/>
            <p:nvPr/>
          </p:nvSpPr>
          <p:spPr>
            <a:xfrm rot="10800000">
              <a:off x="9197" y="4559"/>
              <a:ext cx="2271" cy="2207"/>
            </a:xfrm>
            <a:prstGeom prst="rtTriangle">
              <a:avLst/>
            </a:prstGeom>
            <a:solidFill>
              <a:srgbClr val="9148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74" name="TextBox 9"/>
            <p:cNvSpPr txBox="1">
              <a:spLocks noChangeArrowheads="1"/>
            </p:cNvSpPr>
            <p:nvPr/>
          </p:nvSpPr>
          <p:spPr bwMode="auto">
            <a:xfrm>
              <a:off x="10396" y="4851"/>
              <a:ext cx="90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/>
                <a:t>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4 0.002593 L -0.270902 0.002778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3781" y="889398"/>
            <a:ext cx="5836440" cy="33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7" descr="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50363" y="1906191"/>
            <a:ext cx="2213990" cy="201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31"/>
          <p:cNvGrpSpPr/>
          <p:nvPr/>
        </p:nvGrpSpPr>
        <p:grpSpPr bwMode="auto">
          <a:xfrm>
            <a:off x="5548401" y="859631"/>
            <a:ext cx="1142390" cy="1057275"/>
            <a:chOff x="5916609" y="1737191"/>
            <a:chExt cx="1488251" cy="1476374"/>
          </a:xfrm>
        </p:grpSpPr>
        <p:grpSp>
          <p:nvGrpSpPr>
            <p:cNvPr id="17412" name="组合 13"/>
            <p:cNvGrpSpPr/>
            <p:nvPr/>
          </p:nvGrpSpPr>
          <p:grpSpPr bwMode="auto">
            <a:xfrm>
              <a:off x="5916609" y="1737191"/>
              <a:ext cx="1440551" cy="1439797"/>
              <a:chOff x="5467626" y="1613034"/>
              <a:chExt cx="1440551" cy="143979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5468003" y="1612657"/>
                <a:ext cx="1439797" cy="1440551"/>
              </a:xfrm>
              <a:prstGeom prst="rtTriangle">
                <a:avLst/>
              </a:prstGeom>
              <a:solidFill>
                <a:srgbClr val="914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14" name="TextBox 9"/>
              <p:cNvSpPr txBox="1">
                <a:spLocks noChangeArrowheads="1"/>
              </p:cNvSpPr>
              <p:nvPr/>
            </p:nvSpPr>
            <p:spPr bwMode="auto">
              <a:xfrm>
                <a:off x="6213745" y="2323665"/>
                <a:ext cx="575733" cy="580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100"/>
                  <a:t>②</a:t>
                </a: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7333310" y="3142074"/>
              <a:ext cx="71550" cy="714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25"/>
          <p:cNvGrpSpPr/>
          <p:nvPr/>
        </p:nvGrpSpPr>
        <p:grpSpPr bwMode="auto">
          <a:xfrm>
            <a:off x="2890148" y="1121571"/>
            <a:ext cx="1332787" cy="1031081"/>
            <a:chOff x="5672923" y="2448572"/>
            <a:chExt cx="1731131" cy="1440000"/>
          </a:xfrm>
        </p:grpSpPr>
        <p:grpSp>
          <p:nvGrpSpPr>
            <p:cNvPr id="17417" name="组合 21"/>
            <p:cNvGrpSpPr/>
            <p:nvPr/>
          </p:nvGrpSpPr>
          <p:grpSpPr bwMode="auto">
            <a:xfrm rot="-1500000">
              <a:off x="5672923" y="2448572"/>
              <a:ext cx="1441026" cy="1440000"/>
              <a:chOff x="5467579" y="1613254"/>
              <a:chExt cx="1441026" cy="1440000"/>
            </a:xfrm>
          </p:grpSpPr>
          <p:sp>
            <p:nvSpPr>
              <p:cNvPr id="23" name="直角三角形 22"/>
              <p:cNvSpPr/>
              <p:nvPr/>
            </p:nvSpPr>
            <p:spPr>
              <a:xfrm rot="16200000">
                <a:off x="5468092" y="1612741"/>
                <a:ext cx="1440000" cy="1441026"/>
              </a:xfrm>
              <a:prstGeom prst="rtTriangle">
                <a:avLst/>
              </a:prstGeom>
              <a:solidFill>
                <a:srgbClr val="914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19" name="TextBox 9"/>
              <p:cNvSpPr txBox="1">
                <a:spLocks noChangeArrowheads="1"/>
              </p:cNvSpPr>
              <p:nvPr/>
            </p:nvSpPr>
            <p:spPr bwMode="auto">
              <a:xfrm>
                <a:off x="6213745" y="2307017"/>
                <a:ext cx="575732" cy="580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100"/>
                  <a:t>②</a:t>
                </a: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7332717" y="3501133"/>
              <a:ext cx="71337" cy="71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31"/>
          <p:cNvGrpSpPr/>
          <p:nvPr/>
        </p:nvGrpSpPr>
        <p:grpSpPr bwMode="auto">
          <a:xfrm rot="20100000">
            <a:off x="2813142" y="1410597"/>
            <a:ext cx="1333369" cy="1031081"/>
            <a:chOff x="5670988" y="2442640"/>
            <a:chExt cx="1733046" cy="1440000"/>
          </a:xfrm>
        </p:grpSpPr>
        <p:grpSp>
          <p:nvGrpSpPr>
            <p:cNvPr id="17422" name="组合 21"/>
            <p:cNvGrpSpPr/>
            <p:nvPr/>
          </p:nvGrpSpPr>
          <p:grpSpPr bwMode="auto">
            <a:xfrm rot="-1500000">
              <a:off x="5670988" y="2442640"/>
              <a:ext cx="1441989" cy="1440000"/>
              <a:chOff x="5468287" y="1607264"/>
              <a:chExt cx="1441989" cy="1440000"/>
            </a:xfrm>
          </p:grpSpPr>
          <p:sp>
            <p:nvSpPr>
              <p:cNvPr id="35" name="直角三角形 34"/>
              <p:cNvSpPr/>
              <p:nvPr/>
            </p:nvSpPr>
            <p:spPr>
              <a:xfrm rot="16200000">
                <a:off x="5469282" y="1606269"/>
                <a:ext cx="1440000" cy="1441989"/>
              </a:xfrm>
              <a:prstGeom prst="rtTriangle">
                <a:avLst/>
              </a:prstGeom>
              <a:solidFill>
                <a:srgbClr val="914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24" name="TextBox 9"/>
              <p:cNvSpPr txBox="1">
                <a:spLocks noChangeArrowheads="1"/>
              </p:cNvSpPr>
              <p:nvPr/>
            </p:nvSpPr>
            <p:spPr bwMode="auto">
              <a:xfrm>
                <a:off x="6213745" y="2307018"/>
                <a:ext cx="575733" cy="580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100"/>
                  <a:t>②</a:t>
                </a: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7332648" y="3499496"/>
              <a:ext cx="71386" cy="71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6"/>
          <p:cNvGrpSpPr/>
          <p:nvPr/>
        </p:nvGrpSpPr>
        <p:grpSpPr bwMode="auto">
          <a:xfrm rot="18600000">
            <a:off x="2953176" y="1648924"/>
            <a:ext cx="1240772" cy="1105775"/>
            <a:chOff x="5675428" y="2443194"/>
            <a:chExt cx="1731859" cy="1440000"/>
          </a:xfrm>
        </p:grpSpPr>
        <p:grpSp>
          <p:nvGrpSpPr>
            <p:cNvPr id="17427" name="组合 21"/>
            <p:cNvGrpSpPr/>
            <p:nvPr/>
          </p:nvGrpSpPr>
          <p:grpSpPr bwMode="auto">
            <a:xfrm rot="-1500000">
              <a:off x="5675428" y="2443194"/>
              <a:ext cx="1442498" cy="1440000"/>
              <a:chOff x="5472053" y="1609750"/>
              <a:chExt cx="1442498" cy="1440000"/>
            </a:xfrm>
          </p:grpSpPr>
          <p:sp>
            <p:nvSpPr>
              <p:cNvPr id="30" name="直角三角形 29"/>
              <p:cNvSpPr/>
              <p:nvPr/>
            </p:nvSpPr>
            <p:spPr>
              <a:xfrm rot="16200000">
                <a:off x="5473302" y="1608501"/>
                <a:ext cx="1440000" cy="1442498"/>
              </a:xfrm>
              <a:prstGeom prst="rtTriangle">
                <a:avLst/>
              </a:prstGeom>
              <a:solidFill>
                <a:srgbClr val="914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29" name="TextBox 9"/>
              <p:cNvSpPr txBox="1">
                <a:spLocks noChangeArrowheads="1"/>
              </p:cNvSpPr>
              <p:nvPr/>
            </p:nvSpPr>
            <p:spPr bwMode="auto">
              <a:xfrm>
                <a:off x="6213744" y="2314422"/>
                <a:ext cx="575733" cy="54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100"/>
                  <a:t>②</a:t>
                </a: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7335826" y="3495582"/>
              <a:ext cx="71461" cy="715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41"/>
          <p:cNvGrpSpPr/>
          <p:nvPr/>
        </p:nvGrpSpPr>
        <p:grpSpPr bwMode="auto">
          <a:xfrm rot="17714258">
            <a:off x="3058722" y="1794385"/>
            <a:ext cx="1240237" cy="1105775"/>
            <a:chOff x="5676683" y="2445229"/>
            <a:chExt cx="1732413" cy="1440001"/>
          </a:xfrm>
        </p:grpSpPr>
        <p:grpSp>
          <p:nvGrpSpPr>
            <p:cNvPr id="17432" name="组合 21"/>
            <p:cNvGrpSpPr/>
            <p:nvPr/>
          </p:nvGrpSpPr>
          <p:grpSpPr bwMode="auto">
            <a:xfrm rot="-1500000">
              <a:off x="5676683" y="2445229"/>
              <a:ext cx="1441918" cy="1440001"/>
              <a:chOff x="5472358" y="1612002"/>
              <a:chExt cx="1441918" cy="1440001"/>
            </a:xfrm>
          </p:grpSpPr>
          <p:sp>
            <p:nvSpPr>
              <p:cNvPr id="45" name="直角三角形 44"/>
              <p:cNvSpPr/>
              <p:nvPr/>
            </p:nvSpPr>
            <p:spPr>
              <a:xfrm rot="16200000">
                <a:off x="5473316" y="1611044"/>
                <a:ext cx="1440001" cy="1441918"/>
              </a:xfrm>
              <a:prstGeom prst="rtTriangle">
                <a:avLst/>
              </a:prstGeom>
              <a:solidFill>
                <a:srgbClr val="9148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34" name="TextBox 9"/>
              <p:cNvSpPr txBox="1">
                <a:spLocks noChangeArrowheads="1"/>
              </p:cNvSpPr>
              <p:nvPr/>
            </p:nvSpPr>
            <p:spPr bwMode="auto">
              <a:xfrm>
                <a:off x="6213744" y="2314421"/>
                <a:ext cx="575733" cy="54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100"/>
                  <a:t>②</a:t>
                </a: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7337583" y="3497379"/>
              <a:ext cx="71513" cy="715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3543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890966" y="947737"/>
            <a:ext cx="7606168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图②先绕直角的顶点逆时针旋转90°，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再向左平移9格，就可以将图②移入七巧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板相应的位置。</a:t>
            </a:r>
          </a:p>
        </p:txBody>
      </p:sp>
      <p:sp>
        <p:nvSpPr>
          <p:cNvPr id="8" name="矩形 48"/>
          <p:cNvSpPr>
            <a:spLocks noChangeArrowheads="1"/>
          </p:cNvSpPr>
          <p:nvPr/>
        </p:nvSpPr>
        <p:spPr bwMode="auto">
          <a:xfrm>
            <a:off x="890966" y="2878931"/>
            <a:ext cx="760616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把图②先向左平移9格，再绕直角的顶点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逆时针旋转90°。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全屏显示(16:9)</PresentationFormat>
  <Paragraphs>181</Paragraphs>
  <Slides>32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楷体</vt:lpstr>
      <vt:lpstr>宋体</vt:lpstr>
      <vt:lpstr>微软雅黑</vt:lpstr>
      <vt:lpstr>新宋体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2023-01-17T01:48:41Z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4209935DE67647979B3BEE7E6D420583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