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5143500" type="screen16x9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新课标第一网" initials="xkb1.com" lastIdx="2" clrIdx="0"/>
  <p:cmAuthor id="1" name="ww.xkb1.com" initials="w" lastIdx="3" clrIdx="0"/>
  <p:cmAuthor id="3" name="dingxiaofeng" initials="d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6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837353-30EB-4A48-80EB-173D804AEFBD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3124012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342901"/>
            <a:ext cx="4629150" cy="4052888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3124012" cy="2858691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5293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2504" cy="33944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200151"/>
            <a:ext cx="4032504" cy="3394472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2" y="1333829"/>
            <a:ext cx="3655181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2" y="1999034"/>
            <a:ext cx="3655181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333829"/>
            <a:ext cx="3673182" cy="617934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1999034"/>
            <a:ext cx="3673182" cy="26432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5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3.png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0" y="1851670"/>
            <a:ext cx="9144000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“</a:t>
            </a:r>
            <a:r>
              <a:rPr lang="zh-CN" altLang="en-US" sz="4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象征性</a:t>
            </a:r>
            <a:r>
              <a:rPr lang="en-US" altLang="zh-CN" sz="4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”</a:t>
            </a:r>
            <a:r>
              <a:rPr lang="zh-CN" altLang="en-US" sz="4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黑体" panose="02010609060101010101" charset="-122"/>
              </a:rPr>
              <a:t>长跑</a:t>
            </a:r>
          </a:p>
        </p:txBody>
      </p:sp>
      <p:sp>
        <p:nvSpPr>
          <p:cNvPr id="4" name="矩形 3"/>
          <p:cNvSpPr>
            <a:spLocks noChangeArrowheads="1"/>
          </p:cNvSpPr>
          <p:nvPr/>
        </p:nvSpPr>
        <p:spPr bwMode="auto">
          <a:xfrm>
            <a:off x="3556337" y="699542"/>
            <a:ext cx="2031325" cy="64633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3600" dirty="0" smtClean="0">
                <a:solidFill>
                  <a:srgbClr val="00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数学好玩</a:t>
            </a:r>
          </a:p>
        </p:txBody>
      </p:sp>
      <p:sp>
        <p:nvSpPr>
          <p:cNvPr id="5" name="矩形 4"/>
          <p:cNvSpPr/>
          <p:nvPr/>
        </p:nvSpPr>
        <p:spPr>
          <a:xfrm>
            <a:off x="0" y="401191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7"/>
          <p:cNvSpPr txBox="1">
            <a:spLocks noChangeArrowheads="1"/>
          </p:cNvSpPr>
          <p:nvPr/>
        </p:nvSpPr>
        <p:spPr bwMode="auto">
          <a:xfrm>
            <a:off x="624924" y="1501792"/>
            <a:ext cx="83247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制定全班的“象征性长跑活动方案”，并写在下面。</a:t>
            </a:r>
          </a:p>
        </p:txBody>
      </p:sp>
      <p:pic>
        <p:nvPicPr>
          <p:cNvPr id="12" name="图片 11" descr="14.png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6345" y="2150906"/>
            <a:ext cx="5680472" cy="2244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组合 10"/>
          <p:cNvGrpSpPr/>
          <p:nvPr/>
        </p:nvGrpSpPr>
        <p:grpSpPr bwMode="auto">
          <a:xfrm rot="-595970">
            <a:off x="2149267" y="1156037"/>
            <a:ext cx="1807369" cy="979587"/>
            <a:chOff x="793110" y="3748601"/>
            <a:chExt cx="2410738" cy="1742376"/>
          </a:xfrm>
        </p:grpSpPr>
        <p:pic>
          <p:nvPicPr>
            <p:cNvPr id="19" name="图片 8" descr="8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93110" y="3748601"/>
              <a:ext cx="2410738" cy="174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840006" y="3832920"/>
              <a:ext cx="2272275" cy="1642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在设计方案中，一般需要考虑哪些问题？</a:t>
              </a:r>
            </a:p>
          </p:txBody>
        </p:sp>
      </p:grpSp>
      <p:grpSp>
        <p:nvGrpSpPr>
          <p:cNvPr id="21" name="组合 11"/>
          <p:cNvGrpSpPr/>
          <p:nvPr/>
        </p:nvGrpSpPr>
        <p:grpSpPr bwMode="auto">
          <a:xfrm rot="393725">
            <a:off x="5119278" y="1053747"/>
            <a:ext cx="1994297" cy="1200329"/>
            <a:chOff x="793110" y="3601290"/>
            <a:chExt cx="2659774" cy="2133062"/>
          </a:xfrm>
        </p:grpSpPr>
        <p:pic>
          <p:nvPicPr>
            <p:cNvPr id="22" name="图片 12" descr="8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93110" y="3748601"/>
              <a:ext cx="2659774" cy="174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Box 13"/>
            <p:cNvSpPr txBox="1">
              <a:spLocks noChangeArrowheads="1"/>
            </p:cNvSpPr>
            <p:nvPr/>
          </p:nvSpPr>
          <p:spPr bwMode="auto">
            <a:xfrm>
              <a:off x="963398" y="3601290"/>
              <a:ext cx="2425318" cy="213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我们收集和记录了哪些数据？是用什么方法得到这些数据的？</a:t>
              </a:r>
            </a:p>
          </p:txBody>
        </p:sp>
      </p:grpSp>
      <p:grpSp>
        <p:nvGrpSpPr>
          <p:cNvPr id="24" name="组合 16"/>
          <p:cNvGrpSpPr/>
          <p:nvPr/>
        </p:nvGrpSpPr>
        <p:grpSpPr bwMode="auto">
          <a:xfrm rot="311741">
            <a:off x="1852323" y="2544153"/>
            <a:ext cx="2510574" cy="1200329"/>
            <a:chOff x="695111" y="3552921"/>
            <a:chExt cx="3051308" cy="2135009"/>
          </a:xfrm>
        </p:grpSpPr>
        <p:pic>
          <p:nvPicPr>
            <p:cNvPr id="25" name="图片 17" descr="8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93110" y="3748601"/>
              <a:ext cx="2953309" cy="174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TextBox 18"/>
            <p:cNvSpPr txBox="1">
              <a:spLocks noChangeArrowheads="1"/>
            </p:cNvSpPr>
            <p:nvPr/>
          </p:nvSpPr>
          <p:spPr bwMode="auto">
            <a:xfrm>
              <a:off x="695111" y="3552921"/>
              <a:ext cx="3036689" cy="213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在活动中用到了哪些数学知识和方法？我们对这些知识和方法有了哪些新的认识？</a:t>
              </a:r>
            </a:p>
          </p:txBody>
        </p:sp>
      </p:grpSp>
      <p:grpSp>
        <p:nvGrpSpPr>
          <p:cNvPr id="27" name="组合 19"/>
          <p:cNvGrpSpPr/>
          <p:nvPr/>
        </p:nvGrpSpPr>
        <p:grpSpPr bwMode="auto">
          <a:xfrm rot="20773476">
            <a:off x="5014633" y="2421153"/>
            <a:ext cx="2623192" cy="1477328"/>
            <a:chOff x="1067131" y="2494041"/>
            <a:chExt cx="2410739" cy="2625309"/>
          </a:xfrm>
        </p:grpSpPr>
        <p:pic>
          <p:nvPicPr>
            <p:cNvPr id="28" name="图片 20" descr="8.png"/>
            <p:cNvPicPr>
              <a:picLocks noChangeAspect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067131" y="2566473"/>
              <a:ext cx="2410739" cy="24242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TextBox 21"/>
            <p:cNvSpPr txBox="1">
              <a:spLocks noChangeArrowheads="1"/>
            </p:cNvSpPr>
            <p:nvPr/>
          </p:nvSpPr>
          <p:spPr bwMode="auto">
            <a:xfrm>
              <a:off x="1286521" y="2494041"/>
              <a:ext cx="1897360" cy="26253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整个活动中，我们得到了什么有意的启示？遇到了哪些困难？是如何解决的？</a:t>
              </a:r>
            </a:p>
          </p:txBody>
        </p:sp>
      </p:grpSp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5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37887" y="1923678"/>
            <a:ext cx="5575786" cy="266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341099" y="848125"/>
            <a:ext cx="56124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假如学校再组织五年级学生从北京开展“跑向学校”的象征性长跑活动，活动方案一样吗？</a:t>
            </a:r>
          </a:p>
        </p:txBody>
      </p:sp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拓展延伸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45238" y="1727836"/>
            <a:ext cx="2798762" cy="145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PA_文本框 2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899592" y="1853952"/>
            <a:ext cx="5673348" cy="120032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zh-CN" altLang="en-US" sz="7200" dirty="0">
                <a:solidFill>
                  <a:schemeClr val="accent1"/>
                </a:solidFill>
                <a:latin typeface="方正魏碑_GBK" panose="03000509000000000000" pitchFamily="65" charset="-122"/>
                <a:ea typeface="方正魏碑_GBK" panose="03000509000000000000" pitchFamily="65" charset="-122"/>
              </a:rPr>
              <a:t>谢 谢 观 看</a:t>
            </a:r>
            <a:r>
              <a:rPr lang="zh-CN" altLang="en-US" sz="7200" dirty="0">
                <a:solidFill>
                  <a:schemeClr val="accent1"/>
                </a:solidFill>
                <a:latin typeface="方正清刻本悦宋简体" pitchFamily="2" charset="-122"/>
                <a:ea typeface="方正清刻本悦宋简体" pitchFamily="2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2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同侧圆角矩形 5"/>
          <p:cNvSpPr/>
          <p:nvPr/>
        </p:nvSpPr>
        <p:spPr>
          <a:xfrm>
            <a:off x="134908" y="1086080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学习目标</a:t>
            </a:r>
          </a:p>
        </p:txBody>
      </p:sp>
      <p:sp>
        <p:nvSpPr>
          <p:cNvPr id="19461" name="矩形 5"/>
          <p:cNvSpPr/>
          <p:nvPr/>
        </p:nvSpPr>
        <p:spPr>
          <a:xfrm>
            <a:off x="531495" y="1635646"/>
            <a:ext cx="8373110" cy="2455672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auto">
              <a:lnSpc>
                <a:spcPct val="130000"/>
              </a:lnSpc>
            </a:pPr>
            <a:r>
              <a:rPr sz="2400" dirty="0">
                <a:solidFill>
                  <a:schemeClr val="tx1"/>
                </a:solidFill>
                <a:uFillTx/>
                <a:latin typeface="Times New Roman" panose="02020603050405020304" charset="0"/>
                <a:ea typeface="华文新魏" panose="02010800040101010101" pitchFamily="2" charset="-122"/>
                <a:cs typeface="华文新魏" panose="02010800040101010101" pitchFamily="2" charset="-122"/>
              </a:rPr>
              <a:t>1、通过探究活动，经历调查、收集、整理数据的过程，巩固学生的位置与方向的知识。</a:t>
            </a:r>
          </a:p>
          <a:p>
            <a:pPr fontAlgn="auto">
              <a:lnSpc>
                <a:spcPct val="130000"/>
              </a:lnSpc>
            </a:pPr>
            <a:r>
              <a:rPr sz="2400" dirty="0">
                <a:solidFill>
                  <a:schemeClr val="tx1"/>
                </a:solidFill>
                <a:uFillTx/>
                <a:latin typeface="Times New Roman" panose="02020603050405020304" charset="0"/>
                <a:ea typeface="华文新魏" panose="02010800040101010101" pitchFamily="2" charset="-122"/>
                <a:cs typeface="华文新魏" panose="02010800040101010101" pitchFamily="2" charset="-122"/>
              </a:rPr>
              <a:t>2、在系统的调查活动中，培养收集、整理信息的能力。</a:t>
            </a:r>
          </a:p>
          <a:p>
            <a:pPr fontAlgn="auto">
              <a:lnSpc>
                <a:spcPct val="130000"/>
              </a:lnSpc>
            </a:pPr>
            <a:r>
              <a:rPr sz="2400" dirty="0">
                <a:solidFill>
                  <a:schemeClr val="tx1"/>
                </a:solidFill>
                <a:uFillTx/>
                <a:latin typeface="Times New Roman" panose="02020603050405020304" charset="0"/>
                <a:ea typeface="华文新魏" panose="02010800040101010101" pitchFamily="2" charset="-122"/>
                <a:cs typeface="华文新魏" panose="02010800040101010101" pitchFamily="2" charset="-122"/>
              </a:rPr>
              <a:t>3、通过展示和交流，体会与他人合作求知的乐趣，感受数学在解决问题中的作用，体会数学与生活的紧密联系。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5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610018" y="1503426"/>
            <a:ext cx="5633566" cy="2690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7"/>
          <p:cNvSpPr txBox="1">
            <a:spLocks noChangeArrowheads="1"/>
          </p:cNvSpPr>
          <p:nvPr/>
        </p:nvSpPr>
        <p:spPr bwMode="auto">
          <a:xfrm>
            <a:off x="2174241" y="950596"/>
            <a:ext cx="6792595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1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学校组织五年级学生开展“跑向北京”的象征性长跑活动，学校向同学生征集活动方案，请你一起来参与。</a:t>
            </a:r>
          </a:p>
        </p:txBody>
      </p:sp>
      <p:pic>
        <p:nvPicPr>
          <p:cNvPr id="14" name="图片 13" descr="6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90522" y="2848878"/>
            <a:ext cx="3450950" cy="1154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图片 14" descr="7.pn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499952" y="2082483"/>
            <a:ext cx="1944291" cy="1041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情景导入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7" dur="indefinite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 10" descr="5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83301" y="1276161"/>
            <a:ext cx="5953125" cy="284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五角星 11"/>
          <p:cNvSpPr/>
          <p:nvPr/>
        </p:nvSpPr>
        <p:spPr>
          <a:xfrm>
            <a:off x="4989169" y="2234343"/>
            <a:ext cx="161925" cy="121444"/>
          </a:xfrm>
          <a:prstGeom prst="star5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srgbClr val="FFFFFF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3" name="TextBox 11"/>
          <p:cNvSpPr txBox="1">
            <a:spLocks noChangeArrowheads="1"/>
          </p:cNvSpPr>
          <p:nvPr/>
        </p:nvSpPr>
        <p:spPr bwMode="auto">
          <a:xfrm>
            <a:off x="2571413" y="929881"/>
            <a:ext cx="57271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设计一个从学校“跑向北京”的象征性长跑活动方案。</a:t>
            </a:r>
          </a:p>
        </p:txBody>
      </p:sp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650455" y="1391831"/>
            <a:ext cx="845537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要设计长跑活动方案，需要解决哪些问题？</a:t>
            </a:r>
          </a:p>
        </p:txBody>
      </p:sp>
      <p:grpSp>
        <p:nvGrpSpPr>
          <p:cNvPr id="18" name="组合 10"/>
          <p:cNvGrpSpPr/>
          <p:nvPr/>
        </p:nvGrpSpPr>
        <p:grpSpPr bwMode="auto">
          <a:xfrm rot="-595970">
            <a:off x="2442825" y="2060527"/>
            <a:ext cx="1807369" cy="1200329"/>
            <a:chOff x="793110" y="3617336"/>
            <a:chExt cx="2410738" cy="2135006"/>
          </a:xfrm>
        </p:grpSpPr>
        <p:pic>
          <p:nvPicPr>
            <p:cNvPr id="19" name="图片 8" descr="8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93110" y="3748601"/>
              <a:ext cx="2410738" cy="174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TextBox 9"/>
            <p:cNvSpPr txBox="1">
              <a:spLocks noChangeArrowheads="1"/>
            </p:cNvSpPr>
            <p:nvPr/>
          </p:nvSpPr>
          <p:spPr bwMode="auto">
            <a:xfrm>
              <a:off x="1027566" y="3617336"/>
              <a:ext cx="2160240" cy="2135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调查学校所在城市到北京的距离大约有多少千米？</a:t>
              </a:r>
            </a:p>
          </p:txBody>
        </p:sp>
      </p:grpSp>
      <p:grpSp>
        <p:nvGrpSpPr>
          <p:cNvPr id="25" name="组合 11"/>
          <p:cNvGrpSpPr/>
          <p:nvPr/>
        </p:nvGrpSpPr>
        <p:grpSpPr bwMode="auto">
          <a:xfrm>
            <a:off x="4616550" y="2042005"/>
            <a:ext cx="1994297" cy="1268017"/>
            <a:chOff x="793110" y="3748601"/>
            <a:chExt cx="2659774" cy="2253348"/>
          </a:xfrm>
        </p:grpSpPr>
        <p:pic>
          <p:nvPicPr>
            <p:cNvPr id="26" name="图片 12" descr="8.png"/>
            <p:cNvPicPr>
              <a:picLocks noChangeAspect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93110" y="3748601"/>
              <a:ext cx="2659774" cy="174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8" name="TextBox 13"/>
            <p:cNvSpPr txBox="1">
              <a:spLocks noChangeArrowheads="1"/>
            </p:cNvSpPr>
            <p:nvPr/>
          </p:nvSpPr>
          <p:spPr bwMode="auto">
            <a:xfrm>
              <a:off x="963398" y="3868887"/>
              <a:ext cx="2425318" cy="213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调查学校所在城市到北京途径的主要城市和城市之间的路程。</a:t>
              </a:r>
            </a:p>
          </p:txBody>
        </p:sp>
      </p:grpSp>
      <p:grpSp>
        <p:nvGrpSpPr>
          <p:cNvPr id="29" name="组合 16"/>
          <p:cNvGrpSpPr/>
          <p:nvPr/>
        </p:nvGrpSpPr>
        <p:grpSpPr bwMode="auto">
          <a:xfrm>
            <a:off x="2082899" y="3300199"/>
            <a:ext cx="2441972" cy="1240899"/>
            <a:chOff x="778489" y="3748601"/>
            <a:chExt cx="2967930" cy="2207170"/>
          </a:xfrm>
        </p:grpSpPr>
        <p:pic>
          <p:nvPicPr>
            <p:cNvPr id="30" name="图片 17" descr="8.png"/>
            <p:cNvPicPr>
              <a:picLocks noChangeAspect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793110" y="3748601"/>
              <a:ext cx="2953309" cy="174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TextBox 18"/>
            <p:cNvSpPr txBox="1">
              <a:spLocks noChangeArrowheads="1"/>
            </p:cNvSpPr>
            <p:nvPr/>
          </p:nvSpPr>
          <p:spPr bwMode="auto">
            <a:xfrm>
              <a:off x="778489" y="3820762"/>
              <a:ext cx="2953310" cy="21350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   确定每人每天跑的路程，如果全班用接力方式跑完全程，怎样设计活动方案</a:t>
              </a:r>
              <a:r>
                <a:rPr lang="en-US" altLang="zh-CN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?</a:t>
              </a:r>
              <a:endParaRPr lang="zh-CN" altLang="en-US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33" name="组合 19"/>
          <p:cNvGrpSpPr/>
          <p:nvPr/>
        </p:nvGrpSpPr>
        <p:grpSpPr bwMode="auto">
          <a:xfrm rot="-194265">
            <a:off x="5130586" y="3225927"/>
            <a:ext cx="1807369" cy="1200329"/>
            <a:chOff x="793110" y="3618308"/>
            <a:chExt cx="2410738" cy="2133062"/>
          </a:xfrm>
        </p:grpSpPr>
        <p:pic>
          <p:nvPicPr>
            <p:cNvPr id="34" name="图片 20" descr="8.png"/>
            <p:cNvPicPr>
              <a:picLocks noChangeAspect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793110" y="3748601"/>
              <a:ext cx="2410738" cy="1742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21"/>
            <p:cNvSpPr txBox="1">
              <a:spLocks noChangeArrowheads="1"/>
            </p:cNvSpPr>
            <p:nvPr/>
          </p:nvSpPr>
          <p:spPr bwMode="auto">
            <a:xfrm>
              <a:off x="1027566" y="3618308"/>
              <a:ext cx="2160240" cy="21330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b="1" dirty="0">
                  <a:solidFill>
                    <a:srgbClr val="000000"/>
                  </a:solidFill>
                  <a:latin typeface="楷体" panose="02010609060101010101" pitchFamily="49" charset="-122"/>
                  <a:ea typeface="楷体" panose="02010609060101010101" pitchFamily="49" charset="-122"/>
                </a:rPr>
                <a:t>向大家征集活动主题，确定一个最受欢迎的。</a:t>
              </a:r>
            </a:p>
          </p:txBody>
        </p:sp>
      </p:grpSp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407262" y="1271509"/>
            <a:ext cx="84434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32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设计记录表，将需要收集的数据记录下来。</a:t>
            </a: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1338731" y="2196178"/>
          <a:ext cx="5939790" cy="18627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0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08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683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83"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83"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83"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68580" marR="68580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2" name="TextBox 16"/>
          <p:cNvSpPr txBox="1">
            <a:spLocks noChangeArrowheads="1"/>
          </p:cNvSpPr>
          <p:nvPr/>
        </p:nvSpPr>
        <p:spPr bwMode="auto">
          <a:xfrm>
            <a:off x="1487559" y="2276545"/>
            <a:ext cx="9179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路线</a:t>
            </a:r>
          </a:p>
        </p:txBody>
      </p:sp>
      <p:sp>
        <p:nvSpPr>
          <p:cNvPr id="24" name="TextBox 19"/>
          <p:cNvSpPr txBox="1">
            <a:spLocks noChangeArrowheads="1"/>
          </p:cNvSpPr>
          <p:nvPr/>
        </p:nvSpPr>
        <p:spPr bwMode="auto">
          <a:xfrm>
            <a:off x="1451840" y="2754284"/>
            <a:ext cx="9179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21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</a:t>
            </a:r>
            <a:r>
              <a:rPr lang="zh-CN" altLang="en-US" sz="21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</a:p>
        </p:txBody>
      </p:sp>
      <p:sp>
        <p:nvSpPr>
          <p:cNvPr id="25" name="TextBox 22"/>
          <p:cNvSpPr txBox="1">
            <a:spLocks noChangeArrowheads="1"/>
          </p:cNvSpPr>
          <p:nvPr/>
        </p:nvSpPr>
        <p:spPr bwMode="auto">
          <a:xfrm>
            <a:off x="1445887" y="3207018"/>
            <a:ext cx="917972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21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第</a:t>
            </a:r>
            <a:r>
              <a:rPr lang="en-US" altLang="zh-CN" sz="21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2100" b="1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站</a:t>
            </a:r>
          </a:p>
        </p:txBody>
      </p:sp>
      <p:sp>
        <p:nvSpPr>
          <p:cNvPr id="29" name="TextBox 23"/>
          <p:cNvSpPr txBox="1"/>
          <p:nvPr/>
        </p:nvSpPr>
        <p:spPr>
          <a:xfrm>
            <a:off x="2340046" y="2276545"/>
            <a:ext cx="1565672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100" b="1" spc="-338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起点与终点</a:t>
            </a:r>
          </a:p>
        </p:txBody>
      </p:sp>
      <p:sp>
        <p:nvSpPr>
          <p:cNvPr id="30" name="TextBox 24"/>
          <p:cNvSpPr txBox="1"/>
          <p:nvPr/>
        </p:nvSpPr>
        <p:spPr>
          <a:xfrm>
            <a:off x="3510431" y="2168497"/>
            <a:ext cx="1565672" cy="73866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100" b="1" spc="-338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全班每天跑</a:t>
            </a:r>
            <a:endParaRPr lang="en-US" altLang="zh-CN" sz="2100" b="1" spc="-338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algn="ctr">
              <a:defRPr/>
            </a:pPr>
            <a:r>
              <a:rPr lang="zh-CN" altLang="en-US" sz="2100" b="1" spc="-338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的路程</a:t>
            </a:r>
            <a:r>
              <a:rPr lang="en-US" altLang="zh-CN" sz="2100" b="1" spc="-338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/km</a:t>
            </a:r>
            <a:endParaRPr lang="zh-CN" altLang="en-US" sz="2100" b="1" spc="-338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TextBox 25"/>
          <p:cNvSpPr txBox="1"/>
          <p:nvPr/>
        </p:nvSpPr>
        <p:spPr>
          <a:xfrm>
            <a:off x="4830834" y="2277438"/>
            <a:ext cx="1283494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100" b="1" spc="-338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人员安排</a:t>
            </a:r>
          </a:p>
        </p:txBody>
      </p:sp>
      <p:sp>
        <p:nvSpPr>
          <p:cNvPr id="32" name="TextBox 26"/>
          <p:cNvSpPr txBox="1"/>
          <p:nvPr/>
        </p:nvSpPr>
        <p:spPr>
          <a:xfrm>
            <a:off x="6005982" y="2277438"/>
            <a:ext cx="1284685" cy="41549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100" b="1" spc="-338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时间安排</a:t>
            </a:r>
          </a:p>
        </p:txBody>
      </p:sp>
      <p:sp>
        <p:nvSpPr>
          <p:cNvPr id="5" name="同侧圆角矩形 4"/>
          <p:cNvSpPr/>
          <p:nvPr/>
        </p:nvSpPr>
        <p:spPr>
          <a:xfrm>
            <a:off x="134908" y="1075602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4" grpId="0"/>
      <p:bldP spid="25" grpId="0"/>
      <p:bldP spid="29" grpId="0"/>
      <p:bldP spid="30" grpId="0"/>
      <p:bldP spid="31" grpId="0"/>
      <p:bldP spid="3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云形标注 82"/>
          <p:cNvSpPr>
            <a:spLocks noChangeArrowheads="1"/>
          </p:cNvSpPr>
          <p:nvPr/>
        </p:nvSpPr>
        <p:spPr bwMode="auto">
          <a:xfrm>
            <a:off x="2930540" y="1621806"/>
            <a:ext cx="4381080" cy="964003"/>
          </a:xfrm>
          <a:prstGeom prst="cloudCallout">
            <a:avLst>
              <a:gd name="adj1" fmla="val -64350"/>
              <a:gd name="adj2" fmla="val 36658"/>
            </a:avLst>
          </a:prstGeom>
          <a:noFill/>
          <a:ln w="19050" algn="ctr">
            <a:solidFill>
              <a:srgbClr val="894D29"/>
            </a:solidFill>
            <a:round/>
          </a:ln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等线" panose="02010600030101010101" pitchFamily="2" charset="-122"/>
                <a:ea typeface="等线" panose="02010600030101010101" pitchFamily="2" charset="-122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endParaRPr lang="zh-CN" altLang="en-US" sz="1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TextBox 5"/>
          <p:cNvSpPr txBox="1">
            <a:spLocks noChangeArrowheads="1"/>
          </p:cNvSpPr>
          <p:nvPr/>
        </p:nvSpPr>
        <p:spPr bwMode="auto">
          <a:xfrm>
            <a:off x="3385847" y="1755645"/>
            <a:ext cx="392577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小组内如何分工？说说每个人的分工是什么。</a:t>
            </a:r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1197179" y="2344968"/>
            <a:ext cx="1974523" cy="14690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bldLvl="0" animBg="1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7"/>
          <p:cNvSpPr txBox="1">
            <a:spLocks noChangeArrowheads="1"/>
          </p:cNvSpPr>
          <p:nvPr/>
        </p:nvSpPr>
        <p:spPr bwMode="auto">
          <a:xfrm>
            <a:off x="507125" y="1381880"/>
            <a:ext cx="840264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分组收集数据，根据数据设计象征性长跑的方案，</a:t>
            </a:r>
            <a:endParaRPr lang="en-US" altLang="zh-CN" sz="2400" b="1" dirty="0">
              <a:solidFill>
                <a:srgbClr val="00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  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并填写下表。</a:t>
            </a:r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599221" y="2392670"/>
          <a:ext cx="6074410" cy="18751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880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233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8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74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656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路线</a:t>
                      </a:r>
                    </a:p>
                  </a:txBody>
                  <a:tcPr marL="68576" marR="68576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spc="-300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起点与终点</a:t>
                      </a: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全班每天跑的路程</a:t>
                      </a: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/km</a:t>
                      </a: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人员安排</a:t>
                      </a: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时间安排</a:t>
                      </a: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56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第</a:t>
                      </a: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1</a:t>
                      </a:r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站</a:t>
                      </a:r>
                    </a:p>
                  </a:txBody>
                  <a:tcPr marL="68576" marR="68576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568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第</a:t>
                      </a:r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2</a:t>
                      </a:r>
                      <a:r>
                        <a:rPr lang="zh-CN" altLang="en-US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站</a:t>
                      </a:r>
                    </a:p>
                  </a:txBody>
                  <a:tcPr marL="68576" marR="68576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5683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楷体" panose="02010609060101010101" pitchFamily="49" charset="-122"/>
                          <a:ea typeface="楷体" panose="02010609060101010101" pitchFamily="49" charset="-122"/>
                        </a:rPr>
                        <a:t>……</a:t>
                      </a:r>
                      <a:endParaRPr lang="zh-CN" altLang="en-US" sz="1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楷体" panose="02010609060101010101" pitchFamily="49" charset="-122"/>
                        <a:ea typeface="楷体" panose="02010609060101010101" pitchFamily="49" charset="-122"/>
                      </a:endParaRPr>
                    </a:p>
                  </a:txBody>
                  <a:tcPr marL="68576" marR="68576" marT="25714" marB="25714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7"/>
          <p:cNvSpPr txBox="1">
            <a:spLocks noChangeArrowheads="1"/>
          </p:cNvSpPr>
          <p:nvPr/>
        </p:nvSpPr>
        <p:spPr bwMode="auto">
          <a:xfrm>
            <a:off x="471308" y="1536633"/>
            <a:ext cx="80900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2.</a:t>
            </a:r>
            <a:r>
              <a:rPr lang="zh-CN" altLang="en-US" sz="2400" b="1" dirty="0">
                <a:solidFill>
                  <a:srgbClr val="00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全班交流各组的活动方案。想一想，一个好的方案需要符合哪些条件？</a:t>
            </a:r>
          </a:p>
        </p:txBody>
      </p:sp>
      <p:pic>
        <p:nvPicPr>
          <p:cNvPr id="51" name="图片 50" descr="11.pn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61550" y="2053305"/>
            <a:ext cx="2587229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图片 51" descr="1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00810" y="2681836"/>
            <a:ext cx="2430065" cy="590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4" descr="t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5592" y="2552795"/>
            <a:ext cx="1269961" cy="143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5" name="图片 54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7020329" y="2372543"/>
            <a:ext cx="1154768" cy="1391259"/>
          </a:xfrm>
          <a:prstGeom prst="rect">
            <a:avLst/>
          </a:prstGeom>
        </p:spPr>
      </p:pic>
      <p:sp>
        <p:nvSpPr>
          <p:cNvPr id="5" name="同侧圆角矩形 4"/>
          <p:cNvSpPr/>
          <p:nvPr/>
        </p:nvSpPr>
        <p:spPr>
          <a:xfrm>
            <a:off x="134908" y="1091318"/>
            <a:ext cx="1512000" cy="216000"/>
          </a:xfrm>
          <a:prstGeom prst="round2Same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Overflow="overflow" horzOverflow="overflow" vert="horz" wrap="square" numCol="1" spcCol="0" rtlCol="0" fromWordArt="0" anchor="ctr" anchorCtr="0" forceAA="0" compatLnSpc="1">
            <a:noAutofit/>
          </a:bodyPr>
          <a:lstStyle/>
          <a:p>
            <a:pPr lvl="0" algn="ctr"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/>
            </a:pPr>
            <a:r>
              <a:rPr lang="zh-CN" altLang="en-US" sz="2400" b="1" dirty="0" smtClean="0">
                <a:latin typeface="华文新魏" panose="02010800040101010101" pitchFamily="2" charset="-122"/>
                <a:ea typeface="华文新魏" panose="02010800040101010101" pitchFamily="2" charset="-122"/>
                <a:cs typeface="黑体" panose="02010609060101010101" charset="-122"/>
                <a:sym typeface="+mn-ea"/>
              </a:rPr>
              <a:t>探究新知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d828868a-9f2a-4324-b8ab-990418b11a63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A" val="v3.0.1"/>
</p:tagLst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403</Words>
  <Application>Microsoft Office PowerPoint</Application>
  <PresentationFormat>全屏显示(16:9)</PresentationFormat>
  <Paragraphs>53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方正清刻本悦宋简体</vt:lpstr>
      <vt:lpstr>方正魏碑_GBK</vt:lpstr>
      <vt:lpstr>黑体</vt:lpstr>
      <vt:lpstr>华文新魏</vt:lpstr>
      <vt:lpstr>楷体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2020-06-29T02:15:00Z</dcterms:created>
  <dcterms:modified xsi:type="dcterms:W3CDTF">2023-01-17T01:49:00Z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CBB746C34AFC4E8B95B6EF67DE9798B5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