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9" r:id="rId3"/>
    <p:sldId id="262" r:id="rId4"/>
    <p:sldId id="282" r:id="rId5"/>
    <p:sldId id="264" r:id="rId6"/>
    <p:sldId id="263" r:id="rId7"/>
    <p:sldId id="261" r:id="rId8"/>
    <p:sldId id="265" r:id="rId9"/>
    <p:sldId id="266" r:id="rId10"/>
    <p:sldId id="267" r:id="rId11"/>
    <p:sldId id="268" r:id="rId12"/>
    <p:sldId id="283" r:id="rId13"/>
    <p:sldId id="284" r:id="rId14"/>
    <p:sldId id="285" r:id="rId15"/>
    <p:sldId id="286" r:id="rId16"/>
    <p:sldId id="274" r:id="rId17"/>
    <p:sldId id="275" r:id="rId18"/>
    <p:sldId id="277" r:id="rId19"/>
    <p:sldId id="289" r:id="rId20"/>
    <p:sldId id="279" r:id="rId21"/>
    <p:sldId id="278" r:id="rId22"/>
    <p:sldId id="287" r:id="rId23"/>
    <p:sldId id="288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896488" y="1811166"/>
            <a:ext cx="9043035" cy="2488565"/>
            <a:chOff x="4262" y="1122"/>
            <a:chExt cx="14241" cy="3919"/>
          </a:xfrm>
        </p:grpSpPr>
        <p:sp>
          <p:nvSpPr>
            <p:cNvPr id="3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62" y="1122"/>
              <a:ext cx="14241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10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You’re supposed to shake hands.</a:t>
              </a:r>
              <a:endParaRPr lang="zh-CN" altLang="en-US" sz="4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15476" y="211406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5424784" y="3945788"/>
            <a:ext cx="1986441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第</a:t>
            </a:r>
            <a:r>
              <a: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1</a:t>
            </a: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课时</a:t>
            </a:r>
            <a:endParaRPr lang="zh-CN" altLang="en-US" sz="4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55628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)4. —Do you mind my turning on TV?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—________.  My baby sister is sleeping.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Of course not  		B. Never mind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No problem  		D. Better not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)5. (2017•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临沂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)In many eastern European countries, you are supposed to ________ your gloves before shaking hands.  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take off  		B. shout off		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cut off  		D. put off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23388" y="3984434"/>
            <a:ext cx="10577657" cy="10962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考查动词短语辨析。句意：在许多东欧国家，你握手前应该取下手套。</a:t>
            </a:r>
            <a:r>
              <a:rPr lang="en-US" altLang="zh-CN" sz="2200" b="1" dirty="0" smtClean="0">
                <a:ea typeface="仿宋" panose="02010609060101010101" charset="-122"/>
              </a:rPr>
              <a:t>take off </a:t>
            </a:r>
            <a:r>
              <a:rPr lang="zh-CN" altLang="en-US" sz="2200" b="1" dirty="0" smtClean="0">
                <a:ea typeface="仿宋" panose="02010609060101010101" charset="-122"/>
              </a:rPr>
              <a:t>意为“脱下，取下”，符合题意。故选</a:t>
            </a:r>
            <a:r>
              <a:rPr lang="en-US" altLang="zh-CN" sz="2200" b="1" dirty="0" smtClean="0"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650513" y="922356"/>
            <a:ext cx="20393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Ⅴ.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完形填空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7"/>
          <p:cNvSpPr txBox="1"/>
          <p:nvPr/>
        </p:nvSpPr>
        <p:spPr>
          <a:xfrm>
            <a:off x="200123" y="1481498"/>
            <a:ext cx="11370310" cy="3349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       Different people have different ideas about time.  People in the USA think that it is __1__ to know the time.  In cities in America, there are __2__ in stations, factories and other buildings.  Radio announcers(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播音员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) give you the correct time during the day.  Most Americans also have watches with them __3__ they go.  They want to do certain things __4__ certain times.  They don't like to be late.  They think everyone is supposed to do __5__ on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7"/>
          <p:cNvSpPr txBox="1"/>
          <p:nvPr/>
        </p:nvSpPr>
        <p:spPr>
          <a:xfrm>
            <a:off x="200123" y="1347028"/>
            <a:ext cx="11370310" cy="44579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But time is not __6__ important to everybody in the world.  When you visit a country in South Ame­rica, you will __7__ that people there don't like to rush.  If you had an appointment with somebody, he could probably be late __8__ he may not want to arrive on time.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 South America, even the radio programs may not begin on time.  The men on the radio may not think it is important to tell the exact __9__.  People in South America think that clocks or watches are just machines.  They think that you will __10__ a clock or a watch control(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控制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your life if you do everything on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11718" y="1036560"/>
            <a:ext cx="10758623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 A. helpful  	B. useless		C. important  	D. easier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 A. clocks  	B. cars  		C. books  		D. watches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 A. whenever  B. however		C. whatever  		D. wherever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)4. A. at  	B. on  			C. for  			D. in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)5. A. nothing  	B. everything		C. something else  	D. some things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0127" y="116133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文本框 10"/>
          <p:cNvSpPr txBox="1"/>
          <p:nvPr/>
        </p:nvSpPr>
        <p:spPr>
          <a:xfrm>
            <a:off x="1048405" y="1735764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文本框 10"/>
          <p:cNvSpPr txBox="1"/>
          <p:nvPr/>
        </p:nvSpPr>
        <p:spPr>
          <a:xfrm>
            <a:off x="1048405" y="227502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3" name="文本框 10"/>
          <p:cNvSpPr txBox="1"/>
          <p:nvPr/>
        </p:nvSpPr>
        <p:spPr>
          <a:xfrm>
            <a:off x="1083575" y="2849450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4" name="文本框 10"/>
          <p:cNvSpPr txBox="1"/>
          <p:nvPr/>
        </p:nvSpPr>
        <p:spPr>
          <a:xfrm>
            <a:off x="1048407" y="337698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11718" y="1036560"/>
            <a:ext cx="10758623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)6. A. such  		B. as  		C. so  			D. only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)7. A. understand  	B. find		C. forget  		D. remember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)8. A. while  		B. but		C. though  		D. because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)9. A. time  		B. place	C. weather  		D. news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)10. A. put      		B. want  	C. let  			D. expect</a:t>
            </a:r>
          </a:p>
        </p:txBody>
      </p:sp>
      <p:sp>
        <p:nvSpPr>
          <p:cNvPr id="5" name="文本框 10"/>
          <p:cNvSpPr txBox="1"/>
          <p:nvPr/>
        </p:nvSpPr>
        <p:spPr>
          <a:xfrm>
            <a:off x="1060127" y="116133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1048405" y="1735764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1048405" y="227502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1083575" y="2849450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1048407" y="337698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650513" y="922356"/>
            <a:ext cx="389561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Ⅵ.   (2017•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攀枝花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)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阅读理解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7"/>
          <p:cNvSpPr txBox="1"/>
          <p:nvPr/>
        </p:nvSpPr>
        <p:spPr>
          <a:xfrm>
            <a:off x="200123" y="1300136"/>
            <a:ext cx="11370310" cy="55659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December 24, kids around the world waited for Santa Claus(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圣诞老人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thought that the fat,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white­bearded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 would bring them gifts.  But do you know that some people would rather keep Santa out of the door?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month, 10 doctoral(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博士的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from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Tsinghua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Peking and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Renmin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Universities said Santa Claus wasn't welcome in China. 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“Foreign holidays like Christmas are now very popular in China, while fewer and fewer people celebrate traditional Chinese festivals like the Dragon Boat Festival，” said the students in a public letter. 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asked people to stop sending Christmas cards and giving gifts to their children.  Instead, they said, Chinese should spend more time on traditional festivals.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7"/>
          <p:cNvSpPr txBox="1"/>
          <p:nvPr/>
        </p:nvSpPr>
        <p:spPr>
          <a:xfrm>
            <a:off x="200123" y="1089122"/>
            <a:ext cx="11370310" cy="55659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have lots of support.  In Hunan, several people went out on the street on Christmas Day.  They made poems and wrote Chinese calligraphy(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书法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spending money on Christmas, we should care more about our own culture，” said one of them. 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others have different ideas.  “Celebrations of foreign holidays help us know more about foreign cultures.  It is good for us to make friends，” said Liu Yang, a 14­year­old boy from Shanghai. 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 Long, 13, from Beijing, sees the celebration as a way to make people happier and closer.  “My school held a big party on Christmas Day.  We played games and shared gifts with each other.  I think we have got closer，” he said.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9"/>
          <p:cNvSpPr txBox="1"/>
          <p:nvPr/>
        </p:nvSpPr>
        <p:spPr>
          <a:xfrm>
            <a:off x="839751" y="1870056"/>
            <a:ext cx="10836433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【主旨大意】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这是一篇报道说明文。上个月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10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位来自清华、北大、人大的博士生提出了“圣诞老人在中国不受欢迎”的观点。学生们在公开信中提出“国人对外国节日的热情过度高涨，而对传统节日热爱的人却越来越少了”。有些人很支持这种观点，但也有人持不同的看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208947"/>
            <a:ext cx="10665528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 Why did some people not like Santa Claus? Because  ________.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he was fat and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white­bearded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he was kind		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he stopped some Chinese from caring more about their own cultures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he had lots of presents but usually stayed out of the door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35718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9"/>
          <p:cNvSpPr txBox="1"/>
          <p:nvPr/>
        </p:nvSpPr>
        <p:spPr>
          <a:xfrm>
            <a:off x="839751" y="4050534"/>
            <a:ext cx="10836433" cy="25983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推理判断题。根据第三段中“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Foreign holidays like Christmas are now very popular in China, while fewer and fewer people celebrate traditional Chinese festivals like the Dragon Boat Festival…”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可知，外国节日在中国非常流行，而对中国传统节日关注的国人却越来越少。由此推知，人们不喜欢圣诞节是因为圣诞老人妨碍国人对中国传统节日的关注。故选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3825" y="2206625"/>
            <a:ext cx="11646144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Different countries have different ___________(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习俗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).  We should learn something about them.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She was ___________(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问候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her friends at the door.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Before going to bed, the parents often ________(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亲吻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their son and say “Good night” to him.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People in Korea are expected to________ 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鞠躬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when they meet for the first time.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You are ___________ 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应该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to learn about some school rules of the new school.</a:t>
            </a:r>
          </a:p>
        </p:txBody>
      </p:sp>
      <p:sp>
        <p:nvSpPr>
          <p:cNvPr id="9" name="矩形 8"/>
          <p:cNvSpPr/>
          <p:nvPr/>
        </p:nvSpPr>
        <p:spPr>
          <a:xfrm>
            <a:off x="5185081" y="2352970"/>
            <a:ext cx="152791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customs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71775" y="3386016"/>
            <a:ext cx="152548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greeting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48743" y="3968360"/>
            <a:ext cx="94288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kiss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3674" y="5044735"/>
            <a:ext cx="74353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bow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81264" y="5605735"/>
            <a:ext cx="138852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supposed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482696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l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latin typeface="+mn-ea"/>
                <a:sym typeface="+mn-ea"/>
              </a:rPr>
              <a:t>Ⅰ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. 根据</a:t>
            </a:r>
            <a:r>
              <a:rPr lang="zh-CN" altLang="en-US" sz="2400" b="1" dirty="0">
                <a:solidFill>
                  <a:srgbClr val="00A6AD"/>
                </a:solidFill>
                <a:latin typeface="+mn-ea"/>
                <a:sym typeface="+mn-ea"/>
              </a:rPr>
              <a:t>句意及汉语提示完成句子</a:t>
            </a:r>
            <a:endParaRPr lang="zh-CN" altLang="en-US" sz="2400" b="1" dirty="0">
              <a:solidFill>
                <a:srgbClr val="00A6AD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255839"/>
            <a:ext cx="10642082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)2. Which of the following is true?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Some college students wanted Chinese people to pay more attention to traditional Chinese festivals.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B. All students are interested in foreign holidays. 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More students want to stop spending more time on Chinese culture.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D. Fewer people like the Dragon Boat Festival.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39751" y="4519454"/>
            <a:ext cx="10836433" cy="16619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细节理解题。根据第四段中的“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Instead, they said, Chinese should spend more time on traditional festivals. 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可知，大学生提出那些观点，目的是想让人们更加关注传统节日。故选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404074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82965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)3. What did people do in China after the 10 students' letter came out?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They stopped sending Christmas cards and giving gifts to their children.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B. They made poems and wrote Chinese calligraphy. 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Few of them cared more about their own culture.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D. Many of them supported the students' idea.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01296" y="4742194"/>
            <a:ext cx="10329411" cy="11541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细节理解题。根据第五段中的“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They have lots of support. 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可知，这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10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名写信提倡关注中国传统节日的学生得到了许多人的支持。故选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400" b="1" dirty="0" smtClean="0">
              <a:latin typeface="+mj-ea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)4. What did a student called Sun Long think of foreign holidays?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It was good to make friends.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B. It was helpful to know more about foreign cultures. 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It was a happy time to relax and get closer.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D. It was a good time to get gifts.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39751" y="4214656"/>
            <a:ext cx="10836433" cy="16619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细节理解题。根据最后一段中孙龙的话“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We played games and shared gifts with each other.  I think we have got closer. 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可知，孙龙认为圣诞节即外国节日是快乐、放松的好时候，还可以增进关系。故选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)5. The best title for this passage is  ________.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Santa Claus	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B. A Public Letter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Foreign Holidays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D. Celebration of Christmas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39751" y="4214656"/>
            <a:ext cx="10836433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标题归纳题。阅读文章可知，清华、北大、人大的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10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名博士生写了一封公开信提议中国人应该多关注中国传统节日，而不是去关注外国节日。围绕此封公开信，有人表示支持，有人表示反对。因此用“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A Public Letter”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作为本文的标题是非常合适的。故选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B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Social 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 (custom) are different from country to country.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People in this area usually have a good drink when they meet for the  ________(one) time.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It's  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____(polite) of you to call your uncle's name directly.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To my  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_____(surprised), they helped me find my lost bike.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I'll invite some of my friends  ______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__(come) to my birthday party. </a:t>
            </a:r>
          </a:p>
        </p:txBody>
      </p:sp>
      <p:sp>
        <p:nvSpPr>
          <p:cNvPr id="9" name="矩形 8"/>
          <p:cNvSpPr/>
          <p:nvPr/>
        </p:nvSpPr>
        <p:spPr>
          <a:xfrm>
            <a:off x="1767389" y="2009532"/>
            <a:ext cx="152791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customs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64898" y="2525298"/>
            <a:ext cx="97905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first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26591" y="3641188"/>
            <a:ext cx="121847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impolite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1686" y="4183395"/>
            <a:ext cx="149592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surprise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66288" y="4756053"/>
            <a:ext cx="120340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come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2115" y="145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10"/>
          <p:cNvSpPr/>
          <p:nvPr/>
        </p:nvSpPr>
        <p:spPr>
          <a:xfrm>
            <a:off x="555039" y="1439154"/>
            <a:ext cx="46714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用所给单词的适当形式填空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6. ______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__(final), we got to the top of the mountain.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7. Would you mind _____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 (have) dinner with us, Alice?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8. The  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_____(Japan) boy is so shy that he has few friends here. </a:t>
            </a:r>
          </a:p>
        </p:txBody>
      </p:sp>
      <p:sp>
        <p:nvSpPr>
          <p:cNvPr id="9" name="矩形 8"/>
          <p:cNvSpPr/>
          <p:nvPr/>
        </p:nvSpPr>
        <p:spPr>
          <a:xfrm>
            <a:off x="1157790" y="2009531"/>
            <a:ext cx="98616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Finally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59298" y="2501852"/>
            <a:ext cx="131286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having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76206" y="3081426"/>
            <a:ext cx="132921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Japanese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玛丽亚应该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点钟到，但她是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点钟到的。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Maria________ _____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 ________ ________ at 7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00, but she arrived at 8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我总是犯语法错误。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 always ________ ______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 in grammar.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我们将在周五晚上为我们的新物理老师举行一场欢迎会。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We'll have a  _____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  ___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_____ for our new physics teacher on Friday evening. </a:t>
            </a:r>
          </a:p>
        </p:txBody>
      </p:sp>
      <p:sp>
        <p:nvSpPr>
          <p:cNvPr id="9" name="矩形 8"/>
          <p:cNvSpPr/>
          <p:nvPr/>
        </p:nvSpPr>
        <p:spPr>
          <a:xfrm>
            <a:off x="1465595" y="2527068"/>
            <a:ext cx="52005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was          supposed            to            arrive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27133" y="3624901"/>
            <a:ext cx="30089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make          mistakes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29780" y="4725293"/>
            <a:ext cx="32566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welcome              party 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3323" y="134244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0"/>
          <p:cNvSpPr/>
          <p:nvPr/>
        </p:nvSpPr>
        <p:spPr>
          <a:xfrm>
            <a:off x="546247" y="1324846"/>
            <a:ext cx="38988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Ⅲ.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根据汉语意思完成句子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76695" y="1775844"/>
            <a:ext cx="1137031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那个小孩伸出双手，开心地接过他的生日礼物。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The kid ________ ________ his hands and got his birthday gift happily.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5.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那就是日本人应该相互问候的方式。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That's________ people in Japan________ 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 ________ greet each other.</a:t>
            </a:r>
          </a:p>
        </p:txBody>
      </p:sp>
      <p:sp>
        <p:nvSpPr>
          <p:cNvPr id="9" name="矩形 8"/>
          <p:cNvSpPr/>
          <p:nvPr/>
        </p:nvSpPr>
        <p:spPr>
          <a:xfrm>
            <a:off x="1857519" y="2441457"/>
            <a:ext cx="23593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held            out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06021" y="3515843"/>
            <a:ext cx="772554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how                                           are            expected               to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0535" y="2386330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all expect ________ Beijing again.  The wonders there are so interesting.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visiting  		B. visit		C. to visit  	D. visited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2165" y="2556376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150" y="4121151"/>
            <a:ext cx="10784205" cy="55976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考查非谓语动词。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expect to do </a:t>
            </a:r>
            <a:r>
              <a:rPr lang="en-US" altLang="zh-CN" sz="2200" b="1" dirty="0" err="1" smtClean="0">
                <a:latin typeface="仿宋" panose="02010609060101010101" charset="-122"/>
                <a:ea typeface="仿宋" panose="02010609060101010101" charset="-122"/>
                <a:sym typeface="+mn-ea"/>
              </a:rPr>
              <a:t>sth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意为“期望做某事”，故选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20393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l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Ⅳ.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  单项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填空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)2. —Who can help me  ________ when the first train to Shanghai will start tomorrow morning?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—I can.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look for  		B. take out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find out  		D. think up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4083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)3. —Which book of the two do you want?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—________.  Then I can give one of them to my sister.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Both  		B. Neither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Either  		D. All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37331" y="3817469"/>
            <a:ext cx="10548423" cy="11541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考查不定代词。根据句意“我可以把其中的一本给我妹妹”以及问句中的“两本”可知是两本都想要，因此用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both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Microsoft Office PowerPoint</Application>
  <PresentationFormat>宽屏</PresentationFormat>
  <Paragraphs>145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2023-01-17T01:49:05Z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47BCA2E099B84D5DA1564D9237E737EF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