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361" r:id="rId4"/>
    <p:sldId id="845" r:id="rId5"/>
    <p:sldId id="846" r:id="rId6"/>
    <p:sldId id="847" r:id="rId7"/>
    <p:sldId id="848" r:id="rId8"/>
    <p:sldId id="849" r:id="rId9"/>
    <p:sldId id="850" r:id="rId10"/>
    <p:sldId id="851" r:id="rId11"/>
    <p:sldId id="852" r:id="rId12"/>
    <p:sldId id="853" r:id="rId13"/>
    <p:sldId id="854" r:id="rId14"/>
    <p:sldId id="855" r:id="rId15"/>
    <p:sldId id="856" r:id="rId16"/>
    <p:sldId id="857" r:id="rId17"/>
    <p:sldId id="858" r:id="rId18"/>
    <p:sldId id="859" r:id="rId19"/>
    <p:sldId id="860" r:id="rId20"/>
    <p:sldId id="861" r:id="rId21"/>
    <p:sldId id="862" r:id="rId22"/>
    <p:sldId id="863" r:id="rId23"/>
    <p:sldId id="864" r:id="rId24"/>
    <p:sldId id="865" r:id="rId25"/>
    <p:sldId id="866" r:id="rId26"/>
    <p:sldId id="867" r:id="rId27"/>
    <p:sldId id="868" r:id="rId28"/>
    <p:sldId id="869" r:id="rId29"/>
    <p:sldId id="870" r:id="rId30"/>
    <p:sldId id="871" r:id="rId31"/>
    <p:sldId id="872" r:id="rId32"/>
    <p:sldId id="873" r:id="rId33"/>
    <p:sldId id="874" r:id="rId34"/>
    <p:sldId id="875" r:id="rId35"/>
    <p:sldId id="257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9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E722230-8E25-49A9-AB7F-96736370FEF2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FB9DA37-D808-4591-B51A-2313DF3EED2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6" name="箭头: 五边形 5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00420F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箭头: 五边形 42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004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44" name="任意多边形: 形状 43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0420F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任意多边形: 形状 44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4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42514" r="32407" b="36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20F"/>
              </a:gs>
              <a:gs pos="100000">
                <a:srgbClr val="00420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2570" y="1868979"/>
            <a:ext cx="5760622" cy="2127830"/>
            <a:chOff x="433642" y="2739541"/>
            <a:chExt cx="4934233" cy="2127830"/>
          </a:xfrm>
        </p:grpSpPr>
        <p:sp>
          <p:nvSpPr>
            <p:cNvPr id="7" name="文本框 6"/>
            <p:cNvSpPr txBox="1"/>
            <p:nvPr/>
          </p:nvSpPr>
          <p:spPr>
            <a:xfrm>
              <a:off x="433642" y="2739541"/>
              <a:ext cx="4934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lang="zh-CN" altLang="en-US" sz="4800" b="1" spc="300" dirty="0">
                  <a:solidFill>
                    <a:schemeClr val="bg1"/>
                  </a:solidFill>
                  <a:cs typeface="+mn-ea"/>
                  <a:sym typeface="+mn-lt"/>
                </a:rPr>
                <a:t>海底世界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631431" y="4814666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4655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níng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8909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0800" y="2286000"/>
            <a:ext cx="69107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辽宁 宁愿 宁静 宁可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这些爱国者宁愿战斗到死,也不愿投降。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宁</a:t>
            </a:r>
          </a:p>
        </p:txBody>
      </p:sp>
      <p:pic>
        <p:nvPicPr>
          <p:cNvPr id="9" name="优酷录屏2020-2-7-12-56-4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8105" y="2657475"/>
            <a:ext cx="2364740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85580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guān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官方 官员 法官 器官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时间是审查一切罪犯的最老练的法官。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官</a:t>
            </a:r>
          </a:p>
        </p:txBody>
      </p:sp>
      <p:pic>
        <p:nvPicPr>
          <p:cNvPr id="9" name="优酷录屏2020-2-7-12-57-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1620" y="2815590"/>
            <a:ext cx="2597150" cy="259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72575" y="1443355"/>
            <a:ext cx="1443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wāng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汪洋  汪星人  汪汪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大雨过后，该镇周围一片汪洋。  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汪</a:t>
            </a:r>
          </a:p>
        </p:txBody>
      </p:sp>
      <p:pic>
        <p:nvPicPr>
          <p:cNvPr id="9" name="优酷录屏2020-2-7-12-57-5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8580" y="2501900"/>
            <a:ext cx="2785110" cy="274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38615" y="1393190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xiǎn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07255" y="226314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1020" y="226314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风险 保险 危险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在人与人的交往中，礼仪越周到越保险。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险</a:t>
            </a:r>
          </a:p>
        </p:txBody>
      </p:sp>
      <p:pic>
        <p:nvPicPr>
          <p:cNvPr id="9" name="优酷录屏2020-2-7-12-58-1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600" y="2501265"/>
            <a:ext cx="3030855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9080" y="1443355"/>
            <a:ext cx="135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cān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16953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参与 参加 参考 参观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青蛙们穿梭在荷叶上，好似赶着去参加庙会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参</a:t>
            </a:r>
          </a:p>
        </p:txBody>
      </p:sp>
      <p:pic>
        <p:nvPicPr>
          <p:cNvPr id="9" name="优酷录屏2020-2-7-12-59-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8105" y="2268220"/>
            <a:ext cx="3092450" cy="294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9080" y="1393190"/>
            <a:ext cx="1057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gōng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70705" y="2263775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77485" y="2267585"/>
            <a:ext cx="64916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助攻 进攻 攻击 攻势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我军从正面向敌人连续发动了攻击。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62736" y="215357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攻</a:t>
            </a:r>
          </a:p>
        </p:txBody>
      </p:sp>
      <p:pic>
        <p:nvPicPr>
          <p:cNvPr id="9" name="优酷录屏2020-2-7-15-59-35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4270" y="2524125"/>
            <a:ext cx="2649220" cy="2551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tuī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03265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推进 推动 推荐 推广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推进文化产业发展，加快文化建设步伐。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推</a:t>
            </a:r>
          </a:p>
        </p:txBody>
      </p:sp>
      <p:pic>
        <p:nvPicPr>
          <p:cNvPr id="9" name="优酷录屏2020-2-7-13-0-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5745" y="2569845"/>
            <a:ext cx="2792095" cy="2843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59875" y="156972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xùn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7080" y="229235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63540" y="2316480"/>
            <a:ext cx="62179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半包围结构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迅猛  迅速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老虎的动作迅猛 ，猎捕食物能力很强。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迅</a:t>
            </a:r>
          </a:p>
        </p:txBody>
      </p:sp>
      <p:pic>
        <p:nvPicPr>
          <p:cNvPr id="9" name="优酷录屏2020-2-7-13-0-3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5245" y="2307590"/>
            <a:ext cx="3030855" cy="283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65615" y="1443355"/>
            <a:ext cx="1057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半包围结构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速度 变速器  速成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我们以每小时50英里的速度驱车奔驶。</a:t>
            </a:r>
          </a:p>
        </p:txBody>
      </p:sp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速</a:t>
            </a:r>
          </a:p>
        </p:txBody>
      </p:sp>
      <p:pic>
        <p:nvPicPr>
          <p:cNvPr id="15" name="优酷录屏2020-2-7-13-0-5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9360" y="2480945"/>
            <a:ext cx="2881630" cy="273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17660" y="1443355"/>
            <a:ext cx="1352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tuì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0540" y="2286000"/>
            <a:ext cx="52762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半包围结构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退出 退役 退休 衰退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爷爷是一名退休工人。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退</a:t>
            </a:r>
          </a:p>
        </p:txBody>
      </p:sp>
      <p:pic>
        <p:nvPicPr>
          <p:cNvPr id="9" name="优酷录屏2020-2-7-13-1-3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3800" y="2491740"/>
            <a:ext cx="2792095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42514" r="32407" b="36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20F"/>
              </a:gs>
              <a:gs pos="100000">
                <a:srgbClr val="00420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451245" y="1496961"/>
            <a:ext cx="2594670" cy="747352"/>
            <a:chOff x="360" y="260"/>
            <a:chExt cx="4989" cy="143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97" y="572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51245" y="2361943"/>
            <a:ext cx="2594670" cy="747352"/>
            <a:chOff x="360" y="260"/>
            <a:chExt cx="4989" cy="143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51245" y="3226925"/>
            <a:ext cx="2594670" cy="747352"/>
            <a:chOff x="360" y="260"/>
            <a:chExt cx="4989" cy="143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51245" y="4091907"/>
            <a:ext cx="2594670" cy="747352"/>
            <a:chOff x="360" y="260"/>
            <a:chExt cx="4989" cy="143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51245" y="4956888"/>
            <a:ext cx="2594670" cy="747352"/>
            <a:chOff x="360" y="260"/>
            <a:chExt cx="4989" cy="143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méi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煤炭   煤灰    煤油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过去火车蒸汽机是靠烧煤炭来推进。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煤</a:t>
            </a:r>
          </a:p>
        </p:txBody>
      </p:sp>
      <p:pic>
        <p:nvPicPr>
          <p:cNvPr id="9" name="优酷录屏2020-2-7-13-2-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2695" y="2473960"/>
            <a:ext cx="2880995" cy="2939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tiě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钅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铁路 钢铁 地铁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叔叔是一名铁路工人。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铁</a:t>
            </a:r>
          </a:p>
        </p:txBody>
      </p:sp>
      <p:pic>
        <p:nvPicPr>
          <p:cNvPr id="9" name="优酷录屏2020-2-7-13-2-3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7930" y="2493010"/>
            <a:ext cx="3074035" cy="292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脉络梳理</a:t>
            </a:r>
          </a:p>
        </p:txBody>
      </p:sp>
      <p:sp>
        <p:nvSpPr>
          <p:cNvPr id="4" name="文本框 6"/>
          <p:cNvSpPr txBox="1"/>
          <p:nvPr/>
        </p:nvSpPr>
        <p:spPr>
          <a:xfrm>
            <a:off x="660400" y="1615525"/>
            <a:ext cx="10646410" cy="6042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自由朗读课文，用文中的一句话说一说：大海深处是什么样的？</a:t>
            </a:r>
          </a:p>
        </p:txBody>
      </p:sp>
      <p:sp>
        <p:nvSpPr>
          <p:cNvPr id="5" name="矩形 4"/>
          <p:cNvSpPr/>
          <p:nvPr/>
        </p:nvSpPr>
        <p:spPr>
          <a:xfrm>
            <a:off x="320921" y="3821271"/>
            <a:ext cx="7109639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海底真是个景色奇异，物产丰富的世界。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4" y="3228780"/>
            <a:ext cx="3541032" cy="239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928914" y="3974102"/>
            <a:ext cx="7584440" cy="1308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提问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的形式引出主题，引起读者思考，激发阅读兴趣。</a:t>
            </a:r>
          </a:p>
        </p:txBody>
      </p:sp>
      <p:sp>
        <p:nvSpPr>
          <p:cNvPr id="9" name="矩形 5"/>
          <p:cNvSpPr/>
          <p:nvPr/>
        </p:nvSpPr>
        <p:spPr>
          <a:xfrm>
            <a:off x="928914" y="1826311"/>
            <a:ext cx="1001144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朗读第1自然段：说说这一用了什么句式，有什么作用。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8914" y="2814184"/>
            <a:ext cx="5732383" cy="695265"/>
          </a:xfrm>
          <a:prstGeom prst="bevel">
            <a:avLst/>
          </a:prstGeom>
          <a:solidFill>
            <a:srgbClr val="FFC5C5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你可知道，大海深处是怎样的吗？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5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矩形 7"/>
          <p:cNvSpPr/>
          <p:nvPr/>
        </p:nvSpPr>
        <p:spPr>
          <a:xfrm>
            <a:off x="1215390" y="2523490"/>
            <a:ext cx="9972040" cy="233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海面上波涛澎湃的时候，海底依然很宁静。最大的风浪，也只能影响到海面以下几十米深。阳光很难射进深海，水越深光线越暗，五百米以下就全黑了。在这一片黑暗的深海里，却有许多光点像闪烁的星星，那是有发光器官的深水鱼在游动。</a:t>
            </a:r>
          </a:p>
        </p:txBody>
      </p:sp>
      <p:sp>
        <p:nvSpPr>
          <p:cNvPr id="10" name="右箭头 7"/>
          <p:cNvSpPr/>
          <p:nvPr/>
        </p:nvSpPr>
        <p:spPr>
          <a:xfrm>
            <a:off x="7825105" y="1967230"/>
            <a:ext cx="648335" cy="215900"/>
          </a:xfrm>
          <a:prstGeom prst="rightArrow">
            <a:avLst/>
          </a:prstGeom>
          <a:grpFill/>
          <a:ln>
            <a:gradFill>
              <a:gsLst>
                <a:gs pos="34000">
                  <a:srgbClr val="0000FF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>
          <a:xfrm>
            <a:off x="6817360" y="1844675"/>
            <a:ext cx="935990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环境</a:t>
            </a:r>
          </a:p>
        </p:txBody>
      </p:sp>
      <p:sp>
        <p:nvSpPr>
          <p:cNvPr id="13" name="圆角矩形 10"/>
          <p:cNvSpPr/>
          <p:nvPr/>
        </p:nvSpPr>
        <p:spPr>
          <a:xfrm>
            <a:off x="8635365" y="1844675"/>
            <a:ext cx="935990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宁静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299845" y="4931410"/>
            <a:ext cx="9389745" cy="254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9"/>
          <p:cNvSpPr/>
          <p:nvPr/>
        </p:nvSpPr>
        <p:spPr bwMode="gray">
          <a:xfrm rot="19329879">
            <a:off x="8496935" y="4765040"/>
            <a:ext cx="845820" cy="103568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920728" y="5536619"/>
            <a:ext cx="1347470" cy="984250"/>
            <a:chOff x="8166786" y="2065862"/>
            <a:chExt cx="1043608" cy="549508"/>
          </a:xfrm>
          <a:effectLst/>
        </p:grpSpPr>
        <p:sp>
          <p:nvSpPr>
            <p:cNvPr id="17" name="云形 16"/>
            <p:cNvSpPr/>
            <p:nvPr/>
          </p:nvSpPr>
          <p:spPr>
            <a:xfrm>
              <a:off x="8166786" y="2065862"/>
              <a:ext cx="1043608" cy="549508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8221376" y="2160518"/>
              <a:ext cx="989018" cy="360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比喻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3988734" y="1716892"/>
            <a:ext cx="1725072" cy="46037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景色奇异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33550" y="4492625"/>
            <a:ext cx="4331970" cy="578440"/>
          </a:xfrm>
          <a:prstGeom prst="wedgeRoundRectCallout">
            <a:avLst>
              <a:gd name="adj1" fmla="val -27725"/>
              <a:gd name="adj2" fmla="val -95663"/>
              <a:gd name="adj3" fmla="val 16667"/>
            </a:avLst>
          </a:prstGeom>
          <a:solidFill>
            <a:srgbClr val="D79E4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拟人句，使句子生动形象。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769485" y="1705610"/>
            <a:ext cx="3041650" cy="590550"/>
            <a:chOff x="7511" y="2686"/>
            <a:chExt cx="4790" cy="930"/>
          </a:xfrm>
        </p:grpSpPr>
        <p:pic>
          <p:nvPicPr>
            <p:cNvPr id="22" name="图片 21" descr="1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1" y="2686"/>
              <a:ext cx="4790" cy="931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8152" y="2745"/>
              <a:ext cx="36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声音各种各样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52525" y="2755265"/>
            <a:ext cx="928560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海底是否没有一点儿声音呢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不是的。海底的动物常常在窃窃私语。你用水中听音器一听，就能听见各种声音。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974215" y="3491865"/>
            <a:ext cx="4323080" cy="133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592570" y="4321810"/>
            <a:ext cx="2126615" cy="810307"/>
          </a:xfrm>
          <a:prstGeom prst="cloudCallout">
            <a:avLst>
              <a:gd name="adj1" fmla="val -69528"/>
              <a:gd name="adj2" fmla="val -156261"/>
            </a:avLst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中心句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152525" y="2755265"/>
            <a:ext cx="928560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海底是否没有一点儿声音呢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不是的。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海底的动物常常在窃窃私语。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你用水中听音器一听，就能听见各种声音。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圆角矩形 11"/>
          <p:cNvSpPr/>
          <p:nvPr/>
        </p:nvSpPr>
        <p:spPr>
          <a:xfrm>
            <a:off x="943429" y="2931433"/>
            <a:ext cx="10334171" cy="15825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有的像蜜蜂一样嗡嗡，有的像小鸟一样啾啾，有的像小狗一样汪汪，有的还好像在打鼾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90" y="1352550"/>
            <a:ext cx="4321810" cy="1099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9"/>
          <p:cNvSpPr txBox="1"/>
          <p:nvPr/>
        </p:nvSpPr>
        <p:spPr>
          <a:xfrm>
            <a:off x="4322288" y="1844410"/>
            <a:ext cx="354711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排比和比喻同时使用</a:t>
            </a:r>
          </a:p>
        </p:txBody>
      </p:sp>
      <p:sp>
        <p:nvSpPr>
          <p:cNvPr id="7" name="横卷形 14"/>
          <p:cNvSpPr/>
          <p:nvPr/>
        </p:nvSpPr>
        <p:spPr>
          <a:xfrm>
            <a:off x="2072005" y="5379085"/>
            <a:ext cx="6946265" cy="648335"/>
          </a:xfrm>
          <a:prstGeom prst="horizontalScroll">
            <a:avLst/>
          </a:prstGeom>
          <a:solidFill>
            <a:srgbClr val="F4B1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各种各样的声音，反映出海底的奇异。</a:t>
            </a:r>
          </a:p>
        </p:txBody>
      </p:sp>
      <p:sp>
        <p:nvSpPr>
          <p:cNvPr id="8" name="Freeform 24"/>
          <p:cNvSpPr/>
          <p:nvPr/>
        </p:nvSpPr>
        <p:spPr bwMode="gray">
          <a:xfrm rot="11495698">
            <a:off x="6193790" y="4456430"/>
            <a:ext cx="1096010" cy="93789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028796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ldLvl="0" animBg="1"/>
      <p:bldP spid="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47775" y="3153093"/>
            <a:ext cx="9684385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海里的动物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各有各的活动方法。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海参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靠肌肉伸缩爬行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，每小时只能前进四米。有一种鱼身体像梭子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每小时能游几十千米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，攻击其他动物的时候，比普通的火车还快。乌贼和章鱼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能突然向前方喷水，利用水的反推力迅速后退。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还有些贝类自己不动，但能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0000"/>
                  </a:solidFill>
                </a:uFill>
                <a:cs typeface="+mn-ea"/>
                <a:sym typeface="+mn-lt"/>
              </a:rPr>
              <a:t>巴在轮船底下做免费的长途旅行。</a:t>
            </a:r>
          </a:p>
        </p:txBody>
      </p:sp>
      <p:sp>
        <p:nvSpPr>
          <p:cNvPr id="5" name="云形 4"/>
          <p:cNvSpPr/>
          <p:nvPr/>
        </p:nvSpPr>
        <p:spPr>
          <a:xfrm>
            <a:off x="969645" y="2259965"/>
            <a:ext cx="2194560" cy="83185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中心句</a:t>
            </a:r>
          </a:p>
        </p:txBody>
      </p:sp>
      <p:sp>
        <p:nvSpPr>
          <p:cNvPr id="6" name="右箭头 9"/>
          <p:cNvSpPr/>
          <p:nvPr/>
        </p:nvSpPr>
        <p:spPr>
          <a:xfrm>
            <a:off x="6836410" y="2044065"/>
            <a:ext cx="794385" cy="215900"/>
          </a:xfrm>
          <a:prstGeom prst="rightArrow">
            <a:avLst/>
          </a:prstGeom>
          <a:grpFill/>
          <a:ln>
            <a:gradFill>
              <a:gsLst>
                <a:gs pos="34000">
                  <a:srgbClr val="0000FF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5727700" y="1938655"/>
            <a:ext cx="991235" cy="4660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动物</a:t>
            </a:r>
          </a:p>
        </p:txBody>
      </p:sp>
      <p:sp>
        <p:nvSpPr>
          <p:cNvPr id="8" name="圆角矩形 11"/>
          <p:cNvSpPr/>
          <p:nvPr/>
        </p:nvSpPr>
        <p:spPr>
          <a:xfrm>
            <a:off x="7856855" y="1864995"/>
            <a:ext cx="3075305" cy="574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各种各样的活动方法</a:t>
            </a:r>
          </a:p>
        </p:txBody>
      </p:sp>
      <p:sp>
        <p:nvSpPr>
          <p:cNvPr id="9" name="矩形 8"/>
          <p:cNvSpPr/>
          <p:nvPr/>
        </p:nvSpPr>
        <p:spPr>
          <a:xfrm>
            <a:off x="3458845" y="1611630"/>
            <a:ext cx="1791970" cy="544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景色奇异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49993" y="2098784"/>
            <a:ext cx="5492014" cy="1469469"/>
          </a:xfrm>
          <a:prstGeom prst="irregularSeal1">
            <a:avLst/>
          </a:prstGeom>
          <a:solidFill>
            <a:srgbClr val="E2E789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资源丰富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64326" y="4024481"/>
            <a:ext cx="8368246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海底蕴藏着丰富的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煤、铁、石油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天然气，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还有陆地上蕴藏量很少的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稀有金属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9150" y="1443355"/>
            <a:ext cx="2727325" cy="796469"/>
          </a:xfrm>
          <a:prstGeom prst="cloudCallout">
            <a:avLst>
              <a:gd name="adj1" fmla="val 61402"/>
              <a:gd name="adj2" fmla="val 67689"/>
            </a:avLst>
          </a:prstGeom>
          <a:solidFill>
            <a:srgbClr val="87CDD5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课文主旨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08070" y="2578735"/>
            <a:ext cx="6966585" cy="3190109"/>
          </a:xfrm>
          <a:prstGeom prst="snip2DiagRect">
            <a:avLst/>
          </a:prstGeom>
          <a:noFill/>
          <a:ln w="41275">
            <a:solidFill>
              <a:srgbClr val="87CD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7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课文通过介绍海底世界的奇异景象和丰富资源，说明了海底是个景色奇异、物产丰富的世界，激发我们热爱大自然，探索大自然奥秘的兴趣。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5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59475" y="1451610"/>
            <a:ext cx="5080000" cy="2946275"/>
          </a:xfrm>
          <a:prstGeom prst="wedgeRoundRectCallout">
            <a:avLst>
              <a:gd name="adj1" fmla="val -55637"/>
              <a:gd name="adj2" fmla="val 637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小朋友们好！海底世界很奇妙，有奇异的景色和丰富的物产，你见过吗？读课文看看，跟你看到的一样吗？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34" y="2274900"/>
            <a:ext cx="3832225" cy="3716020"/>
          </a:xfrm>
          <a:prstGeom prst="teardrop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87197" y="2808605"/>
            <a:ext cx="7084695" cy="3201282"/>
          </a:xfrm>
          <a:prstGeom prst="bevel">
            <a:avLst>
              <a:gd name="adj" fmla="val 5310"/>
            </a:avLst>
          </a:prstGeom>
          <a:solidFill>
            <a:srgbClr val="FBD0DB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这篇课文向我们介绍了海底世界的几种小动物、几种植物和矿产资源。其实海底世界生物的种类还有很多很多，有的资源被发现了，却因为技术跟不上而不能合理的应用，更可惜的是还有更多的资源没被发现呢。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48232" y="1844675"/>
            <a:ext cx="3844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今天你有什么收获呢？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1515294" y="2721243"/>
            <a:ext cx="630942" cy="1710725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海底世界</a:t>
            </a:r>
          </a:p>
        </p:txBody>
      </p:sp>
      <p:sp>
        <p:nvSpPr>
          <p:cNvPr id="7" name="TextBox 26"/>
          <p:cNvSpPr txBox="1"/>
          <p:nvPr/>
        </p:nvSpPr>
        <p:spPr>
          <a:xfrm>
            <a:off x="3151148" y="2160290"/>
            <a:ext cx="2981960" cy="5607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声音：各种各样</a:t>
            </a:r>
          </a:p>
        </p:txBody>
      </p:sp>
      <p:sp>
        <p:nvSpPr>
          <p:cNvPr id="8" name="TextBox 27"/>
          <p:cNvSpPr txBox="1"/>
          <p:nvPr/>
        </p:nvSpPr>
        <p:spPr>
          <a:xfrm>
            <a:off x="3151148" y="2971939"/>
            <a:ext cx="4607560" cy="5607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动物：各有各的活动方法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2146300" y="2454910"/>
            <a:ext cx="504190" cy="2225675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1148" y="3704213"/>
            <a:ext cx="5013960" cy="5607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植物：颜色不同、形态各异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50766" y="4511799"/>
            <a:ext cx="2169160" cy="56070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矿物：丰富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ldLvl="0" animBg="1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9" name="矩形 17"/>
          <p:cNvSpPr/>
          <p:nvPr/>
        </p:nvSpPr>
        <p:spPr>
          <a:xfrm>
            <a:off x="993140" y="1652270"/>
            <a:ext cx="8116570" cy="25476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一、比一比，组成词语。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窃(          )   私(          )   肌(           )   胞(           )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窍(          )   和(          )   饥(           )   抱(           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16075" y="289179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窃听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16075" y="37630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七窍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56623" y="2795698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私信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56623" y="366691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和气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02581" y="282880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肌肉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13376" y="369939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饥饿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48539" y="285765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细胞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48539" y="370284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抱住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5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17"/>
          <p:cNvSpPr/>
          <p:nvPr/>
        </p:nvSpPr>
        <p:spPr>
          <a:xfrm>
            <a:off x="1058454" y="1536972"/>
            <a:ext cx="771461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二、写出下列词语的反义词。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后退——                  迅速——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丰富——                  危险——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宁静——                 进攻——                                   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85629" y="271807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前进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8744" y="271807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缓慢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5629" y="359754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贫乏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18744" y="359754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85629" y="444146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喧闹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8744" y="444146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坚守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5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0287" y="1273689"/>
            <a:ext cx="8129542" cy="3146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1.把今天新认识的字读给父母或朋友听听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2.从书籍、电影、电视、光碟、网络中搜寻关于海洋的知识，做一张手抄报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6" name="图片 5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153" y="3429000"/>
            <a:ext cx="2273560" cy="3101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t="42514" r="32407" b="36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20F"/>
              </a:gs>
              <a:gs pos="100000">
                <a:srgbClr val="00420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04905" y="1868979"/>
            <a:ext cx="5388287" cy="2127830"/>
            <a:chOff x="752564" y="2739541"/>
            <a:chExt cx="4615311" cy="2127830"/>
          </a:xfrm>
        </p:grpSpPr>
        <p:sp>
          <p:nvSpPr>
            <p:cNvPr id="7" name="文本框 6"/>
            <p:cNvSpPr txBox="1"/>
            <p:nvPr/>
          </p:nvSpPr>
          <p:spPr>
            <a:xfrm>
              <a:off x="810856" y="2739541"/>
              <a:ext cx="4557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631431" y="4814666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知识链接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730" y="2200729"/>
            <a:ext cx="5081270" cy="3241729"/>
          </a:xfrm>
          <a:prstGeom prst="round2DiagRect">
            <a:avLst/>
          </a:prstGeom>
          <a:noFill/>
          <a:ln w="9525">
            <a:solidFill>
              <a:srgbClr val="00420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海参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海洋中棘皮动物的一纲，身体略呈圆柱状，体壁多肌肉，口的周围有触手。海参的种类很多，生活在海底，吃各种小动物。现在，海参是人类珍贵的食品。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1535747"/>
            <a:ext cx="3830955" cy="378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知识链接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50535" y="2234764"/>
            <a:ext cx="6081395" cy="29002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乌贼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海洋动物，俗称“墨鱼”或“墨斗鱼”。乌贼是软体动物，身体椭圆形而扁平，苍白色，有浓淡不匀的墨斑，头部有一对大眼，口的边缘有十只腕足，腕足的内侧生有吸盘，介壳已退化。近肛门处的囊状物能分泌墨色液体，遇到危险时放出，使附近的海水变黑，以掩护自己逃跑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" y="2319020"/>
            <a:ext cx="4389755" cy="2731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6" name="矩形 5"/>
          <p:cNvSpPr/>
          <p:nvPr/>
        </p:nvSpPr>
        <p:spPr>
          <a:xfrm>
            <a:off x="863419" y="1402897"/>
            <a:ext cx="8976360" cy="529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13040" y="793297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0400" y="2811327"/>
            <a:ext cx="73901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窃窃私语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警报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肌肉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章鱼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细胞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海藻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长达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储量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金属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6703" y="2227762"/>
            <a:ext cx="8775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qiè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37970" y="2227762"/>
            <a:ext cx="6000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31490" y="2227762"/>
            <a:ext cx="9321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jǐng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85690" y="2227762"/>
            <a:ext cx="4597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85431" y="2227762"/>
            <a:ext cx="142748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zhāng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87120" y="4106727"/>
            <a:ext cx="10223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bāo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93975" y="4106727"/>
            <a:ext cx="88201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zǎo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210050" y="4106727"/>
            <a:ext cx="67564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dá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26380" y="4106727"/>
            <a:ext cx="10591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chǔ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93585" y="4106727"/>
            <a:ext cx="9569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shǔ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38185" y="3024687"/>
            <a:ext cx="3363595" cy="2562277"/>
          </a:xfrm>
          <a:prstGeom prst="wedgeRoundRectCallout">
            <a:avLst>
              <a:gd name="adj1" fmla="val -64118"/>
              <a:gd name="adj2" fmla="val -38846"/>
              <a:gd name="adj3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注意读准：平舌音“私 藻”，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翘舌音“章 储 属”，后鼻音“警 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40413" y="1798255"/>
            <a:ext cx="3032760" cy="890171"/>
          </a:xfrm>
          <a:prstGeom prst="cloudCallout">
            <a:avLst>
              <a:gd name="adj1" fmla="val 56024"/>
              <a:gd name="adj2" fmla="val 21796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识字方法</a:t>
            </a:r>
          </a:p>
        </p:txBody>
      </p:sp>
      <p:sp>
        <p:nvSpPr>
          <p:cNvPr id="19" name="TextBox 37"/>
          <p:cNvSpPr txBox="1"/>
          <p:nvPr/>
        </p:nvSpPr>
        <p:spPr>
          <a:xfrm>
            <a:off x="660400" y="1828691"/>
            <a:ext cx="4104456" cy="128580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加一加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包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胞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729046" y="3950688"/>
            <a:ext cx="1763051" cy="6485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字理识字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</a:p>
        </p:txBody>
      </p:sp>
      <p:sp>
        <p:nvSpPr>
          <p:cNvPr id="21" name="TextBox 53"/>
          <p:cNvSpPr txBox="1"/>
          <p:nvPr/>
        </p:nvSpPr>
        <p:spPr>
          <a:xfrm>
            <a:off x="2492097" y="4038595"/>
            <a:ext cx="906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官</a:t>
            </a:r>
          </a:p>
        </p:txBody>
      </p:sp>
      <p:pic>
        <p:nvPicPr>
          <p:cNvPr id="22" name="Picture 2" descr="http://www.vividict.com/UserFiles/Image/==CF--wuli==/--CF6--qi(zu)--new%20new/013guan/%5b1%5djia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481" y="3966587"/>
            <a:ext cx="504056" cy="576064"/>
          </a:xfrm>
          <a:prstGeom prst="rect">
            <a:avLst/>
          </a:prstGeom>
          <a:noFill/>
        </p:spPr>
      </p:pic>
      <p:pic>
        <p:nvPicPr>
          <p:cNvPr id="23" name="Picture 4" descr="http://www.vividict.com/UserFiles/Image/==CF--wuli==/--CF6--qi(zu)--new%20new/013guan/%5b2%5djin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617" y="3966587"/>
            <a:ext cx="432048" cy="525017"/>
          </a:xfrm>
          <a:prstGeom prst="rect">
            <a:avLst/>
          </a:prstGeom>
          <a:noFill/>
        </p:spPr>
      </p:pic>
      <p:pic>
        <p:nvPicPr>
          <p:cNvPr id="24" name="Picture 6" descr="http://www.vividict.com/UserFiles/Image/==CF--wuli==/--CF6--qi(zu)--new%20new/013guan/%5b4%5dzhuan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2737" y="3966587"/>
            <a:ext cx="504056" cy="576064"/>
          </a:xfrm>
          <a:prstGeom prst="rect">
            <a:avLst/>
          </a:prstGeom>
          <a:noFill/>
        </p:spPr>
      </p:pic>
      <p:sp>
        <p:nvSpPr>
          <p:cNvPr id="25" name="TextBox 51"/>
          <p:cNvSpPr txBox="1"/>
          <p:nvPr/>
        </p:nvSpPr>
        <p:spPr>
          <a:xfrm>
            <a:off x="5444425" y="4614659"/>
            <a:ext cx="37444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甲骨文  金文   小篆</a:t>
            </a:r>
          </a:p>
        </p:txBody>
      </p:sp>
      <p:sp>
        <p:nvSpPr>
          <p:cNvPr id="26" name="矩形 25"/>
          <p:cNvSpPr/>
          <p:nvPr/>
        </p:nvSpPr>
        <p:spPr>
          <a:xfrm>
            <a:off x="696404" y="5190723"/>
            <a:ext cx="81369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会意字。一座建筑物高耸在小山上面，本义是官吏的馆所。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0169" y="3606547"/>
            <a:ext cx="2376264" cy="117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5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4" name="图片 3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23" y="1254125"/>
            <a:ext cx="9363710" cy="3921125"/>
          </a:xfrm>
          <a:prstGeom prst="rect">
            <a:avLst/>
          </a:prstGeom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345928" y="2201545"/>
            <a:ext cx="847217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波涛澎湃：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波涛奔腾冲击。形容声势浩大。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窃窃私语：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背地里小声说话。这里用来指海底动物发出的声音。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单细胞：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生物可以根据构成的细胞数目分为单细胞生物和多细胞生物。单细胞生物只由单个细胞组成。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差异：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区别;不同。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56" y="3802743"/>
            <a:ext cx="2325096" cy="3078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5yow1z2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1363</Words>
  <Application>Microsoft Office PowerPoint</Application>
  <PresentationFormat>宽屏</PresentationFormat>
  <Paragraphs>264</Paragraphs>
  <Slides>35</Slides>
  <Notes>0</Notes>
  <HiddenSlides>0</HiddenSlides>
  <MMClips>12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2021-05-10T00:45:27Z</dcterms:created>
  <dcterms:modified xsi:type="dcterms:W3CDTF">2023-01-10T07:11:54Z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F1E9049F9FF24A80A56C1668655FFC12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