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3" r:id="rId2"/>
    <p:sldId id="259" r:id="rId3"/>
    <p:sldId id="301" r:id="rId4"/>
    <p:sldId id="303" r:id="rId5"/>
    <p:sldId id="302" r:id="rId6"/>
    <p:sldId id="304" r:id="rId7"/>
    <p:sldId id="305" r:id="rId8"/>
    <p:sldId id="306" r:id="rId9"/>
    <p:sldId id="299" r:id="rId10"/>
    <p:sldId id="307" r:id="rId11"/>
    <p:sldId id="308" r:id="rId12"/>
    <p:sldId id="309" r:id="rId13"/>
    <p:sldId id="310" r:id="rId14"/>
    <p:sldId id="311" r:id="rId15"/>
    <p:sldId id="312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00"/>
    <a:srgbClr val="008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317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页眉占位符 3686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867" name="日期占位符 3686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868" name="页脚占位符 3686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869" name="灯片编号占位符 3686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fld id="{67869F0A-7566-455E-88C7-9DF8989654FA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13EDD-B195-4B12-93BF-84DD3F668CE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C2775-2B95-467E-A8C6-408F7BD8560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C2775-2B95-467E-A8C6-408F7BD8560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2147" y="0"/>
            <a:ext cx="917614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-1922462" y="17491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876C54EE-7F78-407E-A1AD-D6CDBF966EFD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D4B9CD97-4EA8-4E71-A9A8-C4CF6ED42A18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25439"/>
            <a:ext cx="2057400" cy="58007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25439"/>
            <a:ext cx="6019800" cy="580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703FDB12-C63A-457D-AA31-9E1E3F0DC7BF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0EA5D284-B654-4948-AFA7-6B5AFA893248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表占位符 2"/>
          <p:cNvSpPr>
            <a:spLocks noGrp="1"/>
          </p:cNvSpPr>
          <p:nvPr>
            <p:ph type="chart" idx="1" hasCustomPrompt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zh-CN" altLang="en-US" noProof="0" smtClean="0"/>
              <a:t>单击图标添加图表</a:t>
            </a:r>
            <a:endParaRPr lang="zh-CN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703FDB12-C63A-457D-AA31-9E1E3F0DC7BF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0EA5D284-B654-4948-AFA7-6B5AFA893248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9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8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6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03FDB12-C63A-457D-AA31-9E1E3F0DC7BF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EA5D284-B654-4948-AFA7-6B5AFA893248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4E782792-0DD8-490A-B6E5-BCC8BD161351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9CE546E3-D7EE-4459-8F15-4C9B3B3B23E3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6876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221089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021388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3B38FD1F-A526-4961-AF07-E44F81E8B6AF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21388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76988" y="5992813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D1684DD2-BC97-4C47-ADEB-0AE574F72C0F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AA303A80-CB64-4FBE-B665-79216E0390AD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675E079F-037B-4F26-80D1-9CFAFF6F8E33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6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CA79ED5F-9A8E-4946-B863-B4C9EEA27CC1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4E4017E8-2902-49A8-A4DE-079692B6CB13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53FC0337-1FCD-429A-B494-37BE04C6F755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91134804-1775-451D-A1C0-C31F33C13CE9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F068828D-3534-44B6-BDCF-241F249EC9A6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21545F6B-11D0-48E6-8308-3D2964C3CC45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B4734A0D-1607-410D-A021-76AC3E6A80BF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703609C3-079F-4F5B-806C-CC68F973E6D9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6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78F5193F-C66B-4B46-83E5-F07268BBB9FF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13171E40-2FE9-4F82-B00F-2F6DB5F47EE2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917575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5123" name="文本占位符 5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2030414"/>
            <a:ext cx="78867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just" rtl="0" eaLnBrk="1" fontAlgn="base" hangingPunct="1">
        <a:lnSpc>
          <a:spcPct val="150000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文本框 9219"/>
          <p:cNvSpPr txBox="1">
            <a:spLocks noChangeArrowheads="1"/>
          </p:cNvSpPr>
          <p:nvPr/>
        </p:nvSpPr>
        <p:spPr bwMode="auto">
          <a:xfrm>
            <a:off x="0" y="1039813"/>
            <a:ext cx="9144000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Unit 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   Days and Months</a:t>
            </a:r>
          </a:p>
          <a:p>
            <a:pPr algn="ctr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5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 </a:t>
            </a:r>
            <a:r>
              <a:rPr lang="en-US" altLang="zh-CN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Class Calendar</a:t>
            </a:r>
          </a:p>
        </p:txBody>
      </p:sp>
      <p:sp>
        <p:nvSpPr>
          <p:cNvPr id="3" name="矩形 2"/>
          <p:cNvSpPr/>
          <p:nvPr/>
        </p:nvSpPr>
        <p:spPr>
          <a:xfrm>
            <a:off x="2924754" y="556384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文本框 77827"/>
          <p:cNvSpPr txBox="1">
            <a:spLocks noChangeArrowheads="1"/>
          </p:cNvSpPr>
          <p:nvPr/>
        </p:nvSpPr>
        <p:spPr bwMode="auto">
          <a:xfrm>
            <a:off x="352425" y="1028700"/>
            <a:ext cx="86963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date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date</a:t>
            </a:r>
            <a:r>
              <a:rPr lang="zh-CN" altLang="en-US" sz="2800" b="1" dirty="0">
                <a:latin typeface="Times New Roman" panose="02020603050405020304" pitchFamily="18" charset="0"/>
              </a:rPr>
              <a:t>作名词，意为“日期；约会”。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We need to fix a date for the next meeting.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我们得为下次会议定个日期。</a:t>
            </a:r>
          </a:p>
        </p:txBody>
      </p:sp>
      <p:pic>
        <p:nvPicPr>
          <p:cNvPr id="12290" name="图片 77828" descr="point标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2125" y="1357313"/>
            <a:ext cx="884238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矩形 77829"/>
          <p:cNvSpPr>
            <a:spLocks noChangeArrowheads="1"/>
          </p:cNvSpPr>
          <p:nvPr/>
        </p:nvSpPr>
        <p:spPr bwMode="auto">
          <a:xfrm>
            <a:off x="558800" y="2398713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78851"/>
          <p:cNvSpPr>
            <a:spLocks noChangeArrowheads="1"/>
          </p:cNvSpPr>
          <p:nvPr/>
        </p:nvSpPr>
        <p:spPr bwMode="auto">
          <a:xfrm>
            <a:off x="184150" y="815975"/>
            <a:ext cx="3979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【易混辨析】</a:t>
            </a:r>
            <a:r>
              <a:rPr lang="zh-CN" altLang="en-US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</a:rPr>
              <a:t>date</a:t>
            </a:r>
            <a:r>
              <a:rPr lang="zh-CN" altLang="en-US" sz="2800" b="1">
                <a:latin typeface="Times New Roman" panose="02020603050405020304" pitchFamily="18" charset="0"/>
              </a:rPr>
              <a:t>和</a:t>
            </a:r>
            <a:r>
              <a:rPr lang="en-US" altLang="zh-CN" sz="2800" b="1">
                <a:latin typeface="Times New Roman" panose="02020603050405020304" pitchFamily="18" charset="0"/>
              </a:rPr>
              <a:t>day</a:t>
            </a:r>
          </a:p>
        </p:txBody>
      </p:sp>
      <p:graphicFrame>
        <p:nvGraphicFramePr>
          <p:cNvPr id="13336" name="Group 24"/>
          <p:cNvGraphicFramePr>
            <a:graphicFrameLocks noGrp="1"/>
          </p:cNvGraphicFramePr>
          <p:nvPr/>
        </p:nvGraphicFramePr>
        <p:xfrm>
          <a:off x="257175" y="1476375"/>
          <a:ext cx="6311900" cy="4642041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3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3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87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date</a:t>
                      </a:r>
                      <a:endParaRPr kumimoji="0" lang="zh-CN" alt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指日期或重要的日子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Wha’s the date today? </a:t>
                      </a:r>
                      <a:r>
                        <a:rPr kumimoji="0" lang="zh-CN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今天是几号？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day</a:t>
                      </a:r>
                      <a:endParaRPr kumimoji="0" lang="zh-CN" alt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指“星期几”，或者</a:t>
                      </a: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24</a:t>
                      </a:r>
                      <a:r>
                        <a:rPr kumimoji="0" lang="zh-CN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小时的一整天，也可单指白天，与</a:t>
                      </a: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night</a:t>
                      </a:r>
                      <a:r>
                        <a:rPr kumimoji="0" lang="zh-CN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相对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What day is it today</a:t>
                      </a:r>
                      <a:r>
                        <a:rPr kumimoji="0" lang="zh-CN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？今天星期几？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3337" name="Picture 2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48463" y="2306638"/>
            <a:ext cx="2233612" cy="218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79875"/>
          <p:cNvSpPr txBox="1">
            <a:spLocks noChangeArrowheads="1"/>
          </p:cNvSpPr>
          <p:nvPr/>
        </p:nvSpPr>
        <p:spPr bwMode="auto">
          <a:xfrm>
            <a:off x="171450" y="857250"/>
            <a:ext cx="8734425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02</a:t>
            </a:r>
            <a:r>
              <a:rPr lang="en-US" altLang="zh-CN" sz="2800" b="1" dirty="0">
                <a:latin typeface="Times New Roman" panose="02020603050405020304" pitchFamily="18" charset="0"/>
              </a:rPr>
              <a:t>We have a basketball game against Class 6 on April 12.</a:t>
            </a:r>
            <a:r>
              <a:rPr lang="zh-CN" altLang="en-US" sz="2800" b="1" dirty="0">
                <a:latin typeface="Times New Roman" panose="02020603050405020304" pitchFamily="18" charset="0"/>
              </a:rPr>
              <a:t>在</a:t>
            </a:r>
            <a:r>
              <a:rPr lang="en-US" altLang="zh-CN" sz="2800" b="1" dirty="0">
                <a:latin typeface="Times New Roman" panose="02020603050405020304" pitchFamily="18" charset="0"/>
              </a:rPr>
              <a:t>4</a:t>
            </a:r>
            <a:r>
              <a:rPr lang="zh-CN" altLang="en-US" sz="2800" b="1" dirty="0">
                <a:latin typeface="Times New Roman" panose="02020603050405020304" pitchFamily="18" charset="0"/>
              </a:rPr>
              <a:t>月</a:t>
            </a:r>
            <a:r>
              <a:rPr lang="en-US" altLang="zh-CN" sz="2800" b="1" dirty="0">
                <a:latin typeface="Times New Roman" panose="02020603050405020304" pitchFamily="18" charset="0"/>
              </a:rPr>
              <a:t>12</a:t>
            </a:r>
            <a:r>
              <a:rPr lang="zh-CN" altLang="en-US" sz="2800" b="1" dirty="0">
                <a:latin typeface="Times New Roman" panose="02020603050405020304" pitchFamily="18" charset="0"/>
              </a:rPr>
              <a:t>日，我们和</a:t>
            </a:r>
            <a:r>
              <a:rPr lang="en-US" altLang="zh-CN" sz="2800" b="1" dirty="0">
                <a:latin typeface="Times New Roman" panose="02020603050405020304" pitchFamily="18" charset="0"/>
              </a:rPr>
              <a:t>6</a:t>
            </a:r>
            <a:r>
              <a:rPr lang="zh-CN" altLang="en-US" sz="2800" b="1" dirty="0">
                <a:latin typeface="Times New Roman" panose="02020603050405020304" pitchFamily="18" charset="0"/>
              </a:rPr>
              <a:t>班有一场篮球对抗赛。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800" b="1" dirty="0">
                <a:latin typeface="Times New Roman" panose="02020603050405020304" pitchFamily="18" charset="0"/>
              </a:rPr>
              <a:t>P102)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【析句式】</a:t>
            </a:r>
            <a:r>
              <a:rPr lang="zh-CN" altLang="en-US" sz="2800" b="1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u="sng" dirty="0">
                <a:latin typeface="Times New Roman" panose="02020603050405020304" pitchFamily="18" charset="0"/>
              </a:rPr>
              <a:t>We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have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a basketball game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against Class 6 on April 12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4338" name="矩形 79876"/>
          <p:cNvSpPr>
            <a:spLocks noChangeArrowheads="1"/>
          </p:cNvSpPr>
          <p:nvPr/>
        </p:nvSpPr>
        <p:spPr bwMode="auto">
          <a:xfrm>
            <a:off x="5980113" y="3808413"/>
            <a:ext cx="8985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状语</a:t>
            </a:r>
          </a:p>
        </p:txBody>
      </p:sp>
      <p:pic>
        <p:nvPicPr>
          <p:cNvPr id="14339" name="图片 7987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5600" y="3832225"/>
            <a:ext cx="3063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图片 7987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60450" y="3832225"/>
            <a:ext cx="3730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图片 7987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41625" y="3851275"/>
            <a:ext cx="29845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框 80899"/>
          <p:cNvSpPr txBox="1">
            <a:spLocks noChangeArrowheads="1"/>
          </p:cNvSpPr>
          <p:nvPr/>
        </p:nvSpPr>
        <p:spPr bwMode="auto">
          <a:xfrm>
            <a:off x="171450" y="857250"/>
            <a:ext cx="8734425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“have+</a:t>
            </a:r>
            <a:r>
              <a:rPr lang="zh-CN" altLang="en-US" sz="2800" b="1" dirty="0">
                <a:latin typeface="Times New Roman" panose="02020603050405020304" pitchFamily="18" charset="0"/>
              </a:rPr>
              <a:t>表示活动的名词短语”的用法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have a basketball game</a:t>
            </a:r>
            <a:r>
              <a:rPr lang="zh-CN" altLang="en-US" sz="2800" b="1" dirty="0">
                <a:latin typeface="Times New Roman" panose="02020603050405020304" pitchFamily="18" charset="0"/>
              </a:rPr>
              <a:t>意为“举行一场篮球比赛”。“</a:t>
            </a:r>
            <a:r>
              <a:rPr lang="en-US" altLang="zh-CN" sz="2800" b="1" dirty="0">
                <a:latin typeface="Times New Roman" panose="02020603050405020304" pitchFamily="18" charset="0"/>
              </a:rPr>
              <a:t>have+</a:t>
            </a:r>
            <a:r>
              <a:rPr lang="zh-CN" altLang="en-US" sz="2800" b="1" dirty="0">
                <a:latin typeface="Times New Roman" panose="02020603050405020304" pitchFamily="18" charset="0"/>
              </a:rPr>
              <a:t>表示某种活动的名词短语”表示“进行</a:t>
            </a:r>
            <a:r>
              <a:rPr lang="en-US" altLang="zh-CN" sz="2800" b="1" dirty="0">
                <a:latin typeface="Times New Roman" panose="02020603050405020304" pitchFamily="18" charset="0"/>
              </a:rPr>
              <a:t>/</a:t>
            </a:r>
            <a:r>
              <a:rPr lang="zh-CN" altLang="en-US" sz="2800" b="1" dirty="0">
                <a:latin typeface="Times New Roman" panose="02020603050405020304" pitchFamily="18" charset="0"/>
              </a:rPr>
              <a:t>举行</a:t>
            </a:r>
            <a:r>
              <a:rPr lang="en-US" altLang="zh-CN" sz="2800" b="1" dirty="0">
                <a:latin typeface="Times New Roman" panose="02020603050405020304" pitchFamily="18" charset="0"/>
              </a:rPr>
              <a:t>……”</a:t>
            </a:r>
            <a:r>
              <a:rPr lang="zh-CN" altLang="en-US" sz="2800" b="1" dirty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On this day, we have a class party.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在这一天，我们举行班级聚会。</a:t>
            </a:r>
          </a:p>
        </p:txBody>
      </p:sp>
      <p:pic>
        <p:nvPicPr>
          <p:cNvPr id="15362" name="图片 80900" descr="point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488" y="1123950"/>
            <a:ext cx="9032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矩形 80901"/>
          <p:cNvSpPr>
            <a:spLocks noChangeArrowheads="1"/>
          </p:cNvSpPr>
          <p:nvPr/>
        </p:nvSpPr>
        <p:spPr bwMode="auto">
          <a:xfrm>
            <a:off x="387350" y="3408363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81923"/>
          <p:cNvSpPr txBox="1">
            <a:spLocks noChangeArrowheads="1"/>
          </p:cNvSpPr>
          <p:nvPr/>
        </p:nvSpPr>
        <p:spPr bwMode="auto">
          <a:xfrm>
            <a:off x="200025" y="504825"/>
            <a:ext cx="8724900" cy="607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03</a:t>
            </a:r>
            <a:r>
              <a:rPr lang="en-US" altLang="zh-CN" sz="2800" b="1" dirty="0">
                <a:latin typeface="Times New Roman" panose="02020603050405020304" pitchFamily="18" charset="0"/>
              </a:rPr>
              <a:t>January is the first month of a new year.1</a:t>
            </a:r>
            <a:r>
              <a:rPr lang="zh-CN" altLang="en-US" sz="2800" b="1" dirty="0">
                <a:latin typeface="Times New Roman" panose="02020603050405020304" pitchFamily="18" charset="0"/>
              </a:rPr>
              <a:t>月是新的一年的第一个月份。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800" b="1" dirty="0">
                <a:latin typeface="Times New Roman" panose="02020603050405020304" pitchFamily="18" charset="0"/>
              </a:rPr>
              <a:t>P102)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序数词的用法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句中</a:t>
            </a:r>
            <a:r>
              <a:rPr lang="en-US" altLang="zh-CN" sz="2800" b="1" dirty="0">
                <a:latin typeface="Times New Roman" panose="02020603050405020304" pitchFamily="18" charset="0"/>
              </a:rPr>
              <a:t>first</a:t>
            </a:r>
            <a:r>
              <a:rPr lang="zh-CN" altLang="en-US" sz="2800" b="1" dirty="0">
                <a:latin typeface="Times New Roman" panose="02020603050405020304" pitchFamily="18" charset="0"/>
              </a:rPr>
              <a:t>意为“第一”，是序数词，它相应的基数词是</a:t>
            </a:r>
            <a:r>
              <a:rPr lang="en-US" altLang="zh-CN" sz="2800" b="1" dirty="0">
                <a:latin typeface="Times New Roman" panose="02020603050405020304" pitchFamily="18" charset="0"/>
              </a:rPr>
              <a:t>one</a:t>
            </a:r>
            <a:r>
              <a:rPr lang="zh-CN" altLang="en-US" sz="2800" b="1" dirty="0">
                <a:latin typeface="Times New Roman" panose="02020603050405020304" pitchFamily="18" charset="0"/>
              </a:rPr>
              <a:t>。它可单独使用，也可修饰名词，用来表示次序。表示顺序的数词称为序数词。序数词前一般需加定冠词</a:t>
            </a:r>
            <a:r>
              <a:rPr lang="en-US" altLang="zh-CN" sz="2800" b="1" dirty="0">
                <a:latin typeface="Times New Roman" panose="02020603050405020304" pitchFamily="18" charset="0"/>
              </a:rPr>
              <a:t>the</a:t>
            </a:r>
            <a:r>
              <a:rPr lang="zh-CN" altLang="en-US" sz="2800" b="1" dirty="0">
                <a:latin typeface="Times New Roman" panose="02020603050405020304" pitchFamily="18" charset="0"/>
              </a:rPr>
              <a:t>，若前面有形容词性物主代词、名词所有格修饰时，可不用定冠词</a:t>
            </a:r>
            <a:r>
              <a:rPr lang="en-US" altLang="zh-CN" sz="2800" b="1" dirty="0">
                <a:latin typeface="Times New Roman" panose="02020603050405020304" pitchFamily="18" charset="0"/>
              </a:rPr>
              <a:t>the</a:t>
            </a:r>
            <a:r>
              <a:rPr lang="zh-CN" altLang="en-US" sz="2800" b="1" dirty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His first film was shown on television last weekend. </a:t>
            </a:r>
            <a:r>
              <a:rPr lang="zh-CN" altLang="en-US" sz="2800" b="1" dirty="0">
                <a:latin typeface="Times New Roman" panose="02020603050405020304" pitchFamily="18" charset="0"/>
              </a:rPr>
              <a:t>他的第一部电影上周末在电视上播出了。</a:t>
            </a:r>
          </a:p>
        </p:txBody>
      </p:sp>
      <p:pic>
        <p:nvPicPr>
          <p:cNvPr id="16386" name="图片 81924" descr="point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613" y="1990725"/>
            <a:ext cx="9032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矩形 81925"/>
          <p:cNvSpPr>
            <a:spLocks noChangeArrowheads="1"/>
          </p:cNvSpPr>
          <p:nvPr/>
        </p:nvSpPr>
        <p:spPr bwMode="auto">
          <a:xfrm>
            <a:off x="530225" y="5408613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8294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6063" y="833438"/>
            <a:ext cx="2093912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9" name="文本框 82948"/>
          <p:cNvSpPr txBox="1">
            <a:spLocks noChangeArrowheads="1"/>
          </p:cNvSpPr>
          <p:nvPr/>
        </p:nvSpPr>
        <p:spPr bwMode="auto">
          <a:xfrm>
            <a:off x="107950" y="1524000"/>
            <a:ext cx="8743950" cy="48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(2016·</a:t>
            </a:r>
            <a:r>
              <a:rPr lang="zh-CN" altLang="en-US" sz="2800" b="1" dirty="0">
                <a:latin typeface="Times New Roman" panose="02020603050405020304" pitchFamily="18" charset="0"/>
              </a:rPr>
              <a:t>黑龙江绥化中考，</a:t>
            </a:r>
            <a:r>
              <a:rPr lang="en-US" altLang="zh-CN" sz="2800" b="1" dirty="0">
                <a:latin typeface="Times New Roman" panose="02020603050405020304" pitchFamily="18" charset="0"/>
              </a:rPr>
              <a:t>19)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December is the  ___month of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the year.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 err="1">
                <a:latin typeface="Times New Roman" panose="02020603050405020304" pitchFamily="18" charset="0"/>
              </a:rPr>
              <a:t>A.Twelve</a:t>
            </a:r>
            <a:r>
              <a:rPr lang="en-US" altLang="zh-CN" sz="2800" b="1" dirty="0">
                <a:latin typeface="Times New Roman" panose="02020603050405020304" pitchFamily="18" charset="0"/>
              </a:rPr>
              <a:t>   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B.twelveth</a:t>
            </a:r>
            <a:r>
              <a:rPr lang="en-US" altLang="zh-CN" sz="2800" b="1" dirty="0">
                <a:latin typeface="Times New Roman" panose="02020603050405020304" pitchFamily="18" charset="0"/>
              </a:rPr>
              <a:t>    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C.twelfth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【解析】句意：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12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月是一年中的第十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二个月份。根据常识我们知道，十二月是一年中的第十二个月份，故用序数词。因此选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【答案】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 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24575" y="842963"/>
            <a:ext cx="2476500" cy="369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16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5850" y="841375"/>
            <a:ext cx="413702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98" name="组合 5170"/>
          <p:cNvGrpSpPr/>
          <p:nvPr/>
        </p:nvGrpSpPr>
        <p:grpSpPr bwMode="auto">
          <a:xfrm>
            <a:off x="180975" y="1282700"/>
            <a:ext cx="1984375" cy="600075"/>
            <a:chOff x="114" y="874"/>
            <a:chExt cx="1250" cy="378"/>
          </a:xfrm>
        </p:grpSpPr>
        <p:pic>
          <p:nvPicPr>
            <p:cNvPr id="4099" name="图片 5164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14" y="874"/>
              <a:ext cx="1162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0" name="文本框 5165"/>
            <p:cNvSpPr txBox="1">
              <a:spLocks noChangeArrowheads="1"/>
            </p:cNvSpPr>
            <p:nvPr/>
          </p:nvSpPr>
          <p:spPr bwMode="auto">
            <a:xfrm>
              <a:off x="191" y="924"/>
              <a:ext cx="1173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教材原文</a:t>
              </a:r>
            </a:p>
          </p:txBody>
        </p:sp>
      </p:grpSp>
      <p:sp>
        <p:nvSpPr>
          <p:cNvPr id="4101" name="文本框 5171"/>
          <p:cNvSpPr txBox="1">
            <a:spLocks noChangeArrowheads="1"/>
          </p:cNvSpPr>
          <p:nvPr/>
        </p:nvSpPr>
        <p:spPr bwMode="auto">
          <a:xfrm>
            <a:off x="247650" y="1857375"/>
            <a:ext cx="8753475" cy="473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 </a:t>
            </a:r>
            <a:r>
              <a:rPr lang="en-US" altLang="zh-CN" sz="2600" b="1" baseline="30000" dirty="0">
                <a:latin typeface="Times New Roman" panose="02020603050405020304" pitchFamily="18" charset="0"/>
              </a:rPr>
              <a:t>①</a:t>
            </a:r>
            <a:r>
              <a:rPr lang="en-US" altLang="zh-CN" sz="2600" b="1" dirty="0">
                <a:latin typeface="Times New Roman" panose="02020603050405020304" pitchFamily="18" charset="0"/>
              </a:rPr>
              <a:t>What’s the date?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 dirty="0" err="1">
                <a:latin typeface="Times New Roman" panose="02020603050405020304" pitchFamily="18" charset="0"/>
              </a:rPr>
              <a:t>TuesdayJanuary</a:t>
            </a:r>
            <a:r>
              <a:rPr lang="en-US" altLang="zh-CN" sz="2600" b="1" dirty="0">
                <a:latin typeface="Times New Roman" panose="02020603050405020304" pitchFamily="18" charset="0"/>
              </a:rPr>
              <a:t> 17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It’s January 17.On this day, we have a class party.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 dirty="0" err="1">
                <a:latin typeface="Times New Roman" panose="02020603050405020304" pitchFamily="18" charset="0"/>
              </a:rPr>
              <a:t>FridayMarch</a:t>
            </a:r>
            <a:r>
              <a:rPr lang="en-US" altLang="zh-CN" sz="2600" b="1" dirty="0">
                <a:latin typeface="Times New Roman" panose="02020603050405020304" pitchFamily="18" charset="0"/>
              </a:rPr>
              <a:t> 24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On March 24, we have Sports Day at our school.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 dirty="0" err="1">
                <a:latin typeface="Times New Roman" panose="02020603050405020304" pitchFamily="18" charset="0"/>
              </a:rPr>
              <a:t>WednesdayApril</a:t>
            </a:r>
            <a:r>
              <a:rPr lang="en-US" altLang="zh-CN" sz="2600" b="1" dirty="0">
                <a:latin typeface="Times New Roman" panose="02020603050405020304" pitchFamily="18" charset="0"/>
              </a:rPr>
              <a:t> 12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 baseline="30000" dirty="0">
                <a:latin typeface="Times New Roman" panose="02020603050405020304" pitchFamily="18" charset="0"/>
              </a:rPr>
              <a:t>②</a:t>
            </a:r>
            <a:r>
              <a:rPr lang="en-US" altLang="zh-CN" sz="2600" b="1" dirty="0">
                <a:latin typeface="Times New Roman" panose="02020603050405020304" pitchFamily="18" charset="0"/>
              </a:rPr>
              <a:t>We have a basketball game against Class 6 on April 12.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 dirty="0" err="1">
                <a:latin typeface="Times New Roman" panose="02020603050405020304" pitchFamily="18" charset="0"/>
              </a:rPr>
              <a:t>ThursdayJune</a:t>
            </a:r>
            <a:r>
              <a:rPr lang="en-US" altLang="zh-CN" sz="2600" b="1" dirty="0">
                <a:latin typeface="Times New Roman" panose="02020603050405020304" pitchFamily="18" charset="0"/>
              </a:rPr>
              <a:t> 15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Yi Han’s birthday is on June 15.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文本框 71683"/>
          <p:cNvSpPr txBox="1">
            <a:spLocks noChangeArrowheads="1"/>
          </p:cNvSpPr>
          <p:nvPr/>
        </p:nvSpPr>
        <p:spPr bwMode="auto">
          <a:xfrm>
            <a:off x="247650" y="685800"/>
            <a:ext cx="8753475" cy="547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</a:rPr>
              <a:t> Months of the year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 err="1">
                <a:latin typeface="Times New Roman" panose="02020603050405020304" pitchFamily="18" charset="0"/>
              </a:rPr>
              <a:t>Ms.Liu:What’s</a:t>
            </a:r>
            <a:r>
              <a:rPr lang="en-US" altLang="zh-CN" sz="2800" b="1" dirty="0">
                <a:latin typeface="Times New Roman" panose="02020603050405020304" pitchFamily="18" charset="0"/>
              </a:rPr>
              <a:t> the date today, Li Ming?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Li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Ming:Today</a:t>
            </a:r>
            <a:r>
              <a:rPr lang="en-US" altLang="zh-CN" sz="2800" b="1" dirty="0">
                <a:latin typeface="Times New Roman" panose="02020603050405020304" pitchFamily="18" charset="0"/>
              </a:rPr>
              <a:t> is December 19.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 err="1">
                <a:latin typeface="Times New Roman" panose="02020603050405020304" pitchFamily="18" charset="0"/>
              </a:rPr>
              <a:t>Ms.Liu:That’s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right.What</a:t>
            </a:r>
            <a:r>
              <a:rPr lang="en-US" altLang="zh-CN" sz="2800" b="1" dirty="0">
                <a:latin typeface="Times New Roman" panose="02020603050405020304" pitchFamily="18" charset="0"/>
              </a:rPr>
              <a:t> month comes after December?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Wang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Mei:January</a:t>
            </a:r>
            <a:r>
              <a:rPr lang="en-US" altLang="zh-CN" sz="2800" b="1" dirty="0">
                <a:latin typeface="Times New Roman" panose="02020603050405020304" pitchFamily="18" charset="0"/>
              </a:rPr>
              <a:t>! </a:t>
            </a:r>
            <a:r>
              <a:rPr lang="en-US" altLang="zh-CN" sz="2800" b="1" baseline="30000" dirty="0">
                <a:latin typeface="Times New Roman" panose="02020603050405020304" pitchFamily="18" charset="0"/>
              </a:rPr>
              <a:t>③</a:t>
            </a:r>
            <a:r>
              <a:rPr lang="en-US" altLang="zh-CN" sz="2800" b="1" dirty="0">
                <a:latin typeface="Times New Roman" panose="02020603050405020304" pitchFamily="18" charset="0"/>
              </a:rPr>
              <a:t>January is the first month of a new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year.On</a:t>
            </a:r>
            <a:r>
              <a:rPr lang="en-US" altLang="zh-CN" sz="2800" b="1" dirty="0">
                <a:latin typeface="Times New Roman" panose="02020603050405020304" pitchFamily="18" charset="0"/>
              </a:rPr>
              <a:t> Tuesday, January 17, we will have a class party.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 err="1">
                <a:latin typeface="Times New Roman" panose="02020603050405020304" pitchFamily="18" charset="0"/>
              </a:rPr>
              <a:t>Ms.Liu:Yes</a:t>
            </a:r>
            <a:r>
              <a:rPr lang="en-US" altLang="zh-CN" sz="2800" b="1" dirty="0">
                <a:latin typeface="Times New Roman" panose="02020603050405020304" pitchFamily="18" charset="0"/>
              </a:rPr>
              <a:t>, Wang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Mei.Let’s</a:t>
            </a:r>
            <a:r>
              <a:rPr lang="en-US" altLang="zh-CN" sz="2800" b="1" dirty="0">
                <a:latin typeface="Times New Roman" panose="02020603050405020304" pitchFamily="18" charset="0"/>
              </a:rPr>
              <a:t> look at our class calendar for next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year.What</a:t>
            </a:r>
            <a:r>
              <a:rPr lang="en-US" altLang="zh-CN" sz="2800" b="1" dirty="0">
                <a:latin typeface="Times New Roman" panose="02020603050405020304" pitchFamily="18" charset="0"/>
              </a:rPr>
              <a:t> dates can we mark on our calendar?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73729"/>
          <p:cNvSpPr txBox="1">
            <a:spLocks noChangeArrowheads="1"/>
          </p:cNvSpPr>
          <p:nvPr/>
        </p:nvSpPr>
        <p:spPr bwMode="auto">
          <a:xfrm>
            <a:off x="333375" y="523875"/>
            <a:ext cx="8753475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Jack:We can mark our school’s Sports Day.It’s on March 24.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Li Ming:In April, we have our second basketball game against Class 6.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Yang Hao:Yi Han’s birthday is in June.It’s on June 15.</a:t>
            </a:r>
          </a:p>
        </p:txBody>
      </p:sp>
      <p:pic>
        <p:nvPicPr>
          <p:cNvPr id="6146" name="图片 737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86050" y="3638550"/>
            <a:ext cx="35052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文本框 72707"/>
          <p:cNvSpPr txBox="1">
            <a:spLocks noChangeArrowheads="1"/>
          </p:cNvSpPr>
          <p:nvPr/>
        </p:nvSpPr>
        <p:spPr bwMode="auto">
          <a:xfrm>
            <a:off x="190499" y="1971675"/>
            <a:ext cx="8829675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800" b="1" dirty="0">
                <a:latin typeface="Times New Roman" panose="02020603050405020304" pitchFamily="18" charset="0"/>
              </a:rPr>
              <a:t> Search for month and ordinal number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words.Then</a:t>
            </a:r>
            <a:r>
              <a:rPr lang="en-US" altLang="zh-CN" sz="2800" b="1" dirty="0">
                <a:latin typeface="Times New Roman" panose="02020603050405020304" pitchFamily="18" charset="0"/>
              </a:rPr>
              <a:t> write them down.</a:t>
            </a:r>
          </a:p>
        </p:txBody>
      </p:sp>
      <p:sp>
        <p:nvSpPr>
          <p:cNvPr id="7170" name="矩形 72708"/>
          <p:cNvSpPr>
            <a:spLocks noChangeArrowheads="1"/>
          </p:cNvSpPr>
          <p:nvPr/>
        </p:nvSpPr>
        <p:spPr bwMode="auto">
          <a:xfrm>
            <a:off x="438149" y="3313113"/>
            <a:ext cx="14493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u="sng" dirty="0">
                <a:latin typeface="Times New Roman" panose="02020603050405020304" pitchFamily="18" charset="0"/>
              </a:rPr>
              <a:t>January</a:t>
            </a:r>
          </a:p>
        </p:txBody>
      </p:sp>
      <p:sp>
        <p:nvSpPr>
          <p:cNvPr id="7171" name="文本框 72709"/>
          <p:cNvSpPr txBox="1">
            <a:spLocks noChangeArrowheads="1"/>
          </p:cNvSpPr>
          <p:nvPr/>
        </p:nvSpPr>
        <p:spPr bwMode="auto">
          <a:xfrm>
            <a:off x="314324" y="4191000"/>
            <a:ext cx="8486775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February; June; fourth; second; March; April; fifth; first; sixth; May; third</a:t>
            </a:r>
          </a:p>
        </p:txBody>
      </p:sp>
      <p:sp>
        <p:nvSpPr>
          <p:cNvPr id="5" name="矩形 73731"/>
          <p:cNvSpPr>
            <a:spLocks noChangeArrowheads="1"/>
          </p:cNvSpPr>
          <p:nvPr/>
        </p:nvSpPr>
        <p:spPr bwMode="auto">
          <a:xfrm>
            <a:off x="314324" y="1055688"/>
            <a:ext cx="245022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Let’s Do It!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矩形 74755"/>
          <p:cNvSpPr>
            <a:spLocks noChangeArrowheads="1"/>
          </p:cNvSpPr>
          <p:nvPr/>
        </p:nvSpPr>
        <p:spPr bwMode="auto">
          <a:xfrm>
            <a:off x="195263" y="779463"/>
            <a:ext cx="86010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</a:rPr>
              <a:t> Listen to the statement and match the dates with the events.</a:t>
            </a:r>
          </a:p>
        </p:txBody>
      </p:sp>
      <p:pic>
        <p:nvPicPr>
          <p:cNvPr id="8194" name="图片 747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7850" y="2352675"/>
            <a:ext cx="5581650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文本框 75779"/>
          <p:cNvSpPr txBox="1">
            <a:spLocks noChangeArrowheads="1"/>
          </p:cNvSpPr>
          <p:nvPr/>
        </p:nvSpPr>
        <p:spPr bwMode="auto">
          <a:xfrm>
            <a:off x="238125" y="522288"/>
            <a:ext cx="8667750" cy="607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3 </a:t>
            </a:r>
            <a:r>
              <a:rPr lang="en-US" altLang="zh-CN" sz="2800" b="1" dirty="0">
                <a:latin typeface="Times New Roman" panose="02020603050405020304" pitchFamily="18" charset="0"/>
              </a:rPr>
              <a:t>Fill in the blanks with the correct forms of the given words.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1.January is the__________ (one) month of the year.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2.Who is the________  (four) boy on your team?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3.A:What is the ________ (three) month of the year?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B:It’s March.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4.I like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spring.Summer</a:t>
            </a:r>
            <a:r>
              <a:rPr lang="en-US" altLang="zh-CN" sz="2800" b="1" dirty="0">
                <a:latin typeface="Times New Roman" panose="02020603050405020304" pitchFamily="18" charset="0"/>
              </a:rPr>
              <a:t> is my________ (two)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favourite</a:t>
            </a:r>
            <a:r>
              <a:rPr lang="en-US" altLang="zh-CN" sz="2800" b="1" dirty="0">
                <a:latin typeface="Times New Roman" panose="02020603050405020304" pitchFamily="18" charset="0"/>
              </a:rPr>
              <a:t> season.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5.My birthday is in the ________ (five) month of the year.</a:t>
            </a:r>
          </a:p>
        </p:txBody>
      </p:sp>
      <p:sp>
        <p:nvSpPr>
          <p:cNvPr id="75781" name="矩形 75780"/>
          <p:cNvSpPr>
            <a:spLocks noChangeArrowheads="1"/>
          </p:cNvSpPr>
          <p:nvPr/>
        </p:nvSpPr>
        <p:spPr bwMode="auto">
          <a:xfrm>
            <a:off x="4195763" y="5389563"/>
            <a:ext cx="838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fifth</a:t>
            </a:r>
          </a:p>
        </p:txBody>
      </p:sp>
      <p:sp>
        <p:nvSpPr>
          <p:cNvPr id="75782" name="矩形 75781"/>
          <p:cNvSpPr>
            <a:spLocks noChangeArrowheads="1"/>
          </p:cNvSpPr>
          <p:nvPr/>
        </p:nvSpPr>
        <p:spPr bwMode="auto">
          <a:xfrm>
            <a:off x="3192463" y="1751013"/>
            <a:ext cx="8159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first</a:t>
            </a:r>
          </a:p>
        </p:txBody>
      </p:sp>
      <p:sp>
        <p:nvSpPr>
          <p:cNvPr id="75783" name="矩形 75782"/>
          <p:cNvSpPr>
            <a:spLocks noChangeArrowheads="1"/>
          </p:cNvSpPr>
          <p:nvPr/>
        </p:nvSpPr>
        <p:spPr bwMode="auto">
          <a:xfrm>
            <a:off x="2338388" y="2436813"/>
            <a:ext cx="11541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fourth</a:t>
            </a:r>
          </a:p>
        </p:txBody>
      </p:sp>
      <p:sp>
        <p:nvSpPr>
          <p:cNvPr id="75784" name="矩形 75783"/>
          <p:cNvSpPr>
            <a:spLocks noChangeArrowheads="1"/>
          </p:cNvSpPr>
          <p:nvPr/>
        </p:nvSpPr>
        <p:spPr bwMode="auto">
          <a:xfrm>
            <a:off x="2941638" y="2989263"/>
            <a:ext cx="9556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third</a:t>
            </a:r>
          </a:p>
        </p:txBody>
      </p:sp>
      <p:sp>
        <p:nvSpPr>
          <p:cNvPr id="75785" name="矩形 75784"/>
          <p:cNvSpPr>
            <a:spLocks noChangeArrowheads="1"/>
          </p:cNvSpPr>
          <p:nvPr/>
        </p:nvSpPr>
        <p:spPr bwMode="auto">
          <a:xfrm>
            <a:off x="4852988" y="4227513"/>
            <a:ext cx="12112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second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/>
      <p:bldP spid="75782" grpId="0"/>
      <p:bldP spid="75783" grpId="0"/>
      <p:bldP spid="75784" grpId="0"/>
      <p:bldP spid="757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文本框 76803"/>
          <p:cNvSpPr txBox="1">
            <a:spLocks noChangeArrowheads="1"/>
          </p:cNvSpPr>
          <p:nvPr/>
        </p:nvSpPr>
        <p:spPr bwMode="auto">
          <a:xfrm>
            <a:off x="266700" y="1171575"/>
            <a:ext cx="887730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2800" b="1">
                <a:latin typeface="Times New Roman" panose="02020603050405020304" pitchFamily="18" charset="0"/>
              </a:rPr>
              <a:t> Work in groups.Mark your class calendar for the coming months.Then talk about it. 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4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3925" y="733425"/>
            <a:ext cx="46355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文本框 69667"/>
          <p:cNvSpPr txBox="1">
            <a:spLocks noChangeArrowheads="1"/>
          </p:cNvSpPr>
          <p:nvPr/>
        </p:nvSpPr>
        <p:spPr bwMode="auto">
          <a:xfrm>
            <a:off x="200025" y="1762125"/>
            <a:ext cx="8696325" cy="428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01What’s the date?</a:t>
            </a:r>
            <a:r>
              <a:rPr lang="zh-CN" altLang="en-US" sz="2800" b="1" dirty="0">
                <a:latin typeface="Times New Roman" panose="02020603050405020304" pitchFamily="18" charset="0"/>
              </a:rPr>
              <a:t>今天是几号？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800" b="1" dirty="0">
                <a:latin typeface="Times New Roman" panose="02020603050405020304" pitchFamily="18" charset="0"/>
              </a:rPr>
              <a:t>P102)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  “What’s the date?”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这是由</a:t>
            </a:r>
            <a:r>
              <a:rPr lang="en-US" altLang="zh-CN" sz="2800" b="1" dirty="0">
                <a:latin typeface="Times New Roman" panose="02020603050405020304" pitchFamily="18" charset="0"/>
              </a:rPr>
              <a:t>what</a:t>
            </a:r>
            <a:r>
              <a:rPr lang="zh-CN" altLang="en-US" sz="2800" b="1" dirty="0">
                <a:latin typeface="Times New Roman" panose="02020603050405020304" pitchFamily="18" charset="0"/>
              </a:rPr>
              <a:t>引导的特殊疑问句，用来对“日期”进行提问，意为“今天是几月几号</a:t>
            </a:r>
            <a:r>
              <a:rPr lang="en-US" altLang="zh-CN" sz="2800" b="1" dirty="0">
                <a:latin typeface="Times New Roman" panose="02020603050405020304" pitchFamily="18" charset="0"/>
              </a:rPr>
              <a:t>? ”</a:t>
            </a:r>
            <a:r>
              <a:rPr lang="zh-CN" altLang="en-US" sz="2800" b="1" dirty="0">
                <a:latin typeface="Times New Roman" panose="02020603050405020304" pitchFamily="18" charset="0"/>
              </a:rPr>
              <a:t>。其同义句型为“</a:t>
            </a:r>
            <a:r>
              <a:rPr lang="en-US" altLang="zh-CN" sz="2800" b="1" dirty="0">
                <a:latin typeface="Times New Roman" panose="02020603050405020304" pitchFamily="18" charset="0"/>
              </a:rPr>
              <a:t>What date is it today?”</a:t>
            </a:r>
            <a:r>
              <a:rPr lang="zh-CN" altLang="en-US" sz="2800" b="1" dirty="0">
                <a:latin typeface="Times New Roman" panose="02020603050405020304" pitchFamily="18" charset="0"/>
              </a:rPr>
              <a:t>，其答语均为“</a:t>
            </a:r>
            <a:r>
              <a:rPr lang="en-US" altLang="zh-CN" sz="2800" b="1" dirty="0">
                <a:latin typeface="Times New Roman" panose="02020603050405020304" pitchFamily="18" charset="0"/>
              </a:rPr>
              <a:t>It’s+</a:t>
            </a:r>
            <a:r>
              <a:rPr lang="zh-CN" altLang="en-US" sz="2800" b="1" dirty="0">
                <a:latin typeface="Times New Roman" panose="02020603050405020304" pitchFamily="18" charset="0"/>
              </a:rPr>
              <a:t>日期”。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—What’s the date today? </a:t>
            </a:r>
            <a:r>
              <a:rPr lang="zh-CN" altLang="en-US" sz="2800" b="1" dirty="0">
                <a:latin typeface="Times New Roman" panose="02020603050405020304" pitchFamily="18" charset="0"/>
              </a:rPr>
              <a:t>今天是几号？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—It’s May the first. </a:t>
            </a:r>
            <a:r>
              <a:rPr lang="zh-CN" altLang="en-US" sz="2800" b="1" dirty="0">
                <a:latin typeface="Times New Roman" panose="02020603050405020304" pitchFamily="18" charset="0"/>
              </a:rPr>
              <a:t>今天是</a:t>
            </a:r>
            <a:r>
              <a:rPr lang="en-US" altLang="zh-CN" sz="2800" b="1" dirty="0">
                <a:latin typeface="Times New Roman" panose="02020603050405020304" pitchFamily="18" charset="0"/>
              </a:rPr>
              <a:t>5</a:t>
            </a:r>
            <a:r>
              <a:rPr lang="zh-CN" altLang="en-US" sz="2800" b="1" dirty="0">
                <a:latin typeface="Times New Roman" panose="02020603050405020304" pitchFamily="18" charset="0"/>
              </a:rPr>
              <a:t>月</a:t>
            </a:r>
            <a:r>
              <a:rPr lang="en-US" altLang="zh-CN" sz="2800" b="1" dirty="0"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</a:rPr>
              <a:t>号。</a:t>
            </a:r>
          </a:p>
        </p:txBody>
      </p:sp>
      <p:pic>
        <p:nvPicPr>
          <p:cNvPr id="11267" name="图片 69668" descr="point标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8188" y="2628900"/>
            <a:ext cx="9032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矩形 69669"/>
          <p:cNvSpPr>
            <a:spLocks noChangeArrowheads="1"/>
          </p:cNvSpPr>
          <p:nvPr/>
        </p:nvSpPr>
        <p:spPr bwMode="auto">
          <a:xfrm>
            <a:off x="415925" y="4922838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WWW.2PPT.COM&#10;">
  <a:themeElements>
    <a:clrScheme name="Default Design 1">
      <a:dk1>
        <a:srgbClr val="000000"/>
      </a:dk1>
      <a:lt1>
        <a:srgbClr val="FFFFFF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FFFFF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自定义 6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>
        <a:noFill/>
        <a:ln w="25400" cmpd="sng">
          <a:solidFill>
            <a:srgbClr val="C00000"/>
          </a:solidFill>
          <a:round/>
        </a:ln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FFFFF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6666"/>
        </a:dk2>
        <a:lt2>
          <a:srgbClr val="808080"/>
        </a:lt2>
        <a:accent1>
          <a:srgbClr val="F8A230"/>
        </a:accent1>
        <a:accent2>
          <a:srgbClr val="5CACE2"/>
        </a:accent2>
        <a:accent3>
          <a:srgbClr val="FFFFFF"/>
        </a:accent3>
        <a:accent4>
          <a:srgbClr val="000000"/>
        </a:accent4>
        <a:accent5>
          <a:srgbClr val="FBCEAD"/>
        </a:accent5>
        <a:accent6>
          <a:srgbClr val="539BCD"/>
        </a:accent6>
        <a:hlink>
          <a:srgbClr val="E569A7"/>
        </a:hlink>
        <a:folHlink>
          <a:srgbClr val="95D8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8EEA3A"/>
        </a:accent1>
        <a:accent2>
          <a:srgbClr val="F97B90"/>
        </a:accent2>
        <a:accent3>
          <a:srgbClr val="FFFFFF"/>
        </a:accent3>
        <a:accent4>
          <a:srgbClr val="000000"/>
        </a:accent4>
        <a:accent5>
          <a:srgbClr val="C6F3AE"/>
        </a:accent5>
        <a:accent6>
          <a:srgbClr val="E26F82"/>
        </a:accent6>
        <a:hlink>
          <a:srgbClr val="5DC2F5"/>
        </a:hlink>
        <a:folHlink>
          <a:srgbClr val="FFA4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主题23</Template>
  <TotalTime>0</TotalTime>
  <Words>797</Words>
  <Application>Microsoft Office PowerPoint</Application>
  <PresentationFormat>全屏显示(4:3)</PresentationFormat>
  <Paragraphs>80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黑体</vt:lpstr>
      <vt:lpstr>楷体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71</cp:revision>
  <dcterms:created xsi:type="dcterms:W3CDTF">2017-07-08T03:13:00Z</dcterms:created>
  <dcterms:modified xsi:type="dcterms:W3CDTF">2023-01-17T01:49:24Z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D6945A3BA7CC41E59CBED213D1BB4725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