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notesMasterIdLst>
    <p:notesMasterId r:id="rId19"/>
  </p:notesMasterIdLst>
  <p:handoutMasterIdLst>
    <p:handoutMasterId r:id="rId20"/>
  </p:handoutMasterIdLst>
  <p:sldIdLst>
    <p:sldId id="280" r:id="rId3"/>
    <p:sldId id="287" r:id="rId4"/>
    <p:sldId id="382" r:id="rId5"/>
    <p:sldId id="313" r:id="rId6"/>
    <p:sldId id="338" r:id="rId7"/>
    <p:sldId id="374" r:id="rId8"/>
    <p:sldId id="377" r:id="rId9"/>
    <p:sldId id="378" r:id="rId10"/>
    <p:sldId id="375" r:id="rId11"/>
    <p:sldId id="376" r:id="rId12"/>
    <p:sldId id="325" r:id="rId13"/>
    <p:sldId id="379" r:id="rId14"/>
    <p:sldId id="380" r:id="rId15"/>
    <p:sldId id="381" r:id="rId16"/>
    <p:sldId id="326" r:id="rId17"/>
    <p:sldId id="348" r:id="rId18"/>
  </p:sldIdLst>
  <p:sldSz cx="9144000" cy="5143500" type="screen16x9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3429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6858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0287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3716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1714500" algn="l" defTabSz="6858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057400" algn="l" defTabSz="6858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2400300" algn="l" defTabSz="6858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2743200" algn="l" defTabSz="6858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7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E6FBFE"/>
    <a:srgbClr val="57D2E3"/>
    <a:srgbClr val="21B1C5"/>
    <a:srgbClr val="B2F3FC"/>
    <a:srgbClr val="4BCFE1"/>
    <a:srgbClr val="5BADF7"/>
    <a:srgbClr val="6A56AD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60" autoAdjust="0"/>
  </p:normalViewPr>
  <p:slideViewPr>
    <p:cSldViewPr snapToGrid="0">
      <p:cViewPr varScale="1">
        <p:scale>
          <a:sx n="107" d="100"/>
          <a:sy n="107" d="100"/>
        </p:scale>
        <p:origin x="-84" y="-678"/>
      </p:cViewPr>
      <p:guideLst>
        <p:guide orient="horz" pos="1620"/>
        <p:guide pos="2879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70" d="100"/>
        <a:sy n="170" d="100"/>
      </p:scale>
      <p:origin x="0" y="0"/>
    </p:cViewPr>
  </p:sorterViewPr>
  <p:gridSpacing cx="72005" cy="72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hangingPunct="0">
              <a:buFontTx/>
              <a:buNone/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0" hangingPunct="0">
              <a:buFontTx/>
              <a:buNone/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hangingPunct="0">
              <a:buFontTx/>
              <a:buNone/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 eaLnBrk="0" hangingPunct="0">
              <a:defRPr sz="1200"/>
            </a:lvl1pPr>
          </a:lstStyle>
          <a:p>
            <a:fld id="{75E804C5-7DBB-47DC-B082-E096053DCEB1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hangingPunct="0">
              <a:buFontTx/>
              <a:buNone/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0" hangingPunct="0">
              <a:buFontTx/>
              <a:buNone/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 smtClean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hangingPunct="0">
              <a:buFontTx/>
              <a:buNone/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 eaLnBrk="0" hangingPunct="0">
              <a:defRPr sz="1200"/>
            </a:lvl1pPr>
          </a:lstStyle>
          <a:p>
            <a:fld id="{0004047D-AFEB-4E1F-856C-C2650C73A411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ln>
            <a:solidFill>
              <a:srgbClr val="000000"/>
            </a:solidFill>
            <a:miter lim="800000"/>
          </a:ln>
        </p:spPr>
      </p:sp>
      <p:sp>
        <p:nvSpPr>
          <p:cNvPr id="7170" name="备注占位符 2"/>
          <p:cNvSpPr>
            <a:spLocks noGrp="1" noChangeArrowheads="1"/>
          </p:cNvSpPr>
          <p:nvPr>
            <p:ph type="body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zh-CN" altLang="en-US" smtClean="0"/>
          </a:p>
        </p:txBody>
      </p:sp>
      <p:sp>
        <p:nvSpPr>
          <p:cNvPr id="7171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889D05EB-F84C-4F89-B452-31BA36E822E9}" type="slidenum">
              <a:rPr lang="zh-CN" altLang="en-US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04047D-AFEB-4E1F-856C-C2650C73A411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905F7C-47AE-41E6-A514-43C1C0CBAF30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</p:spPr>
        <p:txBody>
          <a:bodyPr lIns="68580" tIns="34290" rIns="68580" bIns="34290"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5469D3-9BE5-4BD5-B76C-637F46409389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A995D-4E08-4532-A99D-0C6F59DA60A5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A995D-4E08-4532-A99D-0C6F59DA60A5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自定义版式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E13237-215B-4277-9153-CE19C47F794D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</p:spPr>
        <p:txBody>
          <a:bodyPr lIns="68580" tIns="34290" rIns="68580" bIns="34290"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E26743-EA5B-4E74-A142-98A10C863807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</p:spPr>
        <p:txBody>
          <a:bodyPr lIns="68580" tIns="34290" rIns="68580" bIns="34290"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DACFDE-8346-4208-A6FF-5D3E6818D639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</p:spPr>
        <p:txBody>
          <a:bodyPr lIns="68580" tIns="34290" rIns="68580" bIns="34290"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46E6FE-5273-4B00-A23D-8BC926DD3E45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</p:spPr>
        <p:txBody>
          <a:bodyPr lIns="68580" tIns="34290" rIns="68580" bIns="34290"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24BF88-0034-4E0B-A53D-F4D7A9D9669D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</p:spPr>
        <p:txBody>
          <a:bodyPr lIns="68580" tIns="34290" rIns="68580" bIns="34290"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C48A56-BEC5-4810-831F-9660EFA187D8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</p:spPr>
        <p:txBody>
          <a:bodyPr lIns="68580" tIns="34290" rIns="68580" bIns="34290"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EA6D71-28F5-4342-832F-04A48AAA61EB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</p:spPr>
        <p:txBody>
          <a:bodyPr lIns="68580" tIns="34290" rIns="68580" bIns="34290"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5D6B64-2050-4E39-A577-33B3BFA043AF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2.png"/><Relationship Id="rId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 eaLnBrk="1" hangingPunct="1">
              <a:buFont typeface="Arial" panose="020B0604020202020204" pitchFamily="34" charset="0"/>
              <a:buNone/>
              <a:defRPr sz="900" noProof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ctr" eaLnBrk="1" hangingPunct="1">
              <a:buFont typeface="Arial" panose="020B0604020202020204" pitchFamily="34" charset="0"/>
              <a:buNone/>
              <a:defRPr sz="900" noProof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wrap="square" lIns="68580" tIns="34290" rIns="68580" bIns="34290" numCol="1" anchor="ctr" anchorCtr="0" compatLnSpc="1"/>
          <a:lstStyle>
            <a:lvl1pPr algn="r">
              <a:defRPr sz="900">
                <a:solidFill>
                  <a:srgbClr val="898989"/>
                </a:solidFill>
              </a:defRPr>
            </a:lvl1pPr>
          </a:lstStyle>
          <a:p>
            <a:fld id="{3BBA995D-4E08-4532-A99D-0C6F59DA60A5}" type="slidenum">
              <a:rPr lang="zh-CN" altLang="en-US"/>
              <a:t>‹#›</a:t>
            </a:fld>
            <a:endParaRPr lang="zh-CN" altLang="en-US"/>
          </a:p>
        </p:txBody>
      </p:sp>
      <p:sp>
        <p:nvSpPr>
          <p:cNvPr id="7" name="矩形 14"/>
          <p:cNvSpPr>
            <a:spLocks noChangeArrowheads="1"/>
          </p:cNvSpPr>
          <p:nvPr/>
        </p:nvSpPr>
        <p:spPr bwMode="auto">
          <a:xfrm rot="10800000">
            <a:off x="-5" y="652270"/>
            <a:ext cx="6108341" cy="2805305"/>
          </a:xfrm>
          <a:prstGeom prst="rect">
            <a:avLst/>
          </a:prstGeom>
          <a:gradFill flip="none" rotWithShape="1">
            <a:gsLst>
              <a:gs pos="917">
                <a:schemeClr val="bg1"/>
              </a:gs>
              <a:gs pos="37000">
                <a:srgbClr val="E6FBFE">
                  <a:alpha val="80000"/>
                </a:srgbClr>
              </a:gs>
              <a:gs pos="100000">
                <a:srgbClr val="57D2E3"/>
              </a:gs>
            </a:gsLst>
            <a:lin ang="0" scaled="1"/>
            <a:tileRect/>
          </a:gradFill>
          <a:ln>
            <a:noFill/>
          </a:ln>
          <a:effectLst>
            <a:reflection blurRad="6350" stA="50000" endA="300" endPos="55000" dir="5400000" sy="-100000" algn="bl" rotWithShape="0"/>
          </a:effectLst>
        </p:spPr>
        <p:txBody>
          <a:bodyPr lIns="68580" tIns="34290" rIns="68580" bIns="3429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defRPr/>
            </a:pPr>
            <a:endParaRPr lang="zh-CN" altLang="en-US" dirty="0" smtClean="0"/>
          </a:p>
        </p:txBody>
      </p:sp>
      <p:pic>
        <p:nvPicPr>
          <p:cNvPr id="1030" name="图片 28"/>
          <p:cNvPicPr>
            <a:picLocks noChangeAspect="1" noChangeArrowheads="1"/>
          </p:cNvPicPr>
          <p:nvPr userDrawn="1"/>
        </p:nvPicPr>
        <p:blipFill>
          <a:blip r:embed="rId14" cstate="email"/>
          <a:srcRect b="-90"/>
          <a:stretch>
            <a:fillRect/>
          </a:stretch>
        </p:blipFill>
        <p:spPr bwMode="auto">
          <a:xfrm>
            <a:off x="-9525" y="671512"/>
            <a:ext cx="6105525" cy="2776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矩形 14"/>
          <p:cNvSpPr>
            <a:spLocks noChangeArrowheads="1"/>
          </p:cNvSpPr>
          <p:nvPr/>
        </p:nvSpPr>
        <p:spPr bwMode="auto">
          <a:xfrm>
            <a:off x="-4" y="1152526"/>
            <a:ext cx="6108340" cy="1724024"/>
          </a:xfrm>
          <a:prstGeom prst="rect">
            <a:avLst/>
          </a:prstGeom>
          <a:gradFill>
            <a:gsLst>
              <a:gs pos="917">
                <a:schemeClr val="bg1">
                  <a:alpha val="28000"/>
                </a:schemeClr>
              </a:gs>
              <a:gs pos="31000">
                <a:srgbClr val="E6FBFE">
                  <a:alpha val="80000"/>
                </a:srgbClr>
              </a:gs>
              <a:gs pos="79000">
                <a:srgbClr val="57D2E3"/>
              </a:gs>
            </a:gsLst>
            <a:lin ang="0" scaled="1"/>
          </a:gradFill>
          <a:ln>
            <a:noFill/>
          </a:ln>
          <a:effectLst>
            <a:reflection blurRad="6350" stA="50000" endA="300" endPos="55000" dir="5400000" sy="-100000" algn="bl" rotWithShape="0"/>
          </a:effectLst>
        </p:spPr>
        <p:txBody>
          <a:bodyPr lIns="68580" tIns="34290" rIns="68580" bIns="3429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defRPr/>
            </a:pPr>
            <a:endParaRPr lang="zh-CN" altLang="en-US" smtClean="0"/>
          </a:p>
        </p:txBody>
      </p:sp>
      <p:sp>
        <p:nvSpPr>
          <p:cNvPr id="10" name="矩形 14"/>
          <p:cNvSpPr>
            <a:spLocks noChangeArrowheads="1"/>
          </p:cNvSpPr>
          <p:nvPr/>
        </p:nvSpPr>
        <p:spPr bwMode="auto">
          <a:xfrm>
            <a:off x="4896" y="630226"/>
            <a:ext cx="9144000" cy="4513274"/>
          </a:xfrm>
          <a:prstGeom prst="rect">
            <a:avLst/>
          </a:prstGeom>
          <a:noFill/>
          <a:ln>
            <a:noFill/>
          </a:ln>
          <a:effectLst>
            <a:reflection blurRad="6350" stA="50000" endA="300" endPos="55000" dir="5400000" sy="-100000" algn="bl" rotWithShape="0"/>
          </a:effectLst>
        </p:spPr>
        <p:txBody>
          <a:bodyPr lIns="68580" tIns="34290" rIns="68580" bIns="3429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defRPr/>
            </a:pPr>
            <a:endParaRPr lang="zh-CN" altLang="en-US" dirty="0" smtClean="0"/>
          </a:p>
        </p:txBody>
      </p:sp>
      <p:pic>
        <p:nvPicPr>
          <p:cNvPr id="1033" name="图片 6"/>
          <p:cNvPicPr>
            <a:picLocks noChangeAspect="1" noChangeArrowheads="1"/>
          </p:cNvPicPr>
          <p:nvPr userDrawn="1"/>
        </p:nvPicPr>
        <p:blipFill>
          <a:blip r:embed="rId15" cstate="email"/>
          <a:srcRect/>
          <a:stretch>
            <a:fillRect/>
          </a:stretch>
        </p:blipFill>
        <p:spPr bwMode="auto">
          <a:xfrm>
            <a:off x="8470107" y="189310"/>
            <a:ext cx="392906" cy="2726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矩形 8"/>
          <p:cNvSpPr>
            <a:spLocks noChangeArrowheads="1"/>
          </p:cNvSpPr>
          <p:nvPr/>
        </p:nvSpPr>
        <p:spPr bwMode="auto">
          <a:xfrm>
            <a:off x="5866210" y="210741"/>
            <a:ext cx="2628900" cy="252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>
              <a:defRPr/>
            </a:pPr>
            <a:r>
              <a:rPr lang="zh-CN" altLang="zh-CN" sz="1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北京师范大学出版社 </a:t>
            </a:r>
            <a:r>
              <a:rPr lang="zh-CN" altLang="en-US" sz="1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九</a:t>
            </a:r>
            <a:r>
              <a:rPr lang="zh-CN" altLang="zh-CN" sz="1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年级</a:t>
            </a:r>
            <a:r>
              <a:rPr lang="en-US" altLang="zh-CN" sz="1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 </a:t>
            </a:r>
            <a:r>
              <a:rPr lang="en-US" altLang="zh-CN" sz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|</a:t>
            </a:r>
            <a:r>
              <a:rPr lang="en-US" altLang="zh-CN" sz="1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 </a:t>
            </a:r>
            <a:r>
              <a:rPr lang="zh-CN" altLang="en-US" sz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下册</a:t>
            </a:r>
            <a:r>
              <a:rPr lang="en-US" altLang="zh-CN" sz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    </a:t>
            </a:r>
            <a:endParaRPr lang="zh-CN" altLang="en-US" sz="1200" dirty="0" smtClean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5pPr>
      <a:lvl6pPr marL="342900"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6pPr>
      <a:lvl7pPr marL="685800"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7pPr>
      <a:lvl8pPr marL="1028700"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8pPr>
      <a:lvl9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9pPr>
    </p:titleStyle>
    <p:bodyStyle>
      <a:lvl1pPr marL="171450" indent="-171450" algn="l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矩形 14"/>
          <p:cNvSpPr>
            <a:spLocks noChangeArrowheads="1"/>
          </p:cNvSpPr>
          <p:nvPr/>
        </p:nvSpPr>
        <p:spPr bwMode="auto">
          <a:xfrm>
            <a:off x="-4" y="128709"/>
            <a:ext cx="9144002" cy="391339"/>
          </a:xfrm>
          <a:prstGeom prst="rect">
            <a:avLst/>
          </a:prstGeom>
          <a:gradFill flip="none" rotWithShape="1">
            <a:gsLst>
              <a:gs pos="917">
                <a:schemeClr val="bg1"/>
              </a:gs>
              <a:gs pos="37000">
                <a:srgbClr val="E6FBFE">
                  <a:alpha val="80000"/>
                </a:srgbClr>
              </a:gs>
              <a:gs pos="100000">
                <a:srgbClr val="57D2E3"/>
              </a:gs>
            </a:gsLst>
            <a:lin ang="10800000" scaled="1"/>
            <a:tileRect/>
          </a:gradFill>
          <a:ln>
            <a:noFill/>
          </a:ln>
          <a:effectLst>
            <a:reflection blurRad="6350" stA="50000" endA="300" endPos="55000" dir="5400000" sy="-100000" algn="bl" rotWithShape="0"/>
          </a:effectLst>
        </p:spPr>
        <p:txBody>
          <a:bodyPr lIns="68580" tIns="34290" rIns="68580" bIns="3429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defRPr/>
            </a:pPr>
            <a:endParaRPr lang="zh-CN" altLang="en-US" smtClean="0"/>
          </a:p>
        </p:txBody>
      </p:sp>
      <p:pic>
        <p:nvPicPr>
          <p:cNvPr id="2051" name="图片 21"/>
          <p:cNvPicPr>
            <a:picLocks noChangeAspect="1" noChangeArrowheads="1"/>
          </p:cNvPicPr>
          <p:nvPr userDrawn="1"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675210" y="142875"/>
            <a:ext cx="7468790" cy="39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8" name="矩形 8"/>
          <p:cNvSpPr>
            <a:spLocks noChangeArrowheads="1"/>
          </p:cNvSpPr>
          <p:nvPr/>
        </p:nvSpPr>
        <p:spPr bwMode="auto">
          <a:xfrm>
            <a:off x="5866210" y="210741"/>
            <a:ext cx="2628900" cy="252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>
              <a:defRPr/>
            </a:pPr>
            <a:r>
              <a:rPr lang="zh-CN" altLang="zh-CN" sz="1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北京师范大学出版社 </a:t>
            </a:r>
            <a:r>
              <a:rPr lang="zh-CN" altLang="en-US" sz="1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九</a:t>
            </a:r>
            <a:r>
              <a:rPr lang="zh-CN" altLang="zh-CN" sz="1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年级</a:t>
            </a:r>
            <a:r>
              <a:rPr lang="en-US" altLang="zh-CN" sz="1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 </a:t>
            </a:r>
            <a:r>
              <a:rPr lang="en-US" altLang="zh-CN" sz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|</a:t>
            </a:r>
            <a:r>
              <a:rPr lang="en-US" altLang="zh-CN" sz="1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 </a:t>
            </a:r>
            <a:r>
              <a:rPr lang="zh-CN" altLang="en-US" sz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下册</a:t>
            </a:r>
            <a:r>
              <a:rPr lang="en-US" altLang="zh-CN" sz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    </a:t>
            </a:r>
            <a:endParaRPr lang="zh-CN" altLang="en-US" sz="1200" dirty="0" smtClean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  <p:pic>
        <p:nvPicPr>
          <p:cNvPr id="2053" name="图片 28"/>
          <p:cNvPicPr>
            <a:picLocks noChangeAspect="1" noChangeArrowheads="1"/>
          </p:cNvPicPr>
          <p:nvPr userDrawn="1"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8504635" y="189310"/>
            <a:ext cx="392906" cy="2726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</p:sldLayoutIdLst>
  <p:txStyles>
    <p:titleStyle>
      <a:lvl1pPr marL="685800" indent="-685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+mj-lt"/>
          <a:ea typeface="+mj-ea"/>
          <a:cs typeface="+mj-cs"/>
          <a:sym typeface="Calibri Light" panose="020F0302020204030204" pitchFamily="34" charset="0"/>
        </a:defRPr>
      </a:lvl1pPr>
      <a:lvl2pPr marL="685800" indent="-685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  <a:sym typeface="Calibri Light" panose="020F0302020204030204" pitchFamily="34" charset="0"/>
        </a:defRPr>
      </a:lvl2pPr>
      <a:lvl3pPr marL="685800" indent="-685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  <a:sym typeface="Calibri Light" panose="020F0302020204030204" pitchFamily="34" charset="0"/>
        </a:defRPr>
      </a:lvl3pPr>
      <a:lvl4pPr marL="685800" indent="-685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  <a:sym typeface="Calibri Light" panose="020F0302020204030204" pitchFamily="34" charset="0"/>
        </a:defRPr>
      </a:lvl4pPr>
      <a:lvl5pPr marL="685800" indent="-685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  <a:sym typeface="Calibri Light" panose="020F0302020204030204" pitchFamily="34" charset="0"/>
        </a:defRPr>
      </a:lvl5pPr>
      <a:lvl6pPr marL="1028700" indent="-685800"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  <a:sym typeface="Calibri Light" panose="020F0302020204030204" pitchFamily="34" charset="0"/>
        </a:defRPr>
      </a:lvl6pPr>
      <a:lvl7pPr marL="1371600" indent="-685800"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  <a:sym typeface="Calibri Light" panose="020F0302020204030204" pitchFamily="34" charset="0"/>
        </a:defRPr>
      </a:lvl7pPr>
      <a:lvl8pPr marL="1714500" indent="-685800"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  <a:sym typeface="Calibri Light" panose="020F0302020204030204" pitchFamily="34" charset="0"/>
        </a:defRPr>
      </a:lvl8pPr>
      <a:lvl9pPr marL="2057400" indent="-685800"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  <a:sym typeface="Calibri Light" panose="020F0302020204030204" pitchFamily="34" charset="0"/>
        </a:defRPr>
      </a:lvl9pPr>
    </p:titleStyle>
    <p:bodyStyle>
      <a:lvl1pPr marL="171450" indent="-171450" algn="l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>
          <a:solidFill>
            <a:schemeClr val="tx1"/>
          </a:solidFill>
          <a:latin typeface="+mn-lt"/>
          <a:ea typeface="+mn-ea"/>
          <a:cs typeface="+mn-cs"/>
          <a:sym typeface="Calibri" panose="020F0502020204030204" pitchFamily="34" charset="0"/>
        </a:defRPr>
      </a:lvl1pPr>
      <a:lvl2pPr marL="5143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800"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2pPr>
      <a:lvl3pPr marL="8572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3pPr>
      <a:lvl4pPr marL="12001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4pPr>
      <a:lvl5pPr marL="15430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5pPr>
      <a:lvl6pPr marL="1885950" indent="-171450" algn="l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6pPr>
      <a:lvl7pPr marL="2228850" indent="-171450" algn="l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7pPr>
      <a:lvl8pPr marL="2571750" indent="-171450" algn="l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8pPr>
      <a:lvl9pPr marL="2914650" indent="-171450" algn="l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9pPr>
    </p:bodyStyle>
    <p:otherStyle>
      <a:defPPr>
        <a:defRPr lang="zh-CN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矩形 14"/>
          <p:cNvSpPr>
            <a:spLocks noChangeArrowheads="1"/>
          </p:cNvSpPr>
          <p:nvPr/>
        </p:nvSpPr>
        <p:spPr bwMode="auto">
          <a:xfrm>
            <a:off x="4896" y="630226"/>
            <a:ext cx="9144000" cy="4513274"/>
          </a:xfrm>
          <a:prstGeom prst="rect">
            <a:avLst/>
          </a:prstGeom>
          <a:noFill/>
          <a:ln>
            <a:noFill/>
          </a:ln>
          <a:effectLst>
            <a:reflection blurRad="6350" stA="50000" endA="300" endPos="55000" dir="5400000" sy="-100000" algn="bl" rotWithShape="0"/>
          </a:effectLst>
        </p:spPr>
        <p:txBody>
          <a:bodyPr lIns="68580" tIns="34290" rIns="68580" bIns="3429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defRPr/>
            </a:pPr>
            <a:endParaRPr lang="zh-CN" altLang="en-US" dirty="0" smtClean="0"/>
          </a:p>
        </p:txBody>
      </p:sp>
      <p:pic>
        <p:nvPicPr>
          <p:cNvPr id="6146" name="图片 6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8470107" y="189310"/>
            <a:ext cx="392906" cy="2726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147" name="组合 8"/>
          <p:cNvGrpSpPr/>
          <p:nvPr/>
        </p:nvGrpSpPr>
        <p:grpSpPr bwMode="auto">
          <a:xfrm>
            <a:off x="494110" y="1490662"/>
            <a:ext cx="5522119" cy="1135945"/>
            <a:chOff x="319560" y="2105678"/>
            <a:chExt cx="6022335" cy="1516139"/>
          </a:xfrm>
        </p:grpSpPr>
        <p:sp>
          <p:nvSpPr>
            <p:cNvPr id="25" name="矩形 24"/>
            <p:cNvSpPr>
              <a:spLocks noChangeArrowheads="1"/>
            </p:cNvSpPr>
            <p:nvPr/>
          </p:nvSpPr>
          <p:spPr bwMode="auto">
            <a:xfrm>
              <a:off x="1183047" y="2105678"/>
              <a:ext cx="4340808" cy="5853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>
                <a:lnSpc>
                  <a:spcPct val="150000"/>
                </a:lnSpc>
                <a:defRPr/>
              </a:pPr>
              <a:r>
                <a:rPr lang="zh-CN" altLang="en-US" sz="15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第三章   </a:t>
              </a:r>
              <a:r>
                <a:rPr lang="en-US" altLang="zh-CN" sz="15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 </a:t>
              </a:r>
              <a:r>
                <a:rPr lang="zh-CN" altLang="en-US" sz="15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圆</a:t>
              </a:r>
            </a:p>
          </p:txBody>
        </p:sp>
        <p:sp>
          <p:nvSpPr>
            <p:cNvPr id="6149" name="TextBox 2"/>
            <p:cNvSpPr txBox="1">
              <a:spLocks noChangeArrowheads="1"/>
            </p:cNvSpPr>
            <p:nvPr/>
          </p:nvSpPr>
          <p:spPr bwMode="auto">
            <a:xfrm>
              <a:off x="319560" y="2759163"/>
              <a:ext cx="6022335" cy="8626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en-US" altLang="zh-CN" sz="36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5 </a:t>
              </a:r>
              <a:r>
                <a:rPr lang="zh-CN" altLang="en-US" sz="3600" b="1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确</a:t>
              </a:r>
              <a:r>
                <a:rPr lang="zh-CN" altLang="en-US" sz="36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定圆的条件</a:t>
              </a:r>
            </a:p>
          </p:txBody>
        </p:sp>
      </p:grpSp>
      <p:pic>
        <p:nvPicPr>
          <p:cNvPr id="6150" name="图片 1" descr="封面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109098" y="1146573"/>
            <a:ext cx="3039797" cy="39969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矩形 7"/>
          <p:cNvSpPr/>
          <p:nvPr/>
        </p:nvSpPr>
        <p:spPr>
          <a:xfrm>
            <a:off x="1886041" y="4343536"/>
            <a:ext cx="2779928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extBox 4"/>
          <p:cNvSpPr txBox="1">
            <a:spLocks noChangeArrowheads="1"/>
          </p:cNvSpPr>
          <p:nvPr/>
        </p:nvSpPr>
        <p:spPr bwMode="auto">
          <a:xfrm>
            <a:off x="278607" y="723900"/>
            <a:ext cx="4093369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b="1">
                <a:solidFill>
                  <a:srgbClr val="2E75B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【</a:t>
            </a:r>
            <a:r>
              <a:rPr lang="zh-CN" altLang="en-US" sz="2400" b="1">
                <a:solidFill>
                  <a:srgbClr val="2E75B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设问寻疑</a:t>
            </a:r>
            <a:r>
              <a:rPr lang="en-US" altLang="zh-CN" sz="2400" b="1">
                <a:solidFill>
                  <a:srgbClr val="2E75B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】</a:t>
            </a:r>
            <a:endParaRPr lang="zh-CN" altLang="en-US" sz="24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386" name="TextBox 4"/>
          <p:cNvSpPr txBox="1">
            <a:spLocks noChangeArrowheads="1"/>
          </p:cNvSpPr>
          <p:nvPr/>
        </p:nvSpPr>
        <p:spPr bwMode="auto">
          <a:xfrm>
            <a:off x="572691" y="1335881"/>
            <a:ext cx="7997428" cy="131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marL="532130" indent="-5321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zh-CN">
                <a:latin typeface="微软雅黑" panose="020B0503020204020204" pitchFamily="34" charset="-122"/>
                <a:ea typeface="微软雅黑" panose="020B0503020204020204" pitchFamily="34" charset="-122"/>
              </a:rPr>
              <a:t>问题3  根据问题2的作图，回答问题：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zh-CN">
                <a:latin typeface="微软雅黑" panose="020B0503020204020204" pitchFamily="34" charset="-122"/>
                <a:ea typeface="微软雅黑" panose="020B0503020204020204" pitchFamily="34" charset="-122"/>
              </a:rPr>
              <a:t>（1）不在同一直线上的三个点为什么只确定一个圆？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zh-CN">
                <a:latin typeface="微软雅黑" panose="020B0503020204020204" pitchFamily="34" charset="-122"/>
                <a:ea typeface="微软雅黑" panose="020B0503020204020204" pitchFamily="34" charset="-122"/>
              </a:rPr>
              <a:t>（2）三角形的三个顶点确定几个圆？</a:t>
            </a:r>
          </a:p>
        </p:txBody>
      </p:sp>
    </p:spTree>
  </p:cSld>
  <p:clrMapOvr>
    <a:masterClrMapping/>
  </p:clrMapOvr>
  <p:transition spd="med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extBox 4"/>
          <p:cNvSpPr txBox="1">
            <a:spLocks noChangeArrowheads="1"/>
          </p:cNvSpPr>
          <p:nvPr/>
        </p:nvSpPr>
        <p:spPr bwMode="auto">
          <a:xfrm>
            <a:off x="278607" y="723900"/>
            <a:ext cx="4093369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b="1">
                <a:solidFill>
                  <a:srgbClr val="2E75B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【</a:t>
            </a:r>
            <a:r>
              <a:rPr lang="zh-CN" altLang="en-US" sz="2400" b="1">
                <a:solidFill>
                  <a:srgbClr val="2E75B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诊断反馈</a:t>
            </a:r>
            <a:r>
              <a:rPr lang="en-US" altLang="zh-CN" sz="2400" b="1">
                <a:solidFill>
                  <a:srgbClr val="2E75B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】</a:t>
            </a:r>
            <a:endParaRPr lang="zh-CN" altLang="en-US" sz="24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7410" name="TextBox 4"/>
          <p:cNvSpPr txBox="1">
            <a:spLocks noChangeArrowheads="1"/>
          </p:cNvSpPr>
          <p:nvPr/>
        </p:nvSpPr>
        <p:spPr bwMode="auto">
          <a:xfrm>
            <a:off x="569119" y="1160860"/>
            <a:ext cx="8389144" cy="21466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marL="532130" indent="-5321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zh-CN">
                <a:latin typeface="微软雅黑" panose="020B0503020204020204" pitchFamily="34" charset="-122"/>
                <a:ea typeface="微软雅黑" panose="020B0503020204020204" pitchFamily="34" charset="-122"/>
              </a:rPr>
              <a:t>问题4   经过同一条直线上的三个点能不能作出一个圆？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zh-CN">
                <a:latin typeface="微软雅黑" panose="020B0503020204020204" pitchFamily="34" charset="-122"/>
                <a:ea typeface="微软雅黑" panose="020B0503020204020204" pitchFamily="34" charset="-122"/>
              </a:rPr>
              <a:t>证明：（反证法）如图，假设过同一直线l上的A、B、C三点可以作一个圆，设这个圆的圆心为P，那么点P既在线段AB的垂直平分线上，又在线段BC的垂直平分线上，即点P为与的交点，而，，这与我们以前所学的“过一点有且只有一条直线与已知直线垂直”矛盾．所以，过同一直线上的三点不能作圆． </a:t>
            </a:r>
          </a:p>
        </p:txBody>
      </p:sp>
      <p:pic>
        <p:nvPicPr>
          <p:cNvPr id="17411" name="图片 1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06391" y="3307556"/>
            <a:ext cx="1675209" cy="16252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extBox 4"/>
          <p:cNvSpPr txBox="1">
            <a:spLocks noChangeArrowheads="1"/>
          </p:cNvSpPr>
          <p:nvPr/>
        </p:nvSpPr>
        <p:spPr bwMode="auto">
          <a:xfrm>
            <a:off x="278607" y="723900"/>
            <a:ext cx="4093369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b="1">
                <a:solidFill>
                  <a:srgbClr val="2E75B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【</a:t>
            </a:r>
            <a:r>
              <a:rPr lang="zh-CN" altLang="en-US" sz="2400" b="1">
                <a:solidFill>
                  <a:srgbClr val="2E75B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诊断反馈</a:t>
            </a:r>
            <a:r>
              <a:rPr lang="en-US" altLang="zh-CN" sz="2400" b="1">
                <a:solidFill>
                  <a:srgbClr val="2E75B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】</a:t>
            </a:r>
            <a:endParaRPr lang="zh-CN" altLang="en-US" sz="24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8434" name="TextBox 4"/>
          <p:cNvSpPr txBox="1">
            <a:spLocks noChangeArrowheads="1"/>
          </p:cNvSpPr>
          <p:nvPr/>
        </p:nvSpPr>
        <p:spPr bwMode="auto">
          <a:xfrm>
            <a:off x="569119" y="1160860"/>
            <a:ext cx="8389144" cy="90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marL="532130" indent="-5321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zh-CN">
                <a:latin typeface="微软雅黑" panose="020B0503020204020204" pitchFamily="34" charset="-122"/>
                <a:ea typeface="微软雅黑" panose="020B0503020204020204" pitchFamily="34" charset="-122"/>
              </a:rPr>
              <a:t>追问：通过上面的学习，现在解决一开始提出的“配玻璃问题．带到商店去的一块玻璃碎片应该是哪一块？为什么？</a:t>
            </a:r>
          </a:p>
        </p:txBody>
      </p:sp>
      <p:pic>
        <p:nvPicPr>
          <p:cNvPr id="18435" name="图片 2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59907" y="2270522"/>
            <a:ext cx="2437210" cy="2024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extBox 4"/>
          <p:cNvSpPr txBox="1">
            <a:spLocks noChangeArrowheads="1"/>
          </p:cNvSpPr>
          <p:nvPr/>
        </p:nvSpPr>
        <p:spPr bwMode="auto">
          <a:xfrm>
            <a:off x="278607" y="723900"/>
            <a:ext cx="4093369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b="1">
                <a:solidFill>
                  <a:srgbClr val="2E75B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【</a:t>
            </a:r>
            <a:r>
              <a:rPr lang="zh-CN" altLang="en-US" sz="2400" b="1">
                <a:solidFill>
                  <a:srgbClr val="2E75B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诊断反馈</a:t>
            </a:r>
            <a:r>
              <a:rPr lang="en-US" altLang="zh-CN" sz="2400" b="1">
                <a:solidFill>
                  <a:srgbClr val="2E75B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】</a:t>
            </a:r>
            <a:endParaRPr lang="zh-CN" altLang="en-US" sz="24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458" name="TextBox 4"/>
          <p:cNvSpPr txBox="1">
            <a:spLocks noChangeArrowheads="1"/>
          </p:cNvSpPr>
          <p:nvPr/>
        </p:nvSpPr>
        <p:spPr bwMode="auto">
          <a:xfrm>
            <a:off x="801291" y="1560910"/>
            <a:ext cx="7541419" cy="4833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marL="532130" indent="-5321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zh-CN">
                <a:latin typeface="微软雅黑" panose="020B0503020204020204" pitchFamily="34" charset="-122"/>
                <a:ea typeface="微软雅黑" panose="020B0503020204020204" pitchFamily="34" charset="-122"/>
                <a:sym typeface="宋体" panose="02010600030101010101" pitchFamily="2" charset="-122"/>
              </a:rPr>
              <a:t>学生练习   课本144页随堂练习．</a:t>
            </a:r>
          </a:p>
        </p:txBody>
      </p:sp>
    </p:spTree>
  </p:cSld>
  <p:clrMapOvr>
    <a:masterClrMapping/>
  </p:clrMapOvr>
  <p:transition spd="med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Box 4"/>
          <p:cNvSpPr txBox="1">
            <a:spLocks noChangeArrowheads="1"/>
          </p:cNvSpPr>
          <p:nvPr/>
        </p:nvSpPr>
        <p:spPr bwMode="auto">
          <a:xfrm>
            <a:off x="278607" y="723900"/>
            <a:ext cx="4093369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b="1" dirty="0">
                <a:solidFill>
                  <a:srgbClr val="2E75B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【</a:t>
            </a:r>
            <a:r>
              <a:rPr lang="zh-CN" altLang="en-US" sz="2400" b="1" dirty="0">
                <a:solidFill>
                  <a:srgbClr val="2E75B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诊断反馈</a:t>
            </a:r>
            <a:r>
              <a:rPr lang="en-US" altLang="zh-CN" sz="2400" b="1" dirty="0">
                <a:solidFill>
                  <a:srgbClr val="2E75B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】</a:t>
            </a:r>
            <a:endParaRPr lang="zh-CN" altLang="en-US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0482" name="TextBox 4"/>
          <p:cNvSpPr txBox="1">
            <a:spLocks noChangeArrowheads="1"/>
          </p:cNvSpPr>
          <p:nvPr/>
        </p:nvSpPr>
        <p:spPr bwMode="auto">
          <a:xfrm>
            <a:off x="569119" y="1160860"/>
            <a:ext cx="8389144" cy="21466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marL="532130" indent="-5321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zh-CN" dirty="0">
                <a:latin typeface="微软雅黑" panose="020B0503020204020204" pitchFamily="34" charset="-122"/>
                <a:ea typeface="微软雅黑" panose="020B0503020204020204" pitchFamily="34" charset="-122"/>
                <a:sym typeface="宋体" panose="02010600030101010101" pitchFamily="2" charset="-122"/>
              </a:rPr>
              <a:t>课堂小结：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zh-CN" dirty="0">
                <a:latin typeface="微软雅黑" panose="020B0503020204020204" pitchFamily="34" charset="-122"/>
                <a:ea typeface="微软雅黑" panose="020B0503020204020204" pitchFamily="34" charset="-122"/>
                <a:sym typeface="宋体" panose="02010600030101010101" pitchFamily="2" charset="-122"/>
              </a:rPr>
              <a:t>本节课学到那些知识？发现了什么？在运用所学的知识解决问题时应注意什么？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zh-CN" dirty="0">
                <a:latin typeface="微软雅黑" panose="020B0503020204020204" pitchFamily="34" charset="-122"/>
                <a:ea typeface="微软雅黑" panose="020B0503020204020204" pitchFamily="34" charset="-122"/>
                <a:sym typeface="宋体" panose="02010600030101010101" pitchFamily="2" charset="-122"/>
              </a:rPr>
              <a:t>1、概念：三角形的外接圆，三角形的外心．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zh-CN" dirty="0">
                <a:latin typeface="微软雅黑" panose="020B0503020204020204" pitchFamily="34" charset="-122"/>
                <a:ea typeface="微软雅黑" panose="020B0503020204020204" pitchFamily="34" charset="-122"/>
                <a:sym typeface="宋体" panose="02010600030101010101" pitchFamily="2" charset="-122"/>
              </a:rPr>
              <a:t>2、不在同一直线上的三点确定一个圆．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zh-CN" dirty="0">
                <a:latin typeface="微软雅黑" panose="020B0503020204020204" pitchFamily="34" charset="-122"/>
                <a:ea typeface="微软雅黑" panose="020B0503020204020204" pitchFamily="34" charset="-122"/>
                <a:sym typeface="宋体" panose="02010600030101010101" pitchFamily="2" charset="-122"/>
              </a:rPr>
              <a:t>3、会用尺规过不在同一直线上的三个点作圆．</a:t>
            </a:r>
          </a:p>
        </p:txBody>
      </p:sp>
    </p:spTree>
  </p:cSld>
  <p:clrMapOvr>
    <a:masterClrMapping/>
  </p:clrMapOvr>
  <p:transition spd="med"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extBox 4"/>
          <p:cNvSpPr txBox="1">
            <a:spLocks noChangeArrowheads="1"/>
          </p:cNvSpPr>
          <p:nvPr/>
        </p:nvSpPr>
        <p:spPr bwMode="auto">
          <a:xfrm>
            <a:off x="278607" y="723900"/>
            <a:ext cx="4093369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b="1">
                <a:solidFill>
                  <a:srgbClr val="2E75B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【</a:t>
            </a:r>
            <a:r>
              <a:rPr lang="zh-CN" altLang="en-US" sz="2400" b="1">
                <a:solidFill>
                  <a:srgbClr val="2E75B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拓展延伸</a:t>
            </a:r>
            <a:r>
              <a:rPr lang="en-US" altLang="zh-CN" sz="2400" b="1">
                <a:solidFill>
                  <a:srgbClr val="2E75B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】</a:t>
            </a:r>
            <a:endParaRPr lang="zh-CN" altLang="en-US" sz="24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1506" name="TextBox 4"/>
          <p:cNvSpPr txBox="1">
            <a:spLocks noChangeArrowheads="1"/>
          </p:cNvSpPr>
          <p:nvPr/>
        </p:nvSpPr>
        <p:spPr bwMode="auto">
          <a:xfrm>
            <a:off x="576263" y="1277541"/>
            <a:ext cx="7897416" cy="8989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marL="532130" indent="-5321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问题5   某地出土一古代残破圆形瓷盘，如图所示．为复制该瓷盘确定其圆心和半径，请在图中用直尺和圆规画出瓷盘的圆心．</a:t>
            </a:r>
          </a:p>
        </p:txBody>
      </p:sp>
      <p:grpSp>
        <p:nvGrpSpPr>
          <p:cNvPr id="21507" name="组合 1073742885"/>
          <p:cNvGrpSpPr/>
          <p:nvPr/>
        </p:nvGrpSpPr>
        <p:grpSpPr bwMode="auto">
          <a:xfrm>
            <a:off x="2133600" y="2612232"/>
            <a:ext cx="4811316" cy="1746647"/>
            <a:chOff x="6507" y="87328"/>
            <a:chExt cx="5671" cy="1964"/>
          </a:xfrm>
        </p:grpSpPr>
        <p:grpSp>
          <p:nvGrpSpPr>
            <p:cNvPr id="21508" name="组合 1073742875"/>
            <p:cNvGrpSpPr>
              <a:grpSpLocks noChangeAspect="1"/>
            </p:cNvGrpSpPr>
            <p:nvPr/>
          </p:nvGrpSpPr>
          <p:grpSpPr bwMode="auto">
            <a:xfrm>
              <a:off x="9390" y="87955"/>
              <a:ext cx="2788" cy="1337"/>
              <a:chOff x="4016" y="3416"/>
              <a:chExt cx="2190" cy="1050"/>
            </a:xfrm>
          </p:grpSpPr>
          <p:pic>
            <p:nvPicPr>
              <p:cNvPr id="21509" name="图片 1073742876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4016" y="3416"/>
                <a:ext cx="2190" cy="10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1510" name="任意多边形 1073742877"/>
              <p:cNvSpPr>
                <a:spLocks noChangeAspect="1" noChangeArrowheads="1"/>
              </p:cNvSpPr>
              <p:nvPr/>
            </p:nvSpPr>
            <p:spPr bwMode="auto">
              <a:xfrm>
                <a:off x="4156" y="4214"/>
                <a:ext cx="1829" cy="207"/>
              </a:xfrm>
              <a:custGeom>
                <a:avLst/>
                <a:gdLst>
                  <a:gd name="T0" fmla="*/ 0 w 1830"/>
                  <a:gd name="T1" fmla="*/ 61 h 207"/>
                  <a:gd name="T2" fmla="*/ 221 w 1830"/>
                  <a:gd name="T3" fmla="*/ 180 h 207"/>
                  <a:gd name="T4" fmla="*/ 461 w 1830"/>
                  <a:gd name="T5" fmla="*/ 17 h 207"/>
                  <a:gd name="T6" fmla="*/ 581 w 1830"/>
                  <a:gd name="T7" fmla="*/ 180 h 207"/>
                  <a:gd name="T8" fmla="*/ 941 w 1830"/>
                  <a:gd name="T9" fmla="*/ 17 h 207"/>
                  <a:gd name="T10" fmla="*/ 1061 w 1830"/>
                  <a:gd name="T11" fmla="*/ 180 h 207"/>
                  <a:gd name="T12" fmla="*/ 1421 w 1830"/>
                  <a:gd name="T13" fmla="*/ 180 h 207"/>
                  <a:gd name="T14" fmla="*/ 1541 w 1830"/>
                  <a:gd name="T15" fmla="*/ 17 h 207"/>
                  <a:gd name="T16" fmla="*/ 1830 w 1830"/>
                  <a:gd name="T17" fmla="*/ 76 h 2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830" h="207">
                    <a:moveTo>
                      <a:pt x="0" y="61"/>
                    </a:moveTo>
                    <a:cubicBezTo>
                      <a:pt x="39" y="81"/>
                      <a:pt x="144" y="187"/>
                      <a:pt x="221" y="180"/>
                    </a:cubicBezTo>
                    <a:cubicBezTo>
                      <a:pt x="298" y="173"/>
                      <a:pt x="401" y="17"/>
                      <a:pt x="461" y="17"/>
                    </a:cubicBezTo>
                    <a:cubicBezTo>
                      <a:pt x="521" y="17"/>
                      <a:pt x="501" y="180"/>
                      <a:pt x="581" y="180"/>
                    </a:cubicBezTo>
                    <a:cubicBezTo>
                      <a:pt x="661" y="180"/>
                      <a:pt x="861" y="17"/>
                      <a:pt x="941" y="17"/>
                    </a:cubicBezTo>
                    <a:cubicBezTo>
                      <a:pt x="1021" y="17"/>
                      <a:pt x="981" y="153"/>
                      <a:pt x="1061" y="180"/>
                    </a:cubicBezTo>
                    <a:cubicBezTo>
                      <a:pt x="1141" y="207"/>
                      <a:pt x="1341" y="207"/>
                      <a:pt x="1421" y="180"/>
                    </a:cubicBezTo>
                    <a:cubicBezTo>
                      <a:pt x="1501" y="153"/>
                      <a:pt x="1473" y="34"/>
                      <a:pt x="1541" y="17"/>
                    </a:cubicBezTo>
                    <a:cubicBezTo>
                      <a:pt x="1609" y="0"/>
                      <a:pt x="1770" y="64"/>
                      <a:pt x="1830" y="76"/>
                    </a:cubicBez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eaLnBrk="0" hangingPunct="0"/>
                <a:endParaRPr lang="zh-CN" altLang="en-US"/>
              </a:p>
            </p:txBody>
          </p:sp>
        </p:grpSp>
        <p:pic>
          <p:nvPicPr>
            <p:cNvPr id="21511" name="图片 1073742884" descr="timg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6507" y="87328"/>
              <a:ext cx="2025" cy="19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ransition spd="med"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extBox 4"/>
          <p:cNvSpPr txBox="1">
            <a:spLocks noChangeArrowheads="1"/>
          </p:cNvSpPr>
          <p:nvPr/>
        </p:nvSpPr>
        <p:spPr bwMode="auto">
          <a:xfrm>
            <a:off x="278607" y="723900"/>
            <a:ext cx="4093369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b="1" dirty="0">
                <a:solidFill>
                  <a:srgbClr val="2E75B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【</a:t>
            </a:r>
            <a:r>
              <a:rPr lang="zh-CN" altLang="en-US" sz="2400" b="1" dirty="0">
                <a:solidFill>
                  <a:srgbClr val="2E75B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拓展延伸</a:t>
            </a:r>
            <a:r>
              <a:rPr lang="en-US" altLang="zh-CN" sz="2400" b="1" dirty="0">
                <a:solidFill>
                  <a:srgbClr val="2E75B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】</a:t>
            </a:r>
            <a:endParaRPr lang="zh-CN" altLang="en-US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2530" name="TextBox 4"/>
          <p:cNvSpPr txBox="1">
            <a:spLocks noChangeArrowheads="1"/>
          </p:cNvSpPr>
          <p:nvPr/>
        </p:nvSpPr>
        <p:spPr bwMode="auto">
          <a:xfrm>
            <a:off x="666751" y="1282304"/>
            <a:ext cx="7898606" cy="131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marL="532130" indent="-5321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布置作业：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1、教科书习题3.6第1题、第2题．（必做题）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2、教科书习题3.6第3题、第4题．（选做题）</a:t>
            </a:r>
          </a:p>
        </p:txBody>
      </p:sp>
    </p:spTree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TextBox 4"/>
          <p:cNvSpPr txBox="1">
            <a:spLocks noChangeArrowheads="1"/>
          </p:cNvSpPr>
          <p:nvPr/>
        </p:nvSpPr>
        <p:spPr bwMode="auto">
          <a:xfrm>
            <a:off x="278607" y="723900"/>
            <a:ext cx="4093369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b="1" dirty="0">
                <a:solidFill>
                  <a:srgbClr val="2E75B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【</a:t>
            </a:r>
            <a:r>
              <a:rPr lang="zh-CN" altLang="en-US" sz="2400" b="1" dirty="0">
                <a:solidFill>
                  <a:srgbClr val="2E75B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激趣导学</a:t>
            </a:r>
            <a:r>
              <a:rPr lang="en-US" altLang="zh-CN" sz="2400" b="1" dirty="0">
                <a:solidFill>
                  <a:srgbClr val="2E75B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】</a:t>
            </a:r>
            <a:endParaRPr lang="zh-CN" altLang="en-US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194" name="TextBox 4"/>
          <p:cNvSpPr txBox="1">
            <a:spLocks noChangeArrowheads="1"/>
          </p:cNvSpPr>
          <p:nvPr/>
        </p:nvSpPr>
        <p:spPr bwMode="auto">
          <a:xfrm>
            <a:off x="569119" y="1162051"/>
            <a:ext cx="8168879" cy="8989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marL="532130" indent="-5321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问题1   （1）丁丁不慎把家里的圆形玻璃打碎了，其中四块碎片如图所示，为配到与原来大小一样的圆形玻璃，丁丁应该带哪一块玻璃碎片去商店配制？</a:t>
            </a:r>
          </a:p>
        </p:txBody>
      </p:sp>
      <p:grpSp>
        <p:nvGrpSpPr>
          <p:cNvPr id="8195" name="组合 1073742874"/>
          <p:cNvGrpSpPr/>
          <p:nvPr/>
        </p:nvGrpSpPr>
        <p:grpSpPr bwMode="auto">
          <a:xfrm>
            <a:off x="2790825" y="2437210"/>
            <a:ext cx="4237435" cy="2002631"/>
            <a:chOff x="5374" y="29698"/>
            <a:chExt cx="5413" cy="2364"/>
          </a:xfrm>
        </p:grpSpPr>
        <p:pic>
          <p:nvPicPr>
            <p:cNvPr id="8196" name="图片 1073742872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8849" y="30120"/>
              <a:ext cx="1938" cy="18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197" name="图片 1073742873" descr="8a81bd9d2a8a721c68ac60731c7983c4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5374" y="29698"/>
              <a:ext cx="3153" cy="2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4"/>
          <p:cNvSpPr txBox="1">
            <a:spLocks noChangeArrowheads="1"/>
          </p:cNvSpPr>
          <p:nvPr/>
        </p:nvSpPr>
        <p:spPr bwMode="auto">
          <a:xfrm>
            <a:off x="278607" y="723900"/>
            <a:ext cx="4093369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b="1">
                <a:solidFill>
                  <a:srgbClr val="2E75B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【</a:t>
            </a:r>
            <a:r>
              <a:rPr lang="zh-CN" altLang="en-US" sz="2400" b="1">
                <a:solidFill>
                  <a:srgbClr val="2E75B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激趣导学</a:t>
            </a:r>
            <a:r>
              <a:rPr lang="en-US" altLang="zh-CN" sz="2400" b="1">
                <a:solidFill>
                  <a:srgbClr val="2E75B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】</a:t>
            </a:r>
            <a:endParaRPr lang="zh-CN" altLang="en-US" sz="24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TextBox 4"/>
          <p:cNvSpPr txBox="1">
            <a:spLocks noChangeArrowheads="1"/>
          </p:cNvSpPr>
          <p:nvPr/>
        </p:nvSpPr>
        <p:spPr bwMode="auto">
          <a:xfrm>
            <a:off x="569119" y="1162050"/>
            <a:ext cx="8168879" cy="131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marL="532130" indent="-5321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问题1   （2）商店配玻璃的师傅，要配制一块与原来大小一样的圆形玻璃，他必须要知道什么？为什么？   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（3）作圆的关键是什么？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TextBox 4"/>
          <p:cNvSpPr txBox="1">
            <a:spLocks noChangeArrowheads="1"/>
          </p:cNvSpPr>
          <p:nvPr/>
        </p:nvSpPr>
        <p:spPr bwMode="auto">
          <a:xfrm>
            <a:off x="278607" y="723900"/>
            <a:ext cx="4093369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b="1" dirty="0">
                <a:solidFill>
                  <a:srgbClr val="2E75B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【</a:t>
            </a:r>
            <a:r>
              <a:rPr lang="zh-CN" altLang="en-US" sz="2400" b="1" dirty="0">
                <a:solidFill>
                  <a:srgbClr val="2E75B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目标导学</a:t>
            </a:r>
            <a:r>
              <a:rPr lang="en-US" altLang="zh-CN" sz="2400" b="1" dirty="0">
                <a:solidFill>
                  <a:srgbClr val="2E75B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】</a:t>
            </a:r>
            <a:endParaRPr lang="zh-CN" altLang="en-US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242" name="TextBox 4"/>
          <p:cNvSpPr txBox="1">
            <a:spLocks noChangeArrowheads="1"/>
          </p:cNvSpPr>
          <p:nvPr/>
        </p:nvSpPr>
        <p:spPr bwMode="auto">
          <a:xfrm>
            <a:off x="576263" y="1162050"/>
            <a:ext cx="7897416" cy="1729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marL="532130" indent="-5321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学习目标：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1、经历探索过程，了解“不在同一直线上的三个点确定一个圆”．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2、会过不在同一直线上的三个点作圆．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3、了解三角形的外接圆、三角形的外心、圆的内接三角形等概念．</a:t>
            </a:r>
          </a:p>
        </p:txBody>
      </p:sp>
    </p:spTree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TextBox 4"/>
          <p:cNvSpPr txBox="1">
            <a:spLocks noChangeArrowheads="1"/>
          </p:cNvSpPr>
          <p:nvPr/>
        </p:nvSpPr>
        <p:spPr bwMode="auto">
          <a:xfrm>
            <a:off x="278607" y="723900"/>
            <a:ext cx="4093369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b="1" dirty="0">
                <a:solidFill>
                  <a:srgbClr val="2E75B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【</a:t>
            </a:r>
            <a:r>
              <a:rPr lang="zh-CN" altLang="en-US" sz="2400" b="1" dirty="0">
                <a:solidFill>
                  <a:srgbClr val="2E75B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导思点拨</a:t>
            </a:r>
            <a:r>
              <a:rPr lang="en-US" altLang="zh-CN" sz="2400" b="1" dirty="0">
                <a:solidFill>
                  <a:srgbClr val="2E75B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】</a:t>
            </a:r>
            <a:endParaRPr lang="zh-CN" altLang="en-US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266" name="TextBox 4"/>
          <p:cNvSpPr txBox="1">
            <a:spLocks noChangeArrowheads="1"/>
          </p:cNvSpPr>
          <p:nvPr/>
        </p:nvSpPr>
        <p:spPr bwMode="auto">
          <a:xfrm>
            <a:off x="572691" y="1335881"/>
            <a:ext cx="7997428" cy="2976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marL="532130" indent="-5321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问题2  我们知道经过一点可以作无数条直线，经过两点只能作一条直线，那么，经过一点能作几个圆？经过两点、三点呢？动手画一画：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（1）作圆，使它经过已知点A．你能作出几个这样的圆？为什么有这样多个圆？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（2）作圆，使它经过已知点A、B．你是如何做的？依据是什么？你能作出几个这样的圆？其圆心分布有什么特点？与线段AB有什么关系？为什么？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（3）作圆，使它经过已知点A、B、C（A、B、C不在同一直线上）．你是如何做的？你能作出几个这样的圆？为什么？</a:t>
            </a:r>
          </a:p>
        </p:txBody>
      </p:sp>
    </p:spTree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TextBox 4"/>
          <p:cNvSpPr txBox="1">
            <a:spLocks noChangeArrowheads="1"/>
          </p:cNvSpPr>
          <p:nvPr/>
        </p:nvSpPr>
        <p:spPr bwMode="auto">
          <a:xfrm>
            <a:off x="278607" y="723900"/>
            <a:ext cx="4093369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b="1">
                <a:solidFill>
                  <a:srgbClr val="2E75B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【</a:t>
            </a:r>
            <a:r>
              <a:rPr lang="zh-CN" altLang="en-US" sz="2400" b="1">
                <a:solidFill>
                  <a:srgbClr val="2E75B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导思点拨</a:t>
            </a:r>
            <a:r>
              <a:rPr lang="en-US" altLang="zh-CN" sz="2400" b="1">
                <a:solidFill>
                  <a:srgbClr val="2E75B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】</a:t>
            </a:r>
            <a:endParaRPr lang="zh-CN" altLang="en-US" sz="24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290" name="TextBox 4"/>
          <p:cNvSpPr txBox="1">
            <a:spLocks noChangeArrowheads="1"/>
          </p:cNvSpPr>
          <p:nvPr/>
        </p:nvSpPr>
        <p:spPr bwMode="auto">
          <a:xfrm>
            <a:off x="572691" y="1233487"/>
            <a:ext cx="7997428" cy="90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marL="532130" indent="-5321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结论：（1）以点A以外的任意一点为圆心，以这一点与点A所连线段为半径就可以作一个圆．由于圆心是任意的，因此这样的圆有无数个．</a:t>
            </a:r>
          </a:p>
        </p:txBody>
      </p:sp>
      <p:pic>
        <p:nvPicPr>
          <p:cNvPr id="12291" name="图片 -214748261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24188" y="2436019"/>
            <a:ext cx="2200275" cy="18228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extBox 4"/>
          <p:cNvSpPr txBox="1">
            <a:spLocks noChangeArrowheads="1"/>
          </p:cNvSpPr>
          <p:nvPr/>
        </p:nvSpPr>
        <p:spPr bwMode="auto">
          <a:xfrm>
            <a:off x="278607" y="723900"/>
            <a:ext cx="4093369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b="1">
                <a:solidFill>
                  <a:srgbClr val="2E75B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【</a:t>
            </a:r>
            <a:r>
              <a:rPr lang="zh-CN" altLang="en-US" sz="2400" b="1">
                <a:solidFill>
                  <a:srgbClr val="2E75B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导思点拨</a:t>
            </a:r>
            <a:r>
              <a:rPr lang="en-US" altLang="zh-CN" sz="2400" b="1">
                <a:solidFill>
                  <a:srgbClr val="2E75B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】</a:t>
            </a:r>
            <a:endParaRPr lang="zh-CN" altLang="en-US" sz="24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314" name="TextBox 4"/>
          <p:cNvSpPr txBox="1">
            <a:spLocks noChangeArrowheads="1"/>
          </p:cNvSpPr>
          <p:nvPr/>
        </p:nvSpPr>
        <p:spPr bwMode="auto">
          <a:xfrm>
            <a:off x="572691" y="1233488"/>
            <a:ext cx="7997428" cy="17311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marL="532130" indent="-5321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zh-CN">
                <a:latin typeface="微软雅黑" panose="020B0503020204020204" pitchFamily="34" charset="-122"/>
                <a:ea typeface="微软雅黑" panose="020B0503020204020204" pitchFamily="34" charset="-122"/>
              </a:rPr>
              <a:t>结论：（2）经过A、B两点的圆，其圆心到A、B两点的距离一定相等，所以圆心应在线段AB的垂直平分线上．另一方面，线段AB的垂直平分线上的点到点A、B两点的距离相等，所以在AB的垂直平分线上任意取一点为圆心，都可以作一个经过A、B两点的圆．因此这样的圆也有无数个．</a:t>
            </a:r>
          </a:p>
        </p:txBody>
      </p:sp>
      <p:pic>
        <p:nvPicPr>
          <p:cNvPr id="13315" name="图片 2" descr="7FTOZEONHB[T1`GB56I~3R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51535" y="3187303"/>
            <a:ext cx="3149203" cy="14513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Box 4"/>
          <p:cNvSpPr txBox="1">
            <a:spLocks noChangeArrowheads="1"/>
          </p:cNvSpPr>
          <p:nvPr/>
        </p:nvSpPr>
        <p:spPr bwMode="auto">
          <a:xfrm>
            <a:off x="278607" y="723900"/>
            <a:ext cx="4093369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b="1">
                <a:solidFill>
                  <a:srgbClr val="2E75B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【</a:t>
            </a:r>
            <a:r>
              <a:rPr lang="zh-CN" altLang="en-US" sz="2400" b="1">
                <a:solidFill>
                  <a:srgbClr val="2E75B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导思点拨</a:t>
            </a:r>
            <a:r>
              <a:rPr lang="en-US" altLang="zh-CN" sz="2400" b="1">
                <a:solidFill>
                  <a:srgbClr val="2E75B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】</a:t>
            </a:r>
            <a:endParaRPr lang="zh-CN" altLang="en-US" sz="24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338" name="TextBox 4"/>
          <p:cNvSpPr txBox="1">
            <a:spLocks noChangeArrowheads="1"/>
          </p:cNvSpPr>
          <p:nvPr/>
        </p:nvSpPr>
        <p:spPr bwMode="auto">
          <a:xfrm>
            <a:off x="572691" y="1233488"/>
            <a:ext cx="7997428" cy="21466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marL="532130" indent="-5321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zh-CN">
                <a:latin typeface="微软雅黑" panose="020B0503020204020204" pitchFamily="34" charset="-122"/>
                <a:ea typeface="微软雅黑" panose="020B0503020204020204" pitchFamily="34" charset="-122"/>
              </a:rPr>
              <a:t>结论：（3）要作一个圆经过A、B、C三点，就要确定一个点作为圆心，使它到三点的距离相等．到A、B两点距离相等的点在线段AB的垂直平分线上，到B、C两点距离相等的点在线段BC的垂直平分线上，两直线的交点到A、B、C三点的距离相等，即所作圆的圆心，利用尺规过不在同一直线上的三点作圆的方法如下：</a:t>
            </a:r>
          </a:p>
        </p:txBody>
      </p:sp>
    </p:spTree>
  </p:cSld>
  <p:clrMapOvr>
    <a:masterClrMapping/>
  </p:clrMapOvr>
  <p:transition spd="med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extBox 4"/>
          <p:cNvSpPr txBox="1">
            <a:spLocks noChangeArrowheads="1"/>
          </p:cNvSpPr>
          <p:nvPr/>
        </p:nvSpPr>
        <p:spPr bwMode="auto">
          <a:xfrm>
            <a:off x="278607" y="723900"/>
            <a:ext cx="4093369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b="1">
                <a:solidFill>
                  <a:srgbClr val="2E75B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【</a:t>
            </a:r>
            <a:r>
              <a:rPr lang="zh-CN" altLang="en-US" sz="2400" b="1">
                <a:solidFill>
                  <a:srgbClr val="2E75B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导思点拨</a:t>
            </a:r>
            <a:r>
              <a:rPr lang="en-US" altLang="zh-CN" sz="2400" b="1">
                <a:solidFill>
                  <a:srgbClr val="2E75B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】</a:t>
            </a:r>
            <a:endParaRPr lang="zh-CN" altLang="en-US" sz="24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15362" name="图片 17" descr="正文(85)"/>
          <p:cNvPicPr>
            <a:picLocks noChangeAspect="1" noChangeArrowheads="1"/>
          </p:cNvPicPr>
          <p:nvPr/>
        </p:nvPicPr>
        <p:blipFill>
          <a:blip r:embed="rId2" cstate="email">
            <a:lum contrast="12000"/>
          </a:blip>
          <a:srcRect/>
          <a:stretch>
            <a:fillRect/>
          </a:stretch>
        </p:blipFill>
        <p:spPr bwMode="auto">
          <a:xfrm>
            <a:off x="1683544" y="1162050"/>
            <a:ext cx="5298281" cy="36397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FFFFFF"/>
      </a:accent3>
      <a:accent4>
        <a:srgbClr val="000000"/>
      </a:accent4>
      <a:accent5>
        <a:srgbClr val="B5CBE7"/>
      </a:accent5>
      <a:accent6>
        <a:srgbClr val="D7712B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/>
        <a:ea typeface="宋体"/>
        <a:cs typeface=""/>
      </a:majorFont>
      <a:minorFont>
        <a:latin typeface="Calibri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953</Words>
  <Application>Microsoft Office PowerPoint</Application>
  <PresentationFormat>全屏显示(16:9)</PresentationFormat>
  <Paragraphs>50</Paragraphs>
  <Slides>16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16</vt:i4>
      </vt:variant>
    </vt:vector>
  </HeadingPairs>
  <TitlesOfParts>
    <vt:vector size="23" baseType="lpstr">
      <vt:lpstr>宋体</vt:lpstr>
      <vt:lpstr>微软雅黑</vt:lpstr>
      <vt:lpstr>Arial</vt:lpstr>
      <vt:lpstr>Calibri</vt:lpstr>
      <vt:lpstr>Calibri Light</vt:lpstr>
      <vt:lpstr>WWW.2PPT.COM
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2013-07-01T03:05:00Z</dcterms:created>
  <dcterms:modified xsi:type="dcterms:W3CDTF">2023-01-17T01:49:34Z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FA9E053CB5C84B8692176DA0E706D725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