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492" r:id="rId2"/>
    <p:sldId id="493" r:id="rId3"/>
    <p:sldId id="424" r:id="rId4"/>
    <p:sldId id="497" r:id="rId5"/>
    <p:sldId id="503" r:id="rId6"/>
    <p:sldId id="310" r:id="rId7"/>
    <p:sldId id="504" r:id="rId8"/>
    <p:sldId id="538" r:id="rId9"/>
    <p:sldId id="539" r:id="rId10"/>
    <p:sldId id="316" r:id="rId11"/>
    <p:sldId id="467" r:id="rId12"/>
    <p:sldId id="540" r:id="rId13"/>
    <p:sldId id="541" r:id="rId14"/>
    <p:sldId id="480" r:id="rId15"/>
    <p:sldId id="411" r:id="rId16"/>
    <p:sldId id="412" r:id="rId17"/>
    <p:sldId id="542" r:id="rId18"/>
    <p:sldId id="470" r:id="rId19"/>
    <p:sldId id="471" r:id="rId20"/>
    <p:sldId id="472" r:id="rId21"/>
    <p:sldId id="477" r:id="rId22"/>
    <p:sldId id="476" r:id="rId23"/>
    <p:sldId id="543" r:id="rId24"/>
    <p:sldId id="544" r:id="rId25"/>
    <p:sldId id="545" r:id="rId26"/>
    <p:sldId id="546" r:id="rId27"/>
    <p:sldId id="547" r:id="rId28"/>
  </p:sldIdLst>
  <p:sldSz cx="12192000" cy="6858000"/>
  <p:notesSz cx="6858000" cy="9144000"/>
  <p:embeddedFontLst>
    <p:embeddedFont>
      <p:font typeface="OPPOSans R" panose="02010600030101010101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7">
          <p15:clr>
            <a:srgbClr val="A4A3A4"/>
          </p15:clr>
        </p15:guide>
        <p15:guide id="2" pos="7219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4088">
          <p15:clr>
            <a:srgbClr val="A4A3A4"/>
          </p15:clr>
        </p15:guide>
        <p15:guide id="5" orient="horz" pos="1774">
          <p15:clr>
            <a:srgbClr val="A4A3A4"/>
          </p15:clr>
        </p15:guide>
        <p15:guide id="6" orient="horz" pos="329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雪贤 宋" initials="雪贤" lastIdx="3" clrIdx="0"/>
  <p:cmAuthor id="2" name="Administrator" initials="lx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36B"/>
    <a:srgbClr val="E4B684"/>
    <a:srgbClr val="FFD146"/>
    <a:srgbClr val="E8681A"/>
    <a:srgbClr val="021819"/>
    <a:srgbClr val="465439"/>
    <a:srgbClr val="FDB00D"/>
    <a:srgbClr val="F5B700"/>
    <a:srgbClr val="FFFDF8"/>
    <a:srgbClr val="FFF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0" autoAdjust="0"/>
    <p:restoredTop sz="95282" autoAdjust="0"/>
  </p:normalViewPr>
  <p:slideViewPr>
    <p:cSldViewPr snapToGrid="0" showGuides="1">
      <p:cViewPr varScale="1">
        <p:scale>
          <a:sx n="85" d="100"/>
          <a:sy n="85" d="100"/>
        </p:scale>
        <p:origin x="60" y="78"/>
      </p:cViewPr>
      <p:guideLst>
        <p:guide pos="257"/>
        <p:guide pos="7219"/>
        <p:guide orient="horz" pos="4110"/>
        <p:guide orient="horz" pos="4088"/>
        <p:guide orient="horz" pos="1774"/>
        <p:guide orient="horz" pos="3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E3DDB9E7-06CF-4192-A4E4-170458F8BFC9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238EA4D6-130F-48F5-97DA-B25FDFF56A9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EA4D6-130F-48F5-97DA-B25FDFF56A98}" type="slidenum">
              <a:rPr lang="zh-CN" altLang="en-US" smtClean="0"/>
              <a:t>27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课前导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396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课前导读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字词揭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397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字词揭秘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整体感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400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整体感知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知识梳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402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课文精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406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课文精讲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板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408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板书设计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课堂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407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课堂练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108407" y="419137"/>
            <a:ext cx="1949252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dist"/>
            <a:r>
              <a:rPr lang="zh-CN" altLang="en-US" sz="3200" b="1" spc="600" dirty="0">
                <a:solidFill>
                  <a:schemeClr val="bg1"/>
                </a:solidFill>
                <a:effectLst/>
                <a:latin typeface="思源宋体 CN Heavy" panose="02020900000000000000" pitchFamily="18" charset="-128"/>
                <a:ea typeface="思源宋体 CN Heavy" panose="02020900000000000000" pitchFamily="18" charset="-128"/>
              </a:rPr>
              <a:t>课堂练习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椭圆 8"/>
          <p:cNvSpPr/>
          <p:nvPr/>
        </p:nvSpPr>
        <p:spPr>
          <a:xfrm>
            <a:off x="-466090" y="-262208"/>
            <a:ext cx="1436452" cy="1436452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 rot="1800000">
            <a:off x="6178700" y="4300600"/>
            <a:ext cx="2161769" cy="2161769"/>
          </a:xfrm>
          <a:prstGeom prst="ellipse">
            <a:avLst/>
          </a:prstGeom>
          <a:gradFill>
            <a:gsLst>
              <a:gs pos="92500">
                <a:srgbClr val="FFFFFF">
                  <a:alpha val="33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 rot="18963638">
            <a:off x="6094252" y="93360"/>
            <a:ext cx="2161769" cy="2161769"/>
          </a:xfrm>
          <a:prstGeom prst="ellipse">
            <a:avLst/>
          </a:prstGeom>
          <a:gradFill>
            <a:gsLst>
              <a:gs pos="88000">
                <a:srgbClr val="FFFFFF">
                  <a:alpha val="20000"/>
                </a:srgb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" name="任意多边形: 形状 20"/>
          <p:cNvSpPr/>
          <p:nvPr/>
        </p:nvSpPr>
        <p:spPr>
          <a:xfrm>
            <a:off x="660400" y="1389707"/>
            <a:ext cx="7737231" cy="3845169"/>
          </a:xfrm>
          <a:custGeom>
            <a:avLst/>
            <a:gdLst>
              <a:gd name="connsiteX0" fmla="*/ 565397 w 7737231"/>
              <a:gd name="connsiteY0" fmla="*/ 0 h 3845169"/>
              <a:gd name="connsiteX1" fmla="*/ 7194732 w 7737231"/>
              <a:gd name="connsiteY1" fmla="*/ 0 h 3845169"/>
              <a:gd name="connsiteX2" fmla="*/ 7187020 w 7737231"/>
              <a:gd name="connsiteY2" fmla="*/ 24842 h 3845169"/>
              <a:gd name="connsiteX3" fmla="*/ 7175135 w 7737231"/>
              <a:gd name="connsiteY3" fmla="*/ 142739 h 3845169"/>
              <a:gd name="connsiteX4" fmla="*/ 7642233 w 7737231"/>
              <a:gd name="connsiteY4" fmla="*/ 715848 h 3845169"/>
              <a:gd name="connsiteX5" fmla="*/ 7737231 w 7737231"/>
              <a:gd name="connsiteY5" fmla="*/ 725425 h 3845169"/>
              <a:gd name="connsiteX6" fmla="*/ 7737231 w 7737231"/>
              <a:gd name="connsiteY6" fmla="*/ 3199444 h 3845169"/>
              <a:gd name="connsiteX7" fmla="*/ 7642233 w 7737231"/>
              <a:gd name="connsiteY7" fmla="*/ 3209020 h 3845169"/>
              <a:gd name="connsiteX8" fmla="*/ 7175135 w 7737231"/>
              <a:gd name="connsiteY8" fmla="*/ 3782129 h 3845169"/>
              <a:gd name="connsiteX9" fmla="*/ 7181490 w 7737231"/>
              <a:gd name="connsiteY9" fmla="*/ 3845169 h 3845169"/>
              <a:gd name="connsiteX10" fmla="*/ 605005 w 7737231"/>
              <a:gd name="connsiteY10" fmla="*/ 3845169 h 3845169"/>
              <a:gd name="connsiteX11" fmla="*/ 611360 w 7737231"/>
              <a:gd name="connsiteY11" fmla="*/ 3782129 h 3845169"/>
              <a:gd name="connsiteX12" fmla="*/ 26366 w 7737231"/>
              <a:gd name="connsiteY12" fmla="*/ 3197135 h 3845169"/>
              <a:gd name="connsiteX13" fmla="*/ 0 w 7737231"/>
              <a:gd name="connsiteY13" fmla="*/ 3199793 h 3845169"/>
              <a:gd name="connsiteX14" fmla="*/ 0 w 7737231"/>
              <a:gd name="connsiteY14" fmla="*/ 727733 h 3845169"/>
              <a:gd name="connsiteX15" fmla="*/ 117896 w 7737231"/>
              <a:gd name="connsiteY15" fmla="*/ 715848 h 3845169"/>
              <a:gd name="connsiteX16" fmla="*/ 584993 w 7737231"/>
              <a:gd name="connsiteY16" fmla="*/ 142739 h 3845169"/>
              <a:gd name="connsiteX17" fmla="*/ 573108 w 7737231"/>
              <a:gd name="connsiteY17" fmla="*/ 24842 h 384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37231" h="3845169">
                <a:moveTo>
                  <a:pt x="565397" y="0"/>
                </a:moveTo>
                <a:lnTo>
                  <a:pt x="7194732" y="0"/>
                </a:lnTo>
                <a:lnTo>
                  <a:pt x="7187020" y="24842"/>
                </a:lnTo>
                <a:cubicBezTo>
                  <a:pt x="7179228" y="62924"/>
                  <a:pt x="7175135" y="102354"/>
                  <a:pt x="7175135" y="142739"/>
                </a:cubicBezTo>
                <a:cubicBezTo>
                  <a:pt x="7175135" y="425437"/>
                  <a:pt x="7375661" y="661300"/>
                  <a:pt x="7642233" y="715848"/>
                </a:cubicBezTo>
                <a:lnTo>
                  <a:pt x="7737231" y="725425"/>
                </a:lnTo>
                <a:lnTo>
                  <a:pt x="7737231" y="3199444"/>
                </a:lnTo>
                <a:lnTo>
                  <a:pt x="7642233" y="3209020"/>
                </a:lnTo>
                <a:cubicBezTo>
                  <a:pt x="7375661" y="3263569"/>
                  <a:pt x="7175135" y="3499432"/>
                  <a:pt x="7175135" y="3782129"/>
                </a:cubicBezTo>
                <a:lnTo>
                  <a:pt x="7181490" y="3845169"/>
                </a:lnTo>
                <a:lnTo>
                  <a:pt x="605005" y="3845169"/>
                </a:lnTo>
                <a:lnTo>
                  <a:pt x="611360" y="3782129"/>
                </a:lnTo>
                <a:cubicBezTo>
                  <a:pt x="611360" y="3459046"/>
                  <a:pt x="349449" y="3197135"/>
                  <a:pt x="26366" y="3197135"/>
                </a:cubicBezTo>
                <a:lnTo>
                  <a:pt x="0" y="3199793"/>
                </a:lnTo>
                <a:lnTo>
                  <a:pt x="0" y="727733"/>
                </a:lnTo>
                <a:lnTo>
                  <a:pt x="117896" y="715848"/>
                </a:lnTo>
                <a:cubicBezTo>
                  <a:pt x="384468" y="661300"/>
                  <a:pt x="584993" y="425437"/>
                  <a:pt x="584993" y="142739"/>
                </a:cubicBezTo>
                <a:cubicBezTo>
                  <a:pt x="584993" y="102354"/>
                  <a:pt x="580901" y="62924"/>
                  <a:pt x="573108" y="24842"/>
                </a:cubicBezTo>
                <a:close/>
              </a:path>
            </a:pathLst>
          </a:custGeom>
          <a:solidFill>
            <a:srgbClr val="C09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66"/>
          <p:cNvSpPr txBox="1">
            <a:spLocks noChangeArrowheads="1"/>
          </p:cNvSpPr>
          <p:nvPr/>
        </p:nvSpPr>
        <p:spPr bwMode="auto">
          <a:xfrm>
            <a:off x="2215731" y="3855771"/>
            <a:ext cx="4175832" cy="62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五</a:t>
            </a:r>
            <a:r>
              <a:rPr 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年级</a:t>
            </a:r>
            <a:r>
              <a:rPr lang="zh-CN" altLang="en-US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下</a:t>
            </a:r>
            <a:r>
              <a:rPr 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册</a:t>
            </a:r>
            <a:r>
              <a:rPr lang="zh-CN" sz="2000" b="1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人教版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15733" y="1871779"/>
            <a:ext cx="4175829" cy="504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kumimoji="1" spc="2400">
                <a:gradFill>
                  <a:gsLst>
                    <a:gs pos="0">
                      <a:srgbClr val="C58F67"/>
                    </a:gs>
                    <a:gs pos="100000">
                      <a:srgbClr val="C58F67"/>
                    </a:gs>
                    <a:gs pos="50000">
                      <a:srgbClr val="E4B684"/>
                    </a:gs>
                  </a:gsLst>
                  <a:lin ang="2700000" scaled="0"/>
                </a:gradFill>
                <a:latin typeface="思源宋体 CN" panose="02020400000000000000" pitchFamily="18" charset="-128"/>
                <a:ea typeface="思源宋体 CN" panose="02020400000000000000" pitchFamily="18" charset="-128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语文精品课件</a:t>
            </a:r>
          </a:p>
        </p:txBody>
      </p:sp>
      <p:sp>
        <p:nvSpPr>
          <p:cNvPr id="7" name="文本框 66"/>
          <p:cNvSpPr txBox="1">
            <a:spLocks noChangeArrowheads="1"/>
          </p:cNvSpPr>
          <p:nvPr/>
        </p:nvSpPr>
        <p:spPr bwMode="auto">
          <a:xfrm>
            <a:off x="1347709" y="2620275"/>
            <a:ext cx="55255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kumimoji="1" lang="en-US" altLang="zh-CN" sz="72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8 </a:t>
            </a:r>
            <a:r>
              <a:rPr kumimoji="1" lang="zh-CN" altLang="en-US" sz="72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红楼春趣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540464" y="2462589"/>
            <a:ext cx="3455107" cy="0"/>
          </a:xfrm>
          <a:prstGeom prst="line">
            <a:avLst/>
          </a:prstGeom>
          <a:ln w="3175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5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 rot="18963638">
            <a:off x="6428206" y="3164954"/>
            <a:ext cx="572349" cy="572349"/>
          </a:xfrm>
          <a:prstGeom prst="ellipse">
            <a:avLst/>
          </a:prstGeom>
          <a:gradFill>
            <a:gsLst>
              <a:gs pos="88000">
                <a:srgbClr val="FFFFFF">
                  <a:alpha val="34000"/>
                </a:srgbClr>
              </a:gs>
              <a:gs pos="0">
                <a:schemeClr val="bg1">
                  <a:alpha val="1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2" name="任意多边形: 形状 21"/>
          <p:cNvSpPr/>
          <p:nvPr/>
        </p:nvSpPr>
        <p:spPr>
          <a:xfrm>
            <a:off x="983219" y="1550138"/>
            <a:ext cx="7091592" cy="3524306"/>
          </a:xfrm>
          <a:custGeom>
            <a:avLst/>
            <a:gdLst>
              <a:gd name="connsiteX0" fmla="*/ 565397 w 7737231"/>
              <a:gd name="connsiteY0" fmla="*/ 0 h 3845169"/>
              <a:gd name="connsiteX1" fmla="*/ 7194732 w 7737231"/>
              <a:gd name="connsiteY1" fmla="*/ 0 h 3845169"/>
              <a:gd name="connsiteX2" fmla="*/ 7187020 w 7737231"/>
              <a:gd name="connsiteY2" fmla="*/ 24842 h 3845169"/>
              <a:gd name="connsiteX3" fmla="*/ 7175135 w 7737231"/>
              <a:gd name="connsiteY3" fmla="*/ 142739 h 3845169"/>
              <a:gd name="connsiteX4" fmla="*/ 7642233 w 7737231"/>
              <a:gd name="connsiteY4" fmla="*/ 715848 h 3845169"/>
              <a:gd name="connsiteX5" fmla="*/ 7737231 w 7737231"/>
              <a:gd name="connsiteY5" fmla="*/ 725425 h 3845169"/>
              <a:gd name="connsiteX6" fmla="*/ 7737231 w 7737231"/>
              <a:gd name="connsiteY6" fmla="*/ 3199444 h 3845169"/>
              <a:gd name="connsiteX7" fmla="*/ 7642233 w 7737231"/>
              <a:gd name="connsiteY7" fmla="*/ 3209020 h 3845169"/>
              <a:gd name="connsiteX8" fmla="*/ 7175135 w 7737231"/>
              <a:gd name="connsiteY8" fmla="*/ 3782129 h 3845169"/>
              <a:gd name="connsiteX9" fmla="*/ 7181490 w 7737231"/>
              <a:gd name="connsiteY9" fmla="*/ 3845169 h 3845169"/>
              <a:gd name="connsiteX10" fmla="*/ 605005 w 7737231"/>
              <a:gd name="connsiteY10" fmla="*/ 3845169 h 3845169"/>
              <a:gd name="connsiteX11" fmla="*/ 611360 w 7737231"/>
              <a:gd name="connsiteY11" fmla="*/ 3782129 h 3845169"/>
              <a:gd name="connsiteX12" fmla="*/ 26366 w 7737231"/>
              <a:gd name="connsiteY12" fmla="*/ 3197135 h 3845169"/>
              <a:gd name="connsiteX13" fmla="*/ 0 w 7737231"/>
              <a:gd name="connsiteY13" fmla="*/ 3199793 h 3845169"/>
              <a:gd name="connsiteX14" fmla="*/ 0 w 7737231"/>
              <a:gd name="connsiteY14" fmla="*/ 727733 h 3845169"/>
              <a:gd name="connsiteX15" fmla="*/ 117896 w 7737231"/>
              <a:gd name="connsiteY15" fmla="*/ 715848 h 3845169"/>
              <a:gd name="connsiteX16" fmla="*/ 584993 w 7737231"/>
              <a:gd name="connsiteY16" fmla="*/ 142739 h 3845169"/>
              <a:gd name="connsiteX17" fmla="*/ 573108 w 7737231"/>
              <a:gd name="connsiteY17" fmla="*/ 24842 h 384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37231" h="3845169">
                <a:moveTo>
                  <a:pt x="565397" y="0"/>
                </a:moveTo>
                <a:lnTo>
                  <a:pt x="7194732" y="0"/>
                </a:lnTo>
                <a:lnTo>
                  <a:pt x="7187020" y="24842"/>
                </a:lnTo>
                <a:cubicBezTo>
                  <a:pt x="7179228" y="62924"/>
                  <a:pt x="7175135" y="102354"/>
                  <a:pt x="7175135" y="142739"/>
                </a:cubicBezTo>
                <a:cubicBezTo>
                  <a:pt x="7175135" y="425437"/>
                  <a:pt x="7375661" y="661300"/>
                  <a:pt x="7642233" y="715848"/>
                </a:cubicBezTo>
                <a:lnTo>
                  <a:pt x="7737231" y="725425"/>
                </a:lnTo>
                <a:lnTo>
                  <a:pt x="7737231" y="3199444"/>
                </a:lnTo>
                <a:lnTo>
                  <a:pt x="7642233" y="3209020"/>
                </a:lnTo>
                <a:cubicBezTo>
                  <a:pt x="7375661" y="3263569"/>
                  <a:pt x="7175135" y="3499432"/>
                  <a:pt x="7175135" y="3782129"/>
                </a:cubicBezTo>
                <a:lnTo>
                  <a:pt x="7181490" y="3845169"/>
                </a:lnTo>
                <a:lnTo>
                  <a:pt x="605005" y="3845169"/>
                </a:lnTo>
                <a:lnTo>
                  <a:pt x="611360" y="3782129"/>
                </a:lnTo>
                <a:cubicBezTo>
                  <a:pt x="611360" y="3459046"/>
                  <a:pt x="349449" y="3197135"/>
                  <a:pt x="26366" y="3197135"/>
                </a:cubicBezTo>
                <a:lnTo>
                  <a:pt x="0" y="3199793"/>
                </a:lnTo>
                <a:lnTo>
                  <a:pt x="0" y="727733"/>
                </a:lnTo>
                <a:lnTo>
                  <a:pt x="117896" y="715848"/>
                </a:lnTo>
                <a:cubicBezTo>
                  <a:pt x="384468" y="661300"/>
                  <a:pt x="584993" y="425437"/>
                  <a:pt x="584993" y="142739"/>
                </a:cubicBezTo>
                <a:cubicBezTo>
                  <a:pt x="584993" y="102354"/>
                  <a:pt x="580901" y="62924"/>
                  <a:pt x="573108" y="248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 rot="5400000">
            <a:off x="94684" y="4070887"/>
            <a:ext cx="2161769" cy="2161769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6" grpId="0"/>
      <p:bldP spid="7" grpId="0"/>
      <p:bldP spid="13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35424" y="1484246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词语学习：</a:t>
            </a:r>
          </a:p>
        </p:txBody>
      </p:sp>
      <p:sp>
        <p:nvSpPr>
          <p:cNvPr id="44" name="矩形 4"/>
          <p:cNvSpPr>
            <a:spLocks noChangeArrowheads="1"/>
          </p:cNvSpPr>
          <p:nvPr/>
        </p:nvSpPr>
        <p:spPr bwMode="auto">
          <a:xfrm>
            <a:off x="1397199" y="2410209"/>
            <a:ext cx="1925638" cy="296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窗屉子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齐整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</a:p>
          <a:p>
            <a:pPr algn="r" eaLnBrk="1" hangingPunct="1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忌讳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</a:p>
          <a:p>
            <a:pPr algn="r" eaLnBrk="1" hangingPunct="1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放晦气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</a:p>
        </p:txBody>
      </p:sp>
      <p:cxnSp>
        <p:nvCxnSpPr>
          <p:cNvPr id="45" name="直接连接符 44"/>
          <p:cNvCxnSpPr/>
          <p:nvPr/>
        </p:nvCxnSpPr>
        <p:spPr>
          <a:xfrm>
            <a:off x="3188735" y="3023084"/>
            <a:ext cx="1096962" cy="792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161747" y="3732696"/>
            <a:ext cx="1182688" cy="819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矩形 5"/>
          <p:cNvSpPr>
            <a:spLocks noChangeArrowheads="1"/>
          </p:cNvSpPr>
          <p:nvPr/>
        </p:nvSpPr>
        <p:spPr bwMode="auto">
          <a:xfrm>
            <a:off x="4285615" y="4953000"/>
            <a:ext cx="6135370" cy="82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因风俗习惯或个人理由等，对某些言语或举动有所顾忌，积久成为禁忌。</a:t>
            </a:r>
          </a:p>
        </p:txBody>
      </p:sp>
      <p:sp>
        <p:nvSpPr>
          <p:cNvPr id="48" name="矩形 5"/>
          <p:cNvSpPr>
            <a:spLocks noChangeArrowheads="1"/>
          </p:cNvSpPr>
          <p:nvPr/>
        </p:nvSpPr>
        <p:spPr bwMode="auto">
          <a:xfrm>
            <a:off x="4242835" y="3352014"/>
            <a:ext cx="5218112" cy="5182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3500"/>
              </a:lnSpc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窗户上糊冷布或钉铁纱等用的木框子。</a:t>
            </a:r>
          </a:p>
        </p:txBody>
      </p:sp>
      <p:sp>
        <p:nvSpPr>
          <p:cNvPr id="49" name="矩形 5"/>
          <p:cNvSpPr>
            <a:spLocks noChangeArrowheads="1"/>
          </p:cNvSpPr>
          <p:nvPr/>
        </p:nvSpPr>
        <p:spPr bwMode="auto">
          <a:xfrm>
            <a:off x="4261250" y="4259746"/>
            <a:ext cx="5310187" cy="460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本课是指风筝制作得很精致。</a:t>
            </a:r>
            <a:endParaRPr lang="en-US" altLang="zh-CN" sz="20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矩形 5"/>
          <p:cNvSpPr>
            <a:spLocks noChangeArrowheads="1"/>
          </p:cNvSpPr>
          <p:nvPr/>
        </p:nvSpPr>
        <p:spPr bwMode="auto">
          <a:xfrm>
            <a:off x="4261485" y="2285365"/>
            <a:ext cx="6392545" cy="8299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古时一种习俗，放风筝时故意把线剪断，以此得到消灾祛难的心理安慰。</a:t>
            </a:r>
          </a:p>
        </p:txBody>
      </p:sp>
      <p:cxnSp>
        <p:nvCxnSpPr>
          <p:cNvPr id="51" name="直接连接符 50"/>
          <p:cNvCxnSpPr>
            <a:endCxn id="47" idx="1"/>
          </p:cNvCxnSpPr>
          <p:nvPr/>
        </p:nvCxnSpPr>
        <p:spPr>
          <a:xfrm>
            <a:off x="3188735" y="4428121"/>
            <a:ext cx="1096880" cy="939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3174447" y="3029434"/>
            <a:ext cx="1111250" cy="2120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4" grpId="0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534907" y="1444776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词语学习：</a:t>
            </a:r>
          </a:p>
        </p:txBody>
      </p:sp>
      <p:sp>
        <p:nvSpPr>
          <p:cNvPr id="44" name="矩形 4"/>
          <p:cNvSpPr>
            <a:spLocks noChangeArrowheads="1"/>
          </p:cNvSpPr>
          <p:nvPr/>
        </p:nvSpPr>
        <p:spPr bwMode="auto">
          <a:xfrm>
            <a:off x="3349072" y="2265529"/>
            <a:ext cx="1925638" cy="296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56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丫鬟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 eaLnBrk="1" hangingPunct="1">
              <a:lnSpc>
                <a:spcPts val="56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小器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</a:p>
          <a:p>
            <a:pPr eaLnBrk="1" hangingPunct="1">
              <a:lnSpc>
                <a:spcPts val="56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籰子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</a:p>
          <a:p>
            <a:pPr eaLnBrk="1" hangingPunct="1">
              <a:lnSpc>
                <a:spcPts val="56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【</a:t>
            </a:r>
            <a:r>
              <a: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横竖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】</a:t>
            </a:r>
          </a:p>
        </p:txBody>
      </p:sp>
      <p:cxnSp>
        <p:nvCxnSpPr>
          <p:cNvPr id="45" name="直接连接符 44"/>
          <p:cNvCxnSpPr/>
          <p:nvPr/>
        </p:nvCxnSpPr>
        <p:spPr>
          <a:xfrm>
            <a:off x="4788935" y="2838934"/>
            <a:ext cx="1096962" cy="792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4761947" y="3548546"/>
            <a:ext cx="1182688" cy="819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矩形 5"/>
          <p:cNvSpPr>
            <a:spLocks noChangeArrowheads="1"/>
          </p:cNvSpPr>
          <p:nvPr/>
        </p:nvSpPr>
        <p:spPr bwMode="auto">
          <a:xfrm>
            <a:off x="5885815" y="4768850"/>
            <a:ext cx="6135370" cy="460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绕丝、纱、线等的工具。</a:t>
            </a:r>
          </a:p>
        </p:txBody>
      </p:sp>
      <p:sp>
        <p:nvSpPr>
          <p:cNvPr id="48" name="矩形 5"/>
          <p:cNvSpPr>
            <a:spLocks noChangeArrowheads="1"/>
          </p:cNvSpPr>
          <p:nvPr/>
        </p:nvSpPr>
        <p:spPr bwMode="auto">
          <a:xfrm>
            <a:off x="5843035" y="3289404"/>
            <a:ext cx="5218112" cy="5182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ts val="3500"/>
              </a:lnSpc>
              <a:defRPr/>
            </a:pP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婢女，也作丫环。</a:t>
            </a:r>
          </a:p>
        </p:txBody>
      </p:sp>
      <p:sp>
        <p:nvSpPr>
          <p:cNvPr id="49" name="矩形 5"/>
          <p:cNvSpPr>
            <a:spLocks noChangeArrowheads="1"/>
          </p:cNvSpPr>
          <p:nvPr/>
        </p:nvSpPr>
        <p:spPr bwMode="auto">
          <a:xfrm>
            <a:off x="5861450" y="4075596"/>
            <a:ext cx="5310187" cy="460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即小气，吝啬。</a:t>
            </a:r>
            <a:endParaRPr lang="en-US" altLang="zh-CN" sz="20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矩形 5"/>
          <p:cNvSpPr>
            <a:spLocks noChangeArrowheads="1"/>
          </p:cNvSpPr>
          <p:nvPr/>
        </p:nvSpPr>
        <p:spPr bwMode="auto">
          <a:xfrm>
            <a:off x="5944870" y="2385060"/>
            <a:ext cx="3287395" cy="460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反正。</a:t>
            </a:r>
          </a:p>
        </p:txBody>
      </p:sp>
      <p:cxnSp>
        <p:nvCxnSpPr>
          <p:cNvPr id="51" name="直接连接符 50"/>
          <p:cNvCxnSpPr/>
          <p:nvPr/>
        </p:nvCxnSpPr>
        <p:spPr>
          <a:xfrm>
            <a:off x="4789170" y="4280535"/>
            <a:ext cx="1096645" cy="718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4774647" y="2845284"/>
            <a:ext cx="1111250" cy="2120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4" grpId="0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 bwMode="auto">
          <a:xfrm>
            <a:off x="5135880" y="2987040"/>
            <a:ext cx="6402705" cy="1630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zh-CN" altLang="en-US" b="1" noProof="1">
              <a:solidFill>
                <a:schemeClr val="tx1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746" name="TextBox 17"/>
          <p:cNvSpPr txBox="1">
            <a:spLocks noChangeArrowheads="1"/>
          </p:cNvSpPr>
          <p:nvPr/>
        </p:nvSpPr>
        <p:spPr bwMode="auto">
          <a:xfrm>
            <a:off x="5538470" y="3192145"/>
            <a:ext cx="6000115" cy="11511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723900" algn="l" defTabSz="4572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本文记叙了 贾宝玉和众姐妹、丫头们在大观园放风筝的经过。</a:t>
            </a:r>
          </a:p>
        </p:txBody>
      </p:sp>
      <p:sp>
        <p:nvSpPr>
          <p:cNvPr id="34819" name="矩形 5"/>
          <p:cNvSpPr/>
          <p:nvPr/>
        </p:nvSpPr>
        <p:spPr>
          <a:xfrm>
            <a:off x="289134" y="1601794"/>
            <a:ext cx="6843611" cy="5218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读课文，想一想课文写了什么？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38200" y="2706052"/>
            <a:ext cx="3924300" cy="2606675"/>
          </a:xfrm>
          <a:prstGeom prst="round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746" grpId="0"/>
      <p:bldP spid="348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矩形 5"/>
          <p:cNvSpPr/>
          <p:nvPr/>
        </p:nvSpPr>
        <p:spPr>
          <a:xfrm>
            <a:off x="587375" y="3268345"/>
            <a:ext cx="10599420" cy="6812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zh-CN" altLang="en-US" sz="2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1</a:t>
            </a:r>
            <a:r>
              <a:rPr lang="en-US" altLang="zh-CN" sz="2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.</a:t>
            </a:r>
            <a:r>
              <a:rPr lang="zh-CN" altLang="en-US" sz="2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（1—2自然段）看到了挂在树上的风筝，黛玉等人决定拿出风筝放晦气。</a:t>
            </a:r>
          </a:p>
        </p:txBody>
      </p:sp>
      <p:sp>
        <p:nvSpPr>
          <p:cNvPr id="31746" name="TextBox 17"/>
          <p:cNvSpPr txBox="1">
            <a:spLocks noChangeArrowheads="1"/>
          </p:cNvSpPr>
          <p:nvPr/>
        </p:nvSpPr>
        <p:spPr bwMode="auto">
          <a:xfrm>
            <a:off x="914401" y="4510405"/>
            <a:ext cx="9940925" cy="6812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2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.（3—6自然段）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宝玉和众姐妹、丫头们放风筝的欢乐场景。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18982" y="2019935"/>
            <a:ext cx="7189789" cy="523220"/>
          </a:xfrm>
          <a:prstGeom prst="rect">
            <a:avLst/>
          </a:prstGeom>
          <a:noFill/>
          <a:ln w="12700" cmpd="sng">
            <a:solidFill>
              <a:srgbClr val="02025E"/>
            </a:solidFill>
            <a:prstDash val="lgDashDot"/>
          </a:ln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课文按事情发展的顺序，可分为二个部分。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174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8069" name="Text Box 5"/>
          <p:cNvSpPr txBox="1"/>
          <p:nvPr/>
        </p:nvSpPr>
        <p:spPr>
          <a:xfrm>
            <a:off x="3982720" y="1692275"/>
            <a:ext cx="7491095" cy="2259145"/>
          </a:xfrm>
          <a:prstGeom prst="rect">
            <a:avLst/>
          </a:prstGeom>
          <a:ln>
            <a:solidFill>
              <a:srgbClr val="E4B68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bg2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探春道：“紫鹃也学小器了。你们一般的也有，这会子拾人走了的，也不怕忌讳。” 黛玉笑道：“可是呢，知道是谁放晦气的，快掉出去罢。把咱们的拿出来，咱们也放晦气。”</a:t>
            </a:r>
          </a:p>
        </p:txBody>
      </p:sp>
      <p:sp>
        <p:nvSpPr>
          <p:cNvPr id="88070" name="Text Box 6"/>
          <p:cNvSpPr txBox="1"/>
          <p:nvPr/>
        </p:nvSpPr>
        <p:spPr>
          <a:xfrm>
            <a:off x="3982720" y="4463843"/>
            <a:ext cx="7491095" cy="989566"/>
          </a:xfrm>
          <a:prstGeom prst="rect">
            <a:avLst/>
          </a:prstGeom>
          <a:noFill/>
          <a:ln w="9525">
            <a:solidFill>
              <a:srgbClr val="E4B684"/>
            </a:solidFill>
            <a:prstDash val="dashDot"/>
          </a:ln>
        </p:spPr>
        <p:txBody>
          <a:bodyPr wrap="square">
            <a:spAutoFit/>
          </a:bodyPr>
          <a:lstStyle/>
          <a:p>
            <a:pPr indent="-457200" fontAlgn="auto">
              <a:lnSpc>
                <a:spcPct val="125000"/>
              </a:lnSpc>
            </a:pPr>
            <a:r>
              <a:rPr lang="zh-CN" altLang="en-US" sz="2400" b="1" dirty="0">
                <a:solidFill>
                  <a:schemeClr val="accent2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从对话中，我们知道放风筝可以放晦气，捡拾掉落的风筝是忌讳。</a:t>
            </a: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94360" y="2127043"/>
            <a:ext cx="3151188" cy="31496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8069" grpId="0" animBg="1"/>
      <p:bldP spid="880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794" name="Rectangle 2"/>
          <p:cNvSpPr/>
          <p:nvPr/>
        </p:nvSpPr>
        <p:spPr>
          <a:xfrm>
            <a:off x="4193573" y="2374635"/>
            <a:ext cx="6415550" cy="1806713"/>
          </a:xfrm>
          <a:prstGeom prst="rect">
            <a:avLst/>
          </a:prstGeom>
          <a:noFill/>
          <a:ln w="12700" cmpd="sng">
            <a:solidFill>
              <a:srgbClr val="E4B684"/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   黛玉笑道：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可是呢，知道是谁放晦气的，快掉出去罢。把咱们的拿出来，咱们也放晦气。</a:t>
            </a:r>
            <a:r>
              <a:rPr lang="en-US" altLang="zh-CN" sz="24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”</a:t>
            </a:r>
          </a:p>
        </p:txBody>
      </p:sp>
      <p:sp>
        <p:nvSpPr>
          <p:cNvPr id="42" name="矩形 41"/>
          <p:cNvSpPr/>
          <p:nvPr/>
        </p:nvSpPr>
        <p:spPr>
          <a:xfrm>
            <a:off x="6636768" y="4527793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936B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放风筝</a:t>
            </a:r>
            <a:endParaRPr lang="zh-CN" altLang="en-US" sz="2400" dirty="0">
              <a:solidFill>
                <a:srgbClr val="C0936B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65948" y="4527793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936B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放晦气</a:t>
            </a:r>
            <a:endParaRPr lang="zh-CN" altLang="en-US" sz="2400" dirty="0">
              <a:solidFill>
                <a:srgbClr val="C0936B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716631" y="4597114"/>
            <a:ext cx="722630" cy="383540"/>
          </a:xfrm>
          <a:prstGeom prst="rightArrow">
            <a:avLst/>
          </a:prstGeom>
          <a:gradFill>
            <a:gsLst>
              <a:gs pos="0">
                <a:srgbClr val="E4B684"/>
              </a:gs>
              <a:gs pos="100000">
                <a:srgbClr val="C0936B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936B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7992471" y="4565999"/>
            <a:ext cx="722630" cy="383540"/>
          </a:xfrm>
          <a:prstGeom prst="rightArrow">
            <a:avLst/>
          </a:prstGeom>
          <a:gradFill>
            <a:gsLst>
              <a:gs pos="0">
                <a:srgbClr val="E4B684"/>
              </a:gs>
              <a:gs pos="100000">
                <a:srgbClr val="C0936B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936B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531"/>
          <a:stretch>
            <a:fillRect/>
          </a:stretch>
        </p:blipFill>
        <p:spPr>
          <a:xfrm>
            <a:off x="911805" y="2196099"/>
            <a:ext cx="2974395" cy="3011487"/>
          </a:xfrm>
          <a:prstGeom prst="ellipse">
            <a:avLst/>
          </a:prstGeom>
        </p:spPr>
      </p:pic>
      <p:sp>
        <p:nvSpPr>
          <p:cNvPr id="2" name="椭圆形标注 1"/>
          <p:cNvSpPr/>
          <p:nvPr/>
        </p:nvSpPr>
        <p:spPr>
          <a:xfrm>
            <a:off x="7270115" y="1172210"/>
            <a:ext cx="2301240" cy="855980"/>
          </a:xfrm>
          <a:prstGeom prst="wedgeEllipseCallout">
            <a:avLst>
              <a:gd name="adj1" fmla="val -25275"/>
              <a:gd name="adj2" fmla="val 84940"/>
            </a:avLst>
          </a:prstGeom>
          <a:solidFill>
            <a:srgbClr val="C0936B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寄人篱下，多愁善感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3794" grpId="0" animBg="1"/>
      <p:bldP spid="42" grpId="0"/>
      <p:bldP spid="11" grpId="0"/>
      <p:bldP spid="12" grpId="0" animBg="1"/>
      <p:bldP spid="1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84090" y="1502778"/>
            <a:ext cx="5668010" cy="597151"/>
          </a:xfrm>
          <a:prstGeom prst="rect">
            <a:avLst/>
          </a:prstGeom>
          <a:ln w="12700" cmpd="sng">
            <a:solidFill>
              <a:srgbClr val="E4B684"/>
            </a:solidFill>
            <a:prstDash val="dashDot"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  <a:defRPr/>
            </a:pPr>
            <a:r>
              <a:rPr lang="zh-CN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学习第二部分：品味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“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趣</a:t>
            </a:r>
            <a:r>
              <a:rPr lang="en-US" altLang="zh-CN" sz="2400" b="1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”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786630" y="2689860"/>
            <a:ext cx="6556375" cy="1705147"/>
          </a:xfrm>
          <a:prstGeom prst="rect">
            <a:avLst/>
          </a:prstGeom>
          <a:noFill/>
          <a:ln w="12700" cmpd="sng">
            <a:solidFill>
              <a:srgbClr val="E4B684"/>
            </a:solidFill>
            <a:prstDash val="lg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这里小丫头们听见放风筝，</a:t>
            </a:r>
            <a:r>
              <a:rPr lang="zh-CN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巴不得</a:t>
            </a: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一声儿，</a:t>
            </a:r>
            <a:r>
              <a:rPr lang="zh-CN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七手八脚</a:t>
            </a: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，都</a:t>
            </a:r>
            <a:r>
              <a:rPr lang="zh-CN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忙着</a:t>
            </a: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拿出个美人风筝来，也有</a:t>
            </a:r>
            <a:r>
              <a:rPr lang="zh-CN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搬</a:t>
            </a: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高凳去的，也有</a:t>
            </a:r>
            <a:r>
              <a:rPr lang="zh-CN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捆</a:t>
            </a: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剪子股的，也有</a:t>
            </a:r>
            <a:r>
              <a:rPr lang="zh-CN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拨</a:t>
            </a:r>
            <a:r>
              <a:rPr lang="zh-CN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篗子的。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6558915" y="4733270"/>
            <a:ext cx="2118360" cy="584775"/>
          </a:xfrm>
          <a:prstGeom prst="rect">
            <a:avLst/>
          </a:prstGeom>
          <a:noFill/>
          <a:ln w="12700" cmpd="sng">
            <a:solidFill>
              <a:srgbClr val="E4B684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兴趣浓厚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48995" y="2587466"/>
            <a:ext cx="3536950" cy="2881312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 animBg="1"/>
      <p:bldP spid="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436" name="文本框 18435"/>
          <p:cNvSpPr txBox="1"/>
          <p:nvPr/>
        </p:nvSpPr>
        <p:spPr>
          <a:xfrm>
            <a:off x="3957320" y="4701857"/>
            <a:ext cx="7502843" cy="1144031"/>
          </a:xfrm>
          <a:prstGeom prst="rect">
            <a:avLst/>
          </a:prstGeom>
          <a:noFill/>
          <a:ln w="9525">
            <a:solidFill>
              <a:srgbClr val="C0936B"/>
            </a:solidFill>
            <a:prstDash val="dashDot"/>
          </a:ln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FF006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可以看出宝玉是一个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性格随和，待人宽厚，易与相处</a:t>
            </a:r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的人。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3957320" y="1464310"/>
            <a:ext cx="7638415" cy="2857500"/>
          </a:xfrm>
          <a:prstGeom prst="round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宝玉道：“也罢。再把那个大螃蟹拿来罢。” 丫头去了，同了 几个人扛了 一个美人并籰子来，说道： “袭姑娘说，昨儿把螃蟹给了 三爷了。这一个是林大娘才送来的， 放这一个罢。” 宝玉细看了 一回，只见这美人做的十分精致，心中欢喜，便命叫放起来。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8380730" y="2105025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内容占位符 1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96265" y="2214355"/>
            <a:ext cx="3081338" cy="29749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8436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386580" y="2101850"/>
            <a:ext cx="6800215" cy="1284006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黛玉笑道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：</a:t>
            </a:r>
            <a:r>
              <a:rPr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“那是顶线不好，拿出去另使人打了顶线就好了。”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386580" y="3549443"/>
            <a:ext cx="6800214" cy="2099310"/>
          </a:xfrm>
          <a:prstGeom prst="round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这句话说明黛玉是个放风筝的高手， 知道问题出在顶线不好。与下文“那一年不放几个子” 相照应。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" y="2447290"/>
            <a:ext cx="3258185" cy="2800350"/>
          </a:xfrm>
          <a:prstGeom prst="hexagon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512499" y="1293791"/>
            <a:ext cx="7947664" cy="2259145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/>
            <a:r>
              <a:rPr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紫鹃笑道：“这一回的劲大，姑娘来放罢。”黛玉听说，用手帕垫着手，顿了一顿，果然风紧力大；接过籰子来，随着风筝的势将籰子一松，只听一阵豁剌剌响，登时籰子线尽。</a:t>
            </a: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407988" y="1909987"/>
            <a:ext cx="2814955" cy="2009775"/>
          </a:xfrm>
          <a:prstGeom prst="cloudCallout">
            <a:avLst>
              <a:gd name="adj1" fmla="val 15599"/>
              <a:gd name="adj2" fmla="val 60331"/>
            </a:avLst>
          </a:prstGeom>
          <a:solidFill>
            <a:srgbClr val="E4B684"/>
          </a:solidFill>
          <a:ln w="9525">
            <a:noFill/>
            <a:round/>
          </a:ln>
          <a:effectLst/>
        </p:spPr>
        <p:txBody>
          <a:bodyPr/>
          <a:lstStyle/>
          <a:p>
            <a:pPr eaLnBrk="0" hangingPunct="0"/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从黛玉的一系列动作描写中你体会到了什么？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285808" y="3919762"/>
            <a:ext cx="8174355" cy="2018030"/>
          </a:xfrm>
          <a:prstGeom prst="round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“手帕垫着手” 是怕线割伤了手，“顿了一顿” 试试风力如何，“随着风筝的势将籰子一松” 动作娴熟。“风紧力大” 之时放风筝是最困难的，这时候却让黛玉来放，加上她娴熟的动作，说明黛玉是一个放风筝的高手，与上文“那是顶线不好，拿出去另使人打了顶线就好了” 呼应。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83" y="4304912"/>
            <a:ext cx="2210138" cy="2088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39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2000">
                <a:srgbClr val="FFFFFF">
                  <a:alpha val="86000"/>
                </a:srgbClr>
              </a:gs>
              <a:gs pos="28000">
                <a:schemeClr val="bg1">
                  <a:alpha val="0"/>
                </a:scheme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66248" y="1411345"/>
            <a:ext cx="3419030" cy="626755"/>
            <a:chOff x="925975" y="2043295"/>
            <a:chExt cx="3419030" cy="626755"/>
          </a:xfrm>
        </p:grpSpPr>
        <p:sp>
          <p:nvSpPr>
            <p:cNvPr id="8" name="矩形: 对角圆角 7"/>
            <p:cNvSpPr/>
            <p:nvPr/>
          </p:nvSpPr>
          <p:spPr>
            <a:xfrm>
              <a:off x="925975" y="2043295"/>
              <a:ext cx="3419030" cy="62675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C0936B"/>
                </a:gs>
                <a:gs pos="100000">
                  <a:srgbClr val="E4B684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229529" y="2143045"/>
              <a:ext cx="18215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课前导读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297015" y="2112267"/>
              <a:ext cx="609141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01</a:t>
              </a:r>
              <a:endParaRPr lang="zh-CN" alt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66248" y="2317421"/>
            <a:ext cx="3419030" cy="626755"/>
            <a:chOff x="925975" y="2043295"/>
            <a:chExt cx="3419030" cy="626755"/>
          </a:xfrm>
        </p:grpSpPr>
        <p:sp>
          <p:nvSpPr>
            <p:cNvPr id="12" name="矩形: 对角圆角 11"/>
            <p:cNvSpPr/>
            <p:nvPr/>
          </p:nvSpPr>
          <p:spPr>
            <a:xfrm>
              <a:off x="925975" y="2043295"/>
              <a:ext cx="3419030" cy="62675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C0936B"/>
                </a:gs>
                <a:gs pos="100000">
                  <a:srgbClr val="E4B684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229529" y="2143045"/>
              <a:ext cx="18215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字词揭秘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297015" y="2112267"/>
              <a:ext cx="609141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02</a:t>
              </a:r>
              <a:endParaRPr lang="zh-CN" alt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66248" y="3223497"/>
            <a:ext cx="3419030" cy="626755"/>
            <a:chOff x="925975" y="2043295"/>
            <a:chExt cx="3419030" cy="626755"/>
          </a:xfrm>
        </p:grpSpPr>
        <p:sp>
          <p:nvSpPr>
            <p:cNvPr id="16" name="矩形: 对角圆角 15"/>
            <p:cNvSpPr/>
            <p:nvPr/>
          </p:nvSpPr>
          <p:spPr>
            <a:xfrm>
              <a:off x="925975" y="2043295"/>
              <a:ext cx="3419030" cy="62675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C0936B"/>
                </a:gs>
                <a:gs pos="100000">
                  <a:srgbClr val="E4B684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229529" y="2143045"/>
              <a:ext cx="18215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课文精讲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297015" y="2112267"/>
              <a:ext cx="609141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03</a:t>
              </a:r>
              <a:endParaRPr lang="zh-CN" alt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166248" y="4129573"/>
            <a:ext cx="3419030" cy="626755"/>
            <a:chOff x="925975" y="2043295"/>
            <a:chExt cx="3419030" cy="626755"/>
          </a:xfrm>
        </p:grpSpPr>
        <p:sp>
          <p:nvSpPr>
            <p:cNvPr id="20" name="矩形: 对角圆角 19"/>
            <p:cNvSpPr/>
            <p:nvPr/>
          </p:nvSpPr>
          <p:spPr>
            <a:xfrm>
              <a:off x="925975" y="2043295"/>
              <a:ext cx="3419030" cy="62675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C0936B"/>
                </a:gs>
                <a:gs pos="100000">
                  <a:srgbClr val="E4B684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229529" y="2143045"/>
              <a:ext cx="18215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课堂小结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297015" y="2112267"/>
              <a:ext cx="609141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04</a:t>
              </a:r>
              <a:endParaRPr lang="zh-CN" alt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166248" y="5035648"/>
            <a:ext cx="3419030" cy="626755"/>
            <a:chOff x="925975" y="2043295"/>
            <a:chExt cx="3419030" cy="626755"/>
          </a:xfrm>
        </p:grpSpPr>
        <p:sp>
          <p:nvSpPr>
            <p:cNvPr id="24" name="矩形: 对角圆角 23"/>
            <p:cNvSpPr/>
            <p:nvPr/>
          </p:nvSpPr>
          <p:spPr>
            <a:xfrm>
              <a:off x="925975" y="2043295"/>
              <a:ext cx="3419030" cy="62675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C0936B"/>
                </a:gs>
                <a:gs pos="100000">
                  <a:srgbClr val="E4B684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229529" y="2143045"/>
              <a:ext cx="1821563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28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课堂练习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297015" y="2112267"/>
              <a:ext cx="609141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3200" b="1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15000"/>
                      </a:srgbClr>
                    </a:outerShdw>
                  </a:effectLst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05</a:t>
              </a:r>
              <a:endParaRPr lang="zh-CN" altLang="en-US" sz="32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15000"/>
                    </a:srgbClr>
                  </a:outerShdw>
                </a:effectLst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22030" y="2417171"/>
            <a:ext cx="3327812" cy="1653822"/>
            <a:chOff x="660400" y="1389707"/>
            <a:chExt cx="7737231" cy="3845169"/>
          </a:xfrm>
        </p:grpSpPr>
        <p:sp>
          <p:nvSpPr>
            <p:cNvPr id="30" name="任意多边形: 形状 29"/>
            <p:cNvSpPr/>
            <p:nvPr/>
          </p:nvSpPr>
          <p:spPr>
            <a:xfrm>
              <a:off x="660400" y="1389707"/>
              <a:ext cx="7737231" cy="3845169"/>
            </a:xfrm>
            <a:custGeom>
              <a:avLst/>
              <a:gdLst>
                <a:gd name="connsiteX0" fmla="*/ 565397 w 7737231"/>
                <a:gd name="connsiteY0" fmla="*/ 0 h 3845169"/>
                <a:gd name="connsiteX1" fmla="*/ 7194732 w 7737231"/>
                <a:gd name="connsiteY1" fmla="*/ 0 h 3845169"/>
                <a:gd name="connsiteX2" fmla="*/ 7187020 w 7737231"/>
                <a:gd name="connsiteY2" fmla="*/ 24842 h 3845169"/>
                <a:gd name="connsiteX3" fmla="*/ 7175135 w 7737231"/>
                <a:gd name="connsiteY3" fmla="*/ 142739 h 3845169"/>
                <a:gd name="connsiteX4" fmla="*/ 7642233 w 7737231"/>
                <a:gd name="connsiteY4" fmla="*/ 715848 h 3845169"/>
                <a:gd name="connsiteX5" fmla="*/ 7737231 w 7737231"/>
                <a:gd name="connsiteY5" fmla="*/ 725425 h 3845169"/>
                <a:gd name="connsiteX6" fmla="*/ 7737231 w 7737231"/>
                <a:gd name="connsiteY6" fmla="*/ 3199444 h 3845169"/>
                <a:gd name="connsiteX7" fmla="*/ 7642233 w 7737231"/>
                <a:gd name="connsiteY7" fmla="*/ 3209020 h 3845169"/>
                <a:gd name="connsiteX8" fmla="*/ 7175135 w 7737231"/>
                <a:gd name="connsiteY8" fmla="*/ 3782129 h 3845169"/>
                <a:gd name="connsiteX9" fmla="*/ 7181490 w 7737231"/>
                <a:gd name="connsiteY9" fmla="*/ 3845169 h 3845169"/>
                <a:gd name="connsiteX10" fmla="*/ 605005 w 7737231"/>
                <a:gd name="connsiteY10" fmla="*/ 3845169 h 3845169"/>
                <a:gd name="connsiteX11" fmla="*/ 611360 w 7737231"/>
                <a:gd name="connsiteY11" fmla="*/ 3782129 h 3845169"/>
                <a:gd name="connsiteX12" fmla="*/ 26366 w 7737231"/>
                <a:gd name="connsiteY12" fmla="*/ 3197135 h 3845169"/>
                <a:gd name="connsiteX13" fmla="*/ 0 w 7737231"/>
                <a:gd name="connsiteY13" fmla="*/ 3199793 h 3845169"/>
                <a:gd name="connsiteX14" fmla="*/ 0 w 7737231"/>
                <a:gd name="connsiteY14" fmla="*/ 727733 h 3845169"/>
                <a:gd name="connsiteX15" fmla="*/ 117896 w 7737231"/>
                <a:gd name="connsiteY15" fmla="*/ 715848 h 3845169"/>
                <a:gd name="connsiteX16" fmla="*/ 584993 w 7737231"/>
                <a:gd name="connsiteY16" fmla="*/ 142739 h 3845169"/>
                <a:gd name="connsiteX17" fmla="*/ 573108 w 7737231"/>
                <a:gd name="connsiteY17" fmla="*/ 24842 h 384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37231" h="3845169">
                  <a:moveTo>
                    <a:pt x="565397" y="0"/>
                  </a:moveTo>
                  <a:lnTo>
                    <a:pt x="7194732" y="0"/>
                  </a:lnTo>
                  <a:lnTo>
                    <a:pt x="7187020" y="24842"/>
                  </a:lnTo>
                  <a:cubicBezTo>
                    <a:pt x="7179228" y="62924"/>
                    <a:pt x="7175135" y="102354"/>
                    <a:pt x="7175135" y="142739"/>
                  </a:cubicBezTo>
                  <a:cubicBezTo>
                    <a:pt x="7175135" y="425437"/>
                    <a:pt x="7375661" y="661300"/>
                    <a:pt x="7642233" y="715848"/>
                  </a:cubicBezTo>
                  <a:lnTo>
                    <a:pt x="7737231" y="725425"/>
                  </a:lnTo>
                  <a:lnTo>
                    <a:pt x="7737231" y="3199444"/>
                  </a:lnTo>
                  <a:lnTo>
                    <a:pt x="7642233" y="3209020"/>
                  </a:lnTo>
                  <a:cubicBezTo>
                    <a:pt x="7375661" y="3263569"/>
                    <a:pt x="7175135" y="3499432"/>
                    <a:pt x="7175135" y="3782129"/>
                  </a:cubicBezTo>
                  <a:lnTo>
                    <a:pt x="7181490" y="3845169"/>
                  </a:lnTo>
                  <a:lnTo>
                    <a:pt x="605005" y="3845169"/>
                  </a:lnTo>
                  <a:lnTo>
                    <a:pt x="611360" y="3782129"/>
                  </a:lnTo>
                  <a:cubicBezTo>
                    <a:pt x="611360" y="3459046"/>
                    <a:pt x="349449" y="3197135"/>
                    <a:pt x="26366" y="3197135"/>
                  </a:cubicBezTo>
                  <a:lnTo>
                    <a:pt x="0" y="3199793"/>
                  </a:lnTo>
                  <a:lnTo>
                    <a:pt x="0" y="727733"/>
                  </a:lnTo>
                  <a:lnTo>
                    <a:pt x="117896" y="715848"/>
                  </a:lnTo>
                  <a:cubicBezTo>
                    <a:pt x="384468" y="661300"/>
                    <a:pt x="584993" y="425437"/>
                    <a:pt x="584993" y="142739"/>
                  </a:cubicBezTo>
                  <a:cubicBezTo>
                    <a:pt x="584993" y="102354"/>
                    <a:pt x="580901" y="62924"/>
                    <a:pt x="573108" y="24842"/>
                  </a:cubicBezTo>
                  <a:close/>
                </a:path>
              </a:pathLst>
            </a:custGeom>
            <a:solidFill>
              <a:srgbClr val="C093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983219" y="1550138"/>
              <a:ext cx="7091592" cy="3524306"/>
            </a:xfrm>
            <a:custGeom>
              <a:avLst/>
              <a:gdLst>
                <a:gd name="connsiteX0" fmla="*/ 565397 w 7737231"/>
                <a:gd name="connsiteY0" fmla="*/ 0 h 3845169"/>
                <a:gd name="connsiteX1" fmla="*/ 7194732 w 7737231"/>
                <a:gd name="connsiteY1" fmla="*/ 0 h 3845169"/>
                <a:gd name="connsiteX2" fmla="*/ 7187020 w 7737231"/>
                <a:gd name="connsiteY2" fmla="*/ 24842 h 3845169"/>
                <a:gd name="connsiteX3" fmla="*/ 7175135 w 7737231"/>
                <a:gd name="connsiteY3" fmla="*/ 142739 h 3845169"/>
                <a:gd name="connsiteX4" fmla="*/ 7642233 w 7737231"/>
                <a:gd name="connsiteY4" fmla="*/ 715848 h 3845169"/>
                <a:gd name="connsiteX5" fmla="*/ 7737231 w 7737231"/>
                <a:gd name="connsiteY5" fmla="*/ 725425 h 3845169"/>
                <a:gd name="connsiteX6" fmla="*/ 7737231 w 7737231"/>
                <a:gd name="connsiteY6" fmla="*/ 3199444 h 3845169"/>
                <a:gd name="connsiteX7" fmla="*/ 7642233 w 7737231"/>
                <a:gd name="connsiteY7" fmla="*/ 3209020 h 3845169"/>
                <a:gd name="connsiteX8" fmla="*/ 7175135 w 7737231"/>
                <a:gd name="connsiteY8" fmla="*/ 3782129 h 3845169"/>
                <a:gd name="connsiteX9" fmla="*/ 7181490 w 7737231"/>
                <a:gd name="connsiteY9" fmla="*/ 3845169 h 3845169"/>
                <a:gd name="connsiteX10" fmla="*/ 605005 w 7737231"/>
                <a:gd name="connsiteY10" fmla="*/ 3845169 h 3845169"/>
                <a:gd name="connsiteX11" fmla="*/ 611360 w 7737231"/>
                <a:gd name="connsiteY11" fmla="*/ 3782129 h 3845169"/>
                <a:gd name="connsiteX12" fmla="*/ 26366 w 7737231"/>
                <a:gd name="connsiteY12" fmla="*/ 3197135 h 3845169"/>
                <a:gd name="connsiteX13" fmla="*/ 0 w 7737231"/>
                <a:gd name="connsiteY13" fmla="*/ 3199793 h 3845169"/>
                <a:gd name="connsiteX14" fmla="*/ 0 w 7737231"/>
                <a:gd name="connsiteY14" fmla="*/ 727733 h 3845169"/>
                <a:gd name="connsiteX15" fmla="*/ 117896 w 7737231"/>
                <a:gd name="connsiteY15" fmla="*/ 715848 h 3845169"/>
                <a:gd name="connsiteX16" fmla="*/ 584993 w 7737231"/>
                <a:gd name="connsiteY16" fmla="*/ 142739 h 3845169"/>
                <a:gd name="connsiteX17" fmla="*/ 573108 w 7737231"/>
                <a:gd name="connsiteY17" fmla="*/ 24842 h 384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37231" h="3845169">
                  <a:moveTo>
                    <a:pt x="565397" y="0"/>
                  </a:moveTo>
                  <a:lnTo>
                    <a:pt x="7194732" y="0"/>
                  </a:lnTo>
                  <a:lnTo>
                    <a:pt x="7187020" y="24842"/>
                  </a:lnTo>
                  <a:cubicBezTo>
                    <a:pt x="7179228" y="62924"/>
                    <a:pt x="7175135" y="102354"/>
                    <a:pt x="7175135" y="142739"/>
                  </a:cubicBezTo>
                  <a:cubicBezTo>
                    <a:pt x="7175135" y="425437"/>
                    <a:pt x="7375661" y="661300"/>
                    <a:pt x="7642233" y="715848"/>
                  </a:cubicBezTo>
                  <a:lnTo>
                    <a:pt x="7737231" y="725425"/>
                  </a:lnTo>
                  <a:lnTo>
                    <a:pt x="7737231" y="3199444"/>
                  </a:lnTo>
                  <a:lnTo>
                    <a:pt x="7642233" y="3209020"/>
                  </a:lnTo>
                  <a:cubicBezTo>
                    <a:pt x="7375661" y="3263569"/>
                    <a:pt x="7175135" y="3499432"/>
                    <a:pt x="7175135" y="3782129"/>
                  </a:cubicBezTo>
                  <a:lnTo>
                    <a:pt x="7181490" y="3845169"/>
                  </a:lnTo>
                  <a:lnTo>
                    <a:pt x="605005" y="3845169"/>
                  </a:lnTo>
                  <a:lnTo>
                    <a:pt x="611360" y="3782129"/>
                  </a:lnTo>
                  <a:cubicBezTo>
                    <a:pt x="611360" y="3459046"/>
                    <a:pt x="349449" y="3197135"/>
                    <a:pt x="26366" y="3197135"/>
                  </a:cubicBezTo>
                  <a:lnTo>
                    <a:pt x="0" y="3199793"/>
                  </a:lnTo>
                  <a:lnTo>
                    <a:pt x="0" y="727733"/>
                  </a:lnTo>
                  <a:lnTo>
                    <a:pt x="117896" y="715848"/>
                  </a:lnTo>
                  <a:cubicBezTo>
                    <a:pt x="384468" y="661300"/>
                    <a:pt x="584993" y="425437"/>
                    <a:pt x="584993" y="142739"/>
                  </a:cubicBezTo>
                  <a:cubicBezTo>
                    <a:pt x="584993" y="102354"/>
                    <a:pt x="580901" y="62924"/>
                    <a:pt x="573108" y="24842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 rot="18963638">
            <a:off x="4284205" y="2296813"/>
            <a:ext cx="596627" cy="596627"/>
          </a:xfrm>
          <a:prstGeom prst="ellipse">
            <a:avLst/>
          </a:prstGeom>
          <a:gradFill>
            <a:gsLst>
              <a:gs pos="88000">
                <a:srgbClr val="FFFFFF">
                  <a:alpha val="90000"/>
                </a:srgbClr>
              </a:gs>
              <a:gs pos="0">
                <a:schemeClr val="bg1">
                  <a:alpha val="1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23701" y="2577302"/>
            <a:ext cx="2295994" cy="1146220"/>
            <a:chOff x="7010237" y="426743"/>
            <a:chExt cx="2295994" cy="1146220"/>
          </a:xfrm>
        </p:grpSpPr>
        <p:sp>
          <p:nvSpPr>
            <p:cNvPr id="5" name="矩形 4"/>
            <p:cNvSpPr/>
            <p:nvPr/>
          </p:nvSpPr>
          <p:spPr>
            <a:xfrm>
              <a:off x="7302857" y="426743"/>
              <a:ext cx="1710754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/>
              <a:r>
                <a:rPr lang="zh-CN" altLang="en-US" sz="54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目录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7010237" y="1326742"/>
              <a:ext cx="2295994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dist"/>
              <a:r>
                <a:rPr lang="en-US" altLang="zh-CN" sz="16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CONTENT</a:t>
              </a:r>
              <a:endParaRPr lang="zh-CN" altLang="en-US" sz="1600" b="1" spc="6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991610" y="4001563"/>
            <a:ext cx="7037070" cy="1327608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李纨的话交代了放风筝的目的——把病根儿带走，与上文“忌讳”“放晦气”相呼应。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002405" y="1624758"/>
            <a:ext cx="7037070" cy="2000885"/>
          </a:xfrm>
          <a:prstGeom prst="round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李纨道：“放风筝图的是这一乐，所以又说放晦气，你更该多放些，把你这病根儿都带了去就好了。”</a:t>
            </a:r>
          </a:p>
        </p:txBody>
      </p:sp>
      <p:pic>
        <p:nvPicPr>
          <p:cNvPr id="14" name="内容占位符 1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609600" y="1982580"/>
            <a:ext cx="3040063" cy="313372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8161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8069" name="Text Box 5"/>
          <p:cNvSpPr txBox="1"/>
          <p:nvPr/>
        </p:nvSpPr>
        <p:spPr>
          <a:xfrm>
            <a:off x="3982085" y="2432685"/>
            <a:ext cx="7613650" cy="1327608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indent="457200" fontAlgn="auto">
              <a:lnSpc>
                <a:spcPct val="150000"/>
              </a:lnSpc>
              <a:defRPr sz="2400">
                <a:solidFill>
                  <a:schemeClr val="tx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1.</a:t>
            </a:r>
            <a:r>
              <a:rPr lang="zh-CN" altLang="en-US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黛玉提议放风筝，小丫头们急忙七手八脚地去拿风筝，准备放风筝的工具。</a:t>
            </a:r>
          </a:p>
        </p:txBody>
      </p:sp>
      <p:sp>
        <p:nvSpPr>
          <p:cNvPr id="88070" name="Text Box 6"/>
          <p:cNvSpPr txBox="1"/>
          <p:nvPr/>
        </p:nvSpPr>
        <p:spPr>
          <a:xfrm>
            <a:off x="3982085" y="3968544"/>
            <a:ext cx="7613650" cy="1527382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indent="457200" fontAlgn="auto">
              <a:lnSpc>
                <a:spcPct val="150000"/>
              </a:lnSpc>
              <a:defRPr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2.</a:t>
            </a:r>
            <a:r>
              <a:rPr lang="zh-CN" altLang="en-US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众人都拿自己的风筝来放，独有宝玉的风筝飞到房子那么高便落下来了，急得他头上出汗，众人都笑他。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5652770" y="1538606"/>
            <a:ext cx="3722370" cy="628650"/>
          </a:xfrm>
          <a:prstGeom prst="roundRect">
            <a:avLst/>
          </a:prstGeom>
          <a:solidFill>
            <a:srgbClr val="E4B684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春趣表现在哪里？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676591"/>
            <a:ext cx="3445204" cy="2583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8069" grpId="0" animBg="1"/>
      <p:bldP spid="88070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8069" name="Text Box 5"/>
          <p:cNvSpPr txBox="1"/>
          <p:nvPr/>
        </p:nvSpPr>
        <p:spPr>
          <a:xfrm>
            <a:off x="3997325" y="1325245"/>
            <a:ext cx="7480300" cy="2676525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indent="457200" fontAlgn="auto">
              <a:lnSpc>
                <a:spcPct val="150000"/>
              </a:lnSpc>
              <a:defRPr sz="2400">
                <a:solidFill>
                  <a:schemeClr val="tx1"/>
                </a:solidFill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3.</a:t>
            </a:r>
            <a:r>
              <a:rPr lang="zh-CN" altLang="en-US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风劲过来时，黛玉接过风筝来放，感受放风筝的乐趣，却不舍得放走风筝。李纨劝她说放风筝也是放晦气。于是紫鹃绞断风筝线，也放走了晦气。</a:t>
            </a:r>
          </a:p>
        </p:txBody>
      </p:sp>
      <p:sp>
        <p:nvSpPr>
          <p:cNvPr id="88070" name="Text Box 6"/>
          <p:cNvSpPr txBox="1"/>
          <p:nvPr/>
        </p:nvSpPr>
        <p:spPr>
          <a:xfrm>
            <a:off x="3997325" y="4302760"/>
            <a:ext cx="7480300" cy="1706880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indent="457200" fontAlgn="auto">
              <a:lnSpc>
                <a:spcPct val="150000"/>
              </a:lnSpc>
              <a:defRPr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4.</a:t>
            </a:r>
            <a:r>
              <a:rPr lang="zh-CN" altLang="en-US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三个风筝绞在一起，众人一齐收线， 结果风筝线断，飘飘飖飖飞去，热闹非凡，十分有趣。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2453640"/>
            <a:ext cx="3127375" cy="30962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8069" grpId="0" animBg="1"/>
      <p:bldP spid="880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549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0964" name="右大括号 46"/>
          <p:cNvSpPr/>
          <p:nvPr/>
        </p:nvSpPr>
        <p:spPr>
          <a:xfrm>
            <a:off x="9001760" y="2195830"/>
            <a:ext cx="371475" cy="3813810"/>
          </a:xfrm>
          <a:prstGeom prst="rightBrace">
            <a:avLst>
              <a:gd name="adj1" fmla="val 8343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  <a:effectLst>
            <a:outerShdw blurRad="40000" dist="20000" dir="540000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ctr" eaLnBrk="1" hangingPunct="1"/>
            <a:endParaRPr sz="2800" noProof="1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0965" name="矩形 47"/>
          <p:cNvSpPr>
            <a:spLocks noChangeArrowheads="1"/>
          </p:cNvSpPr>
          <p:nvPr/>
        </p:nvSpPr>
        <p:spPr bwMode="auto">
          <a:xfrm>
            <a:off x="9646920" y="3592623"/>
            <a:ext cx="240919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E0423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自由快乐</a:t>
            </a:r>
          </a:p>
          <a:p>
            <a:r>
              <a:rPr lang="zh-CN" altLang="en-US" sz="2800" b="1" dirty="0">
                <a:solidFill>
                  <a:srgbClr val="E04236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热爱生活</a:t>
            </a:r>
          </a:p>
        </p:txBody>
      </p:sp>
      <p:sp>
        <p:nvSpPr>
          <p:cNvPr id="40966" name="矩形 4"/>
          <p:cNvSpPr>
            <a:spLocks noChangeArrowheads="1"/>
          </p:cNvSpPr>
          <p:nvPr/>
        </p:nvSpPr>
        <p:spPr bwMode="auto">
          <a:xfrm>
            <a:off x="2237820" y="2230200"/>
            <a:ext cx="2626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indent="-257175" algn="l">
              <a:spcBef>
                <a:spcPct val="20000"/>
              </a:spcBef>
            </a:pPr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送走捡来的风筝</a:t>
            </a:r>
          </a:p>
        </p:txBody>
      </p:sp>
      <p:sp>
        <p:nvSpPr>
          <p:cNvPr id="40976" name="左大括号 20"/>
          <p:cNvSpPr/>
          <p:nvPr/>
        </p:nvSpPr>
        <p:spPr>
          <a:xfrm>
            <a:off x="4086701" y="3322479"/>
            <a:ext cx="52388" cy="803672"/>
          </a:xfrm>
          <a:prstGeom prst="leftBrace">
            <a:avLst>
              <a:gd name="adj1" fmla="val 8310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  <a:effectLst>
            <a:outerShdw blurRad="40000" dist="20000" dir="540000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ctr" eaLnBrk="1" hangingPunct="1"/>
            <a:endParaRPr sz="2800" noProof="1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0977" name="矩形 13"/>
          <p:cNvSpPr>
            <a:spLocks noChangeArrowheads="1"/>
          </p:cNvSpPr>
          <p:nvPr/>
        </p:nvSpPr>
        <p:spPr bwMode="auto">
          <a:xfrm>
            <a:off x="4267200" y="3050540"/>
            <a:ext cx="500316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准备工具和风筝：忙乱、快乐</a:t>
            </a:r>
          </a:p>
        </p:txBody>
      </p:sp>
      <p:sp>
        <p:nvSpPr>
          <p:cNvPr id="40981" name="矩形 18"/>
          <p:cNvSpPr>
            <a:spLocks noChangeArrowheads="1"/>
          </p:cNvSpPr>
          <p:nvPr/>
        </p:nvSpPr>
        <p:spPr bwMode="auto">
          <a:xfrm>
            <a:off x="4241641" y="3822621"/>
            <a:ext cx="44043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飞上天空：宝玉急、黛玉教</a:t>
            </a:r>
          </a:p>
        </p:txBody>
      </p:sp>
      <p:sp>
        <p:nvSpPr>
          <p:cNvPr id="40983" name="左大括号 27"/>
          <p:cNvSpPr/>
          <p:nvPr/>
        </p:nvSpPr>
        <p:spPr>
          <a:xfrm>
            <a:off x="4130040" y="4719955"/>
            <a:ext cx="111760" cy="1189355"/>
          </a:xfrm>
          <a:prstGeom prst="leftBrace">
            <a:avLst>
              <a:gd name="adj1" fmla="val 8322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  <a:effectLst>
            <a:outerShdw blurRad="40000" dist="20000" dir="540000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ctr" eaLnBrk="1" hangingPunct="1"/>
            <a:endParaRPr sz="2800" noProof="1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0985" name="矩形 22"/>
          <p:cNvSpPr>
            <a:spLocks noChangeArrowheads="1"/>
          </p:cNvSpPr>
          <p:nvPr/>
        </p:nvSpPr>
        <p:spPr bwMode="auto">
          <a:xfrm>
            <a:off x="4241641" y="4614228"/>
            <a:ext cx="33375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放飞风筝，美好心愿</a:t>
            </a:r>
          </a:p>
        </p:txBody>
      </p:sp>
      <p:sp>
        <p:nvSpPr>
          <p:cNvPr id="40989" name="矩形 26"/>
          <p:cNvSpPr>
            <a:spLocks noChangeArrowheads="1"/>
          </p:cNvSpPr>
          <p:nvPr/>
        </p:nvSpPr>
        <p:spPr bwMode="auto">
          <a:xfrm>
            <a:off x="4241641" y="5626577"/>
            <a:ext cx="33375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pPr indent="-257175" algn="l">
              <a:spcBef>
                <a:spcPct val="20000"/>
              </a:spcBef>
            </a:pPr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绞在一起，格外有趣</a:t>
            </a:r>
          </a:p>
        </p:txBody>
      </p:sp>
      <p:sp>
        <p:nvSpPr>
          <p:cNvPr id="2" name="Rectangle 31"/>
          <p:cNvSpPr>
            <a:spLocks noChangeArrowheads="1"/>
          </p:cNvSpPr>
          <p:nvPr/>
        </p:nvSpPr>
        <p:spPr bwMode="auto">
          <a:xfrm>
            <a:off x="1258695" y="414126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左大括号 36"/>
          <p:cNvSpPr/>
          <p:nvPr/>
        </p:nvSpPr>
        <p:spPr>
          <a:xfrm>
            <a:off x="1856105" y="2485390"/>
            <a:ext cx="232410" cy="2707005"/>
          </a:xfrm>
          <a:prstGeom prst="leftBrace">
            <a:avLst>
              <a:gd name="adj1" fmla="val 8316"/>
              <a:gd name="adj2" fmla="val 50000"/>
            </a:avLst>
          </a:prstGeom>
          <a:noFill/>
          <a:ln w="19050">
            <a:solidFill>
              <a:schemeClr val="tx1"/>
            </a:solidFill>
            <a:round/>
          </a:ln>
          <a:effectLst>
            <a:outerShdw blurRad="40000" dist="20000" dir="5400000">
              <a:srgbClr val="000000">
                <a:alpha val="37999"/>
              </a:srgbClr>
            </a:outerShdw>
          </a:effectLst>
        </p:spPr>
        <p:txBody>
          <a:bodyPr lIns="68580" tIns="34290" rIns="68580" bIns="34290" anchor="ctr"/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pPr algn="ctr" eaLnBrk="1" hangingPunct="1"/>
            <a:endParaRPr sz="2800" noProof="1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2237105" y="3258820"/>
            <a:ext cx="174561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把风筝放上天空</a:t>
            </a:r>
          </a:p>
        </p:txBody>
      </p:sp>
      <p:sp>
        <p:nvSpPr>
          <p:cNvPr id="8" name="矩形 19"/>
          <p:cNvSpPr>
            <a:spLocks noChangeArrowheads="1"/>
          </p:cNvSpPr>
          <p:nvPr/>
        </p:nvSpPr>
        <p:spPr bwMode="auto">
          <a:xfrm>
            <a:off x="2237740" y="4748530"/>
            <a:ext cx="174434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放飞各自 的风筝</a:t>
            </a: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1024424" y="2662872"/>
            <a:ext cx="630942" cy="2122170"/>
          </a:xfrm>
          <a:prstGeom prst="rect">
            <a:avLst/>
          </a:prstGeom>
          <a:solidFill>
            <a:srgbClr val="C0936B"/>
          </a:solidFill>
          <a:ln>
            <a:noFill/>
          </a:ln>
        </p:spPr>
        <p:txBody>
          <a:bodyPr vert="eaVert" wrap="square" lIns="68580" tIns="34290" rIns="68580" bIns="3429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红楼春趣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964" grpId="0" animBg="1"/>
      <p:bldP spid="40965" grpId="0"/>
      <p:bldP spid="40966" grpId="0"/>
      <p:bldP spid="40976" grpId="0" animBg="1"/>
      <p:bldP spid="40977" grpId="0"/>
      <p:bldP spid="40981" grpId="0"/>
      <p:bldP spid="40983" grpId="0" animBg="1"/>
      <p:bldP spid="40985" grpId="0"/>
      <p:bldP spid="40989" grpId="0"/>
      <p:bldP spid="2" grpId="0"/>
      <p:bldP spid="4" grpId="0" animBg="1"/>
      <p:bldP spid="6" grpId="0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1201" y="2086067"/>
            <a:ext cx="10728962" cy="2259145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indent="457200" fontAlgn="auto">
              <a:lnSpc>
                <a:spcPct val="150000"/>
              </a:lnSpc>
              <a:defRPr sz="2400">
                <a:latin typeface="OPPOSans R" panose="00020600040101010101" pitchFamily="18" charset="-122"/>
                <a:ea typeface="OPPOSans R" panose="00020600040101010101" pitchFamily="18" charset="-122"/>
                <a:cs typeface="OPPOSans R" panose="00020600040101010101" pitchFamily="18" charset="-122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通过阅读我们了解了文章中贾宝玉和众姐妹、丫头们在大观园中放风筝的欢乐情景，感受到了他们对自由生活的热爱和向往。学会了借助人物语言、动作、神态描写表现人物特点的写作方法。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矩形 1"/>
          <p:cNvSpPr>
            <a:spLocks noChangeArrowheads="1"/>
          </p:cNvSpPr>
          <p:nvPr/>
        </p:nvSpPr>
        <p:spPr bwMode="auto">
          <a:xfrm>
            <a:off x="1885315" y="3183255"/>
            <a:ext cx="8839200" cy="2306955"/>
          </a:xfrm>
          <a:prstGeom prst="rect">
            <a:avLst/>
          </a:prstGeom>
          <a:noFill/>
          <a:ln w="12700" cmpd="sng">
            <a:noFill/>
            <a:prstDash val="lg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抽屉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(tì            shì)</a:t>
            </a:r>
            <a:r>
              <a:rPr lang="zh-CN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　　　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忌讳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(wěi        huì)</a:t>
            </a:r>
            <a:endParaRPr lang="zh-CN" altLang="zh-CN" sz="32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敞开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(chǎng</a:t>
            </a:r>
            <a:r>
              <a:rPr lang="zh-CN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　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shàng)     </a:t>
            </a: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袭击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(xí           xī)</a:t>
            </a:r>
            <a:endParaRPr lang="zh-CN" altLang="zh-CN" sz="32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晦暗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(huì          mèi)      </a:t>
            </a: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金钗</a:t>
            </a:r>
            <a:r>
              <a:rPr lang="en-US" altLang="zh-CN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(chā       chāi)</a:t>
            </a:r>
            <a:endParaRPr lang="zh-CN" altLang="zh-CN" sz="3200" b="1" dirty="0">
              <a:latin typeface="Arial" panose="020B0604020202020204" pitchFamily="34" charset="0"/>
              <a:ea typeface="思源黑体 CN Regular" panose="020B0500000000000000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170" name="矩形 7167"/>
          <p:cNvSpPr>
            <a:spLocks noChangeArrowheads="1"/>
          </p:cNvSpPr>
          <p:nvPr/>
        </p:nvSpPr>
        <p:spPr bwMode="auto">
          <a:xfrm>
            <a:off x="610870" y="1414018"/>
            <a:ext cx="8601075" cy="754502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一、给加点字选择正确的读音，打“√”。</a:t>
            </a:r>
          </a:p>
        </p:txBody>
      </p:sp>
      <p:sp>
        <p:nvSpPr>
          <p:cNvPr id="7172" name="矩形 1"/>
          <p:cNvSpPr>
            <a:spLocks noChangeArrowheads="1"/>
          </p:cNvSpPr>
          <p:nvPr/>
        </p:nvSpPr>
        <p:spPr bwMode="auto">
          <a:xfrm>
            <a:off x="2265404" y="3461149"/>
            <a:ext cx="35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．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3052771" y="3522091"/>
            <a:ext cx="446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√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174" name="矩形 1"/>
          <p:cNvSpPr>
            <a:spLocks noChangeArrowheads="1"/>
          </p:cNvSpPr>
          <p:nvPr/>
        </p:nvSpPr>
        <p:spPr bwMode="auto">
          <a:xfrm>
            <a:off x="6575225" y="3442051"/>
            <a:ext cx="350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．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175" name="矩形 1"/>
          <p:cNvSpPr>
            <a:spLocks noChangeArrowheads="1"/>
          </p:cNvSpPr>
          <p:nvPr/>
        </p:nvSpPr>
        <p:spPr bwMode="auto">
          <a:xfrm>
            <a:off x="1816002" y="4187890"/>
            <a:ext cx="35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．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176" name="矩形 1"/>
          <p:cNvSpPr>
            <a:spLocks noChangeArrowheads="1"/>
          </p:cNvSpPr>
          <p:nvPr/>
        </p:nvSpPr>
        <p:spPr bwMode="auto">
          <a:xfrm>
            <a:off x="5888075" y="4199541"/>
            <a:ext cx="35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．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177" name="矩形 1"/>
          <p:cNvSpPr>
            <a:spLocks noChangeArrowheads="1"/>
          </p:cNvSpPr>
          <p:nvPr/>
        </p:nvSpPr>
        <p:spPr bwMode="auto">
          <a:xfrm>
            <a:off x="1822585" y="4895915"/>
            <a:ext cx="350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．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178" name="矩形 1"/>
          <p:cNvSpPr>
            <a:spLocks noChangeArrowheads="1"/>
          </p:cNvSpPr>
          <p:nvPr/>
        </p:nvSpPr>
        <p:spPr bwMode="auto">
          <a:xfrm>
            <a:off x="6132807" y="4870639"/>
            <a:ext cx="350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．</a:t>
            </a:r>
            <a:endParaRPr lang="zh-CN" altLang="en-US" sz="4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9556341" y="3512448"/>
            <a:ext cx="4460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√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3820028" y="4277953"/>
            <a:ext cx="4460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√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7572070" y="4282385"/>
            <a:ext cx="4460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√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298845" y="4907566"/>
            <a:ext cx="4460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√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9148892" y="5046364"/>
            <a:ext cx="4460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√</a:t>
            </a:r>
            <a:endParaRPr lang="zh-CN" altLang="en-US" sz="4400" dirty="0">
              <a:solidFill>
                <a:srgbClr val="C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  <p:bldP spid="7170" grpId="0"/>
      <p:bldP spid="7172" grpId="0"/>
      <p:bldP spid="32" grpId="0"/>
      <p:bldP spid="7174" grpId="0"/>
      <p:bldP spid="7175" grpId="0"/>
      <p:bldP spid="7176" grpId="0"/>
      <p:bldP spid="7177" grpId="0"/>
      <p:bldP spid="7178" grpId="0"/>
      <p:bldP spid="24" grpId="0"/>
      <p:bldP spid="25" grpId="0"/>
      <p:bldP spid="2" grpId="0"/>
      <p:bldP spid="1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494665" y="1268413"/>
            <a:ext cx="7489825" cy="6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zh-CN" altLang="en-US" sz="2800" b="1" dirty="0">
                <a:solidFill>
                  <a:srgbClr val="C0936B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二、回顾课文内容，完成练习。</a:t>
            </a:r>
          </a:p>
        </p:txBody>
      </p:sp>
      <p:sp>
        <p:nvSpPr>
          <p:cNvPr id="4" name="矩形 3"/>
          <p:cNvSpPr/>
          <p:nvPr/>
        </p:nvSpPr>
        <p:spPr>
          <a:xfrm>
            <a:off x="328635" y="2125345"/>
            <a:ext cx="11235372" cy="3911840"/>
          </a:xfrm>
          <a:prstGeom prst="rect">
            <a:avLst/>
          </a:prstGeom>
          <a:ln>
            <a:solidFill>
              <a:srgbClr val="C093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indent="457200">
              <a:lnSpc>
                <a:spcPct val="150000"/>
              </a:lnSpc>
            </a:pPr>
            <a:r>
              <a:rPr lang="zh-CN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课文讲述了宝玉、林黛玉等在（              ）里（              ）的故事。阅读名著，遇到读不懂的内容，可以采用的方法是（              ）。（多选）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A.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根据上下文猜测语句的意思</a:t>
            </a:r>
            <a:endParaRPr lang="en-US" altLang="zh-CN" sz="2400" dirty="0"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B.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知道大意即可</a:t>
            </a:r>
            <a:endParaRPr lang="en-US" altLang="zh-CN" sz="2400" dirty="0"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C.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反复琢磨，弄明白位置</a:t>
            </a:r>
            <a:endParaRPr lang="en-US" altLang="zh-CN" sz="2400" dirty="0"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D.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结合了解的资料或看过的电影、电视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187321" y="2371031"/>
            <a:ext cx="1132041" cy="58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大观园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267280" y="2383545"/>
            <a:ext cx="1132041" cy="58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放风筝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096000" y="2958513"/>
            <a:ext cx="40748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6773843" y="3104905"/>
            <a:ext cx="405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椭圆 8"/>
          <p:cNvSpPr/>
          <p:nvPr/>
        </p:nvSpPr>
        <p:spPr>
          <a:xfrm>
            <a:off x="-466090" y="-262208"/>
            <a:ext cx="1436452" cy="1436452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 rot="1800000">
            <a:off x="6178700" y="4300600"/>
            <a:ext cx="2161769" cy="2161769"/>
          </a:xfrm>
          <a:prstGeom prst="ellipse">
            <a:avLst/>
          </a:prstGeom>
          <a:gradFill>
            <a:gsLst>
              <a:gs pos="92500">
                <a:srgbClr val="FFFFFF">
                  <a:alpha val="33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 rot="18963638">
            <a:off x="6094252" y="93360"/>
            <a:ext cx="2161769" cy="2161769"/>
          </a:xfrm>
          <a:prstGeom prst="ellipse">
            <a:avLst/>
          </a:prstGeom>
          <a:gradFill>
            <a:gsLst>
              <a:gs pos="88000">
                <a:srgbClr val="FFFFFF">
                  <a:alpha val="20000"/>
                </a:srgb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1" name="任意多边形: 形状 20"/>
          <p:cNvSpPr/>
          <p:nvPr/>
        </p:nvSpPr>
        <p:spPr>
          <a:xfrm>
            <a:off x="660400" y="1389707"/>
            <a:ext cx="7737231" cy="3845169"/>
          </a:xfrm>
          <a:custGeom>
            <a:avLst/>
            <a:gdLst>
              <a:gd name="connsiteX0" fmla="*/ 565397 w 7737231"/>
              <a:gd name="connsiteY0" fmla="*/ 0 h 3845169"/>
              <a:gd name="connsiteX1" fmla="*/ 7194732 w 7737231"/>
              <a:gd name="connsiteY1" fmla="*/ 0 h 3845169"/>
              <a:gd name="connsiteX2" fmla="*/ 7187020 w 7737231"/>
              <a:gd name="connsiteY2" fmla="*/ 24842 h 3845169"/>
              <a:gd name="connsiteX3" fmla="*/ 7175135 w 7737231"/>
              <a:gd name="connsiteY3" fmla="*/ 142739 h 3845169"/>
              <a:gd name="connsiteX4" fmla="*/ 7642233 w 7737231"/>
              <a:gd name="connsiteY4" fmla="*/ 715848 h 3845169"/>
              <a:gd name="connsiteX5" fmla="*/ 7737231 w 7737231"/>
              <a:gd name="connsiteY5" fmla="*/ 725425 h 3845169"/>
              <a:gd name="connsiteX6" fmla="*/ 7737231 w 7737231"/>
              <a:gd name="connsiteY6" fmla="*/ 3199444 h 3845169"/>
              <a:gd name="connsiteX7" fmla="*/ 7642233 w 7737231"/>
              <a:gd name="connsiteY7" fmla="*/ 3209020 h 3845169"/>
              <a:gd name="connsiteX8" fmla="*/ 7175135 w 7737231"/>
              <a:gd name="connsiteY8" fmla="*/ 3782129 h 3845169"/>
              <a:gd name="connsiteX9" fmla="*/ 7181490 w 7737231"/>
              <a:gd name="connsiteY9" fmla="*/ 3845169 h 3845169"/>
              <a:gd name="connsiteX10" fmla="*/ 605005 w 7737231"/>
              <a:gd name="connsiteY10" fmla="*/ 3845169 h 3845169"/>
              <a:gd name="connsiteX11" fmla="*/ 611360 w 7737231"/>
              <a:gd name="connsiteY11" fmla="*/ 3782129 h 3845169"/>
              <a:gd name="connsiteX12" fmla="*/ 26366 w 7737231"/>
              <a:gd name="connsiteY12" fmla="*/ 3197135 h 3845169"/>
              <a:gd name="connsiteX13" fmla="*/ 0 w 7737231"/>
              <a:gd name="connsiteY13" fmla="*/ 3199793 h 3845169"/>
              <a:gd name="connsiteX14" fmla="*/ 0 w 7737231"/>
              <a:gd name="connsiteY14" fmla="*/ 727733 h 3845169"/>
              <a:gd name="connsiteX15" fmla="*/ 117896 w 7737231"/>
              <a:gd name="connsiteY15" fmla="*/ 715848 h 3845169"/>
              <a:gd name="connsiteX16" fmla="*/ 584993 w 7737231"/>
              <a:gd name="connsiteY16" fmla="*/ 142739 h 3845169"/>
              <a:gd name="connsiteX17" fmla="*/ 573108 w 7737231"/>
              <a:gd name="connsiteY17" fmla="*/ 24842 h 384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37231" h="3845169">
                <a:moveTo>
                  <a:pt x="565397" y="0"/>
                </a:moveTo>
                <a:lnTo>
                  <a:pt x="7194732" y="0"/>
                </a:lnTo>
                <a:lnTo>
                  <a:pt x="7187020" y="24842"/>
                </a:lnTo>
                <a:cubicBezTo>
                  <a:pt x="7179228" y="62924"/>
                  <a:pt x="7175135" y="102354"/>
                  <a:pt x="7175135" y="142739"/>
                </a:cubicBezTo>
                <a:cubicBezTo>
                  <a:pt x="7175135" y="425437"/>
                  <a:pt x="7375661" y="661300"/>
                  <a:pt x="7642233" y="715848"/>
                </a:cubicBezTo>
                <a:lnTo>
                  <a:pt x="7737231" y="725425"/>
                </a:lnTo>
                <a:lnTo>
                  <a:pt x="7737231" y="3199444"/>
                </a:lnTo>
                <a:lnTo>
                  <a:pt x="7642233" y="3209020"/>
                </a:lnTo>
                <a:cubicBezTo>
                  <a:pt x="7375661" y="3263569"/>
                  <a:pt x="7175135" y="3499432"/>
                  <a:pt x="7175135" y="3782129"/>
                </a:cubicBezTo>
                <a:lnTo>
                  <a:pt x="7181490" y="3845169"/>
                </a:lnTo>
                <a:lnTo>
                  <a:pt x="605005" y="3845169"/>
                </a:lnTo>
                <a:lnTo>
                  <a:pt x="611360" y="3782129"/>
                </a:lnTo>
                <a:cubicBezTo>
                  <a:pt x="611360" y="3459046"/>
                  <a:pt x="349449" y="3197135"/>
                  <a:pt x="26366" y="3197135"/>
                </a:cubicBezTo>
                <a:lnTo>
                  <a:pt x="0" y="3199793"/>
                </a:lnTo>
                <a:lnTo>
                  <a:pt x="0" y="727733"/>
                </a:lnTo>
                <a:lnTo>
                  <a:pt x="117896" y="715848"/>
                </a:lnTo>
                <a:cubicBezTo>
                  <a:pt x="384468" y="661300"/>
                  <a:pt x="584993" y="425437"/>
                  <a:pt x="584993" y="142739"/>
                </a:cubicBezTo>
                <a:cubicBezTo>
                  <a:pt x="584993" y="102354"/>
                  <a:pt x="580901" y="62924"/>
                  <a:pt x="573108" y="24842"/>
                </a:cubicBezTo>
                <a:close/>
              </a:path>
            </a:pathLst>
          </a:custGeom>
          <a:solidFill>
            <a:srgbClr val="C09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66"/>
          <p:cNvSpPr txBox="1">
            <a:spLocks noChangeArrowheads="1"/>
          </p:cNvSpPr>
          <p:nvPr/>
        </p:nvSpPr>
        <p:spPr bwMode="auto">
          <a:xfrm>
            <a:off x="2215731" y="3855771"/>
            <a:ext cx="4175832" cy="62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zh-CN" altLang="en-US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五</a:t>
            </a:r>
            <a:r>
              <a:rPr 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年级</a:t>
            </a:r>
            <a:r>
              <a:rPr lang="zh-CN" altLang="en-US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下</a:t>
            </a:r>
            <a:r>
              <a:rPr lang="zh-CN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册</a:t>
            </a:r>
            <a:r>
              <a:rPr lang="zh-CN" sz="2000" b="1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2000" spc="300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人教版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15733" y="1871779"/>
            <a:ext cx="4175829" cy="504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kumimoji="1" spc="2400">
                <a:gradFill>
                  <a:gsLst>
                    <a:gs pos="0">
                      <a:srgbClr val="C58F67"/>
                    </a:gs>
                    <a:gs pos="100000">
                      <a:srgbClr val="C58F67"/>
                    </a:gs>
                    <a:gs pos="50000">
                      <a:srgbClr val="E4B684"/>
                    </a:gs>
                  </a:gsLst>
                  <a:lin ang="2700000" scaled="0"/>
                </a:gradFill>
                <a:latin typeface="思源宋体 CN" panose="02020400000000000000" pitchFamily="18" charset="-128"/>
                <a:ea typeface="思源宋体 CN" panose="02020400000000000000" pitchFamily="18" charset="-128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语文精品课件</a:t>
            </a:r>
          </a:p>
        </p:txBody>
      </p:sp>
      <p:sp>
        <p:nvSpPr>
          <p:cNvPr id="7" name="文本框 66"/>
          <p:cNvSpPr txBox="1">
            <a:spLocks noChangeArrowheads="1"/>
          </p:cNvSpPr>
          <p:nvPr/>
        </p:nvSpPr>
        <p:spPr bwMode="auto">
          <a:xfrm>
            <a:off x="1347709" y="2620275"/>
            <a:ext cx="55255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kumimoji="1" lang="zh-CN" altLang="en-US" sz="72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谢谢观看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540464" y="2462589"/>
            <a:ext cx="3455107" cy="0"/>
          </a:xfrm>
          <a:prstGeom prst="line">
            <a:avLst/>
          </a:prstGeom>
          <a:ln w="3175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5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 rot="18963638">
            <a:off x="6428206" y="3164954"/>
            <a:ext cx="572349" cy="572349"/>
          </a:xfrm>
          <a:prstGeom prst="ellipse">
            <a:avLst/>
          </a:prstGeom>
          <a:gradFill>
            <a:gsLst>
              <a:gs pos="88000">
                <a:srgbClr val="FFFFFF">
                  <a:alpha val="34000"/>
                </a:srgbClr>
              </a:gs>
              <a:gs pos="0">
                <a:schemeClr val="bg1">
                  <a:alpha val="1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2" name="任意多边形: 形状 21"/>
          <p:cNvSpPr/>
          <p:nvPr/>
        </p:nvSpPr>
        <p:spPr>
          <a:xfrm>
            <a:off x="983219" y="1550138"/>
            <a:ext cx="7091592" cy="3524306"/>
          </a:xfrm>
          <a:custGeom>
            <a:avLst/>
            <a:gdLst>
              <a:gd name="connsiteX0" fmla="*/ 565397 w 7737231"/>
              <a:gd name="connsiteY0" fmla="*/ 0 h 3845169"/>
              <a:gd name="connsiteX1" fmla="*/ 7194732 w 7737231"/>
              <a:gd name="connsiteY1" fmla="*/ 0 h 3845169"/>
              <a:gd name="connsiteX2" fmla="*/ 7187020 w 7737231"/>
              <a:gd name="connsiteY2" fmla="*/ 24842 h 3845169"/>
              <a:gd name="connsiteX3" fmla="*/ 7175135 w 7737231"/>
              <a:gd name="connsiteY3" fmla="*/ 142739 h 3845169"/>
              <a:gd name="connsiteX4" fmla="*/ 7642233 w 7737231"/>
              <a:gd name="connsiteY4" fmla="*/ 715848 h 3845169"/>
              <a:gd name="connsiteX5" fmla="*/ 7737231 w 7737231"/>
              <a:gd name="connsiteY5" fmla="*/ 725425 h 3845169"/>
              <a:gd name="connsiteX6" fmla="*/ 7737231 w 7737231"/>
              <a:gd name="connsiteY6" fmla="*/ 3199444 h 3845169"/>
              <a:gd name="connsiteX7" fmla="*/ 7642233 w 7737231"/>
              <a:gd name="connsiteY7" fmla="*/ 3209020 h 3845169"/>
              <a:gd name="connsiteX8" fmla="*/ 7175135 w 7737231"/>
              <a:gd name="connsiteY8" fmla="*/ 3782129 h 3845169"/>
              <a:gd name="connsiteX9" fmla="*/ 7181490 w 7737231"/>
              <a:gd name="connsiteY9" fmla="*/ 3845169 h 3845169"/>
              <a:gd name="connsiteX10" fmla="*/ 605005 w 7737231"/>
              <a:gd name="connsiteY10" fmla="*/ 3845169 h 3845169"/>
              <a:gd name="connsiteX11" fmla="*/ 611360 w 7737231"/>
              <a:gd name="connsiteY11" fmla="*/ 3782129 h 3845169"/>
              <a:gd name="connsiteX12" fmla="*/ 26366 w 7737231"/>
              <a:gd name="connsiteY12" fmla="*/ 3197135 h 3845169"/>
              <a:gd name="connsiteX13" fmla="*/ 0 w 7737231"/>
              <a:gd name="connsiteY13" fmla="*/ 3199793 h 3845169"/>
              <a:gd name="connsiteX14" fmla="*/ 0 w 7737231"/>
              <a:gd name="connsiteY14" fmla="*/ 727733 h 3845169"/>
              <a:gd name="connsiteX15" fmla="*/ 117896 w 7737231"/>
              <a:gd name="connsiteY15" fmla="*/ 715848 h 3845169"/>
              <a:gd name="connsiteX16" fmla="*/ 584993 w 7737231"/>
              <a:gd name="connsiteY16" fmla="*/ 142739 h 3845169"/>
              <a:gd name="connsiteX17" fmla="*/ 573108 w 7737231"/>
              <a:gd name="connsiteY17" fmla="*/ 24842 h 3845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37231" h="3845169">
                <a:moveTo>
                  <a:pt x="565397" y="0"/>
                </a:moveTo>
                <a:lnTo>
                  <a:pt x="7194732" y="0"/>
                </a:lnTo>
                <a:lnTo>
                  <a:pt x="7187020" y="24842"/>
                </a:lnTo>
                <a:cubicBezTo>
                  <a:pt x="7179228" y="62924"/>
                  <a:pt x="7175135" y="102354"/>
                  <a:pt x="7175135" y="142739"/>
                </a:cubicBezTo>
                <a:cubicBezTo>
                  <a:pt x="7175135" y="425437"/>
                  <a:pt x="7375661" y="661300"/>
                  <a:pt x="7642233" y="715848"/>
                </a:cubicBezTo>
                <a:lnTo>
                  <a:pt x="7737231" y="725425"/>
                </a:lnTo>
                <a:lnTo>
                  <a:pt x="7737231" y="3199444"/>
                </a:lnTo>
                <a:lnTo>
                  <a:pt x="7642233" y="3209020"/>
                </a:lnTo>
                <a:cubicBezTo>
                  <a:pt x="7375661" y="3263569"/>
                  <a:pt x="7175135" y="3499432"/>
                  <a:pt x="7175135" y="3782129"/>
                </a:cubicBezTo>
                <a:lnTo>
                  <a:pt x="7181490" y="3845169"/>
                </a:lnTo>
                <a:lnTo>
                  <a:pt x="605005" y="3845169"/>
                </a:lnTo>
                <a:lnTo>
                  <a:pt x="611360" y="3782129"/>
                </a:lnTo>
                <a:cubicBezTo>
                  <a:pt x="611360" y="3459046"/>
                  <a:pt x="349449" y="3197135"/>
                  <a:pt x="26366" y="3197135"/>
                </a:cubicBezTo>
                <a:lnTo>
                  <a:pt x="0" y="3199793"/>
                </a:lnTo>
                <a:lnTo>
                  <a:pt x="0" y="727733"/>
                </a:lnTo>
                <a:lnTo>
                  <a:pt x="117896" y="715848"/>
                </a:lnTo>
                <a:cubicBezTo>
                  <a:pt x="384468" y="661300"/>
                  <a:pt x="584993" y="425437"/>
                  <a:pt x="584993" y="142739"/>
                </a:cubicBezTo>
                <a:cubicBezTo>
                  <a:pt x="584993" y="102354"/>
                  <a:pt x="580901" y="62924"/>
                  <a:pt x="573108" y="248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 rot="5400000">
            <a:off x="94684" y="4070887"/>
            <a:ext cx="2161769" cy="2161769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1" grpId="0" animBg="1"/>
      <p:bldP spid="5" grpId="0"/>
      <p:bldP spid="6" grpId="0"/>
      <p:bldP spid="7" grpId="0"/>
      <p:bldP spid="13" grpId="0" animBg="1"/>
      <p:bldP spid="22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1155825" y="3168443"/>
            <a:ext cx="352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73393" y="4879217"/>
            <a:ext cx="10383719" cy="1151149"/>
          </a:xfrm>
          <a:prstGeom prst="rect">
            <a:avLst/>
          </a:prstGeom>
          <a:ln>
            <a:solidFill>
              <a:srgbClr val="C0936B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《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水浒传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》《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三国演义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》《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西游记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》《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红楼梦</a:t>
            </a:r>
            <a:r>
              <a:rPr lang="en-US" altLang="zh-CN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》</a:t>
            </a:r>
            <a:r>
              <a:rPr lang="zh-CN" alt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中国古典长篇小说四大名著，是中国文学史中的经典作品，是世界宝贵的文化遗产。</a:t>
            </a:r>
          </a:p>
        </p:txBody>
      </p:sp>
      <p:pic>
        <p:nvPicPr>
          <p:cNvPr id="2052" name="Picture 4" descr="https://gss1.bdstatic.com/9vo3dSag_xI4khGkpoWK1HF6hhy/baike/c0%3Dbaike150%2C5%2C5%2C150%2C50/sign=2f24382ca3773912d02b8d339970ed7d/622762d0f703918f79cb435b5b3d269759eec40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222" y="1582290"/>
            <a:ext cx="2086179" cy="2702076"/>
          </a:xfrm>
          <a:prstGeom prst="rect">
            <a:avLst/>
          </a:prstGeom>
          <a:noFill/>
        </p:spPr>
      </p:pic>
      <p:pic>
        <p:nvPicPr>
          <p:cNvPr id="2054" name="Picture 6" descr="http://www.tbw-hufu.com/tuhfJDA0JDIyLzE2NDk4ODQ2MTIvVEIxbnNHQ1hQZ3lfdUpqU1pTZ1hYYnowWFhhXyEhJD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5252" y="1268413"/>
            <a:ext cx="3136900" cy="3136900"/>
          </a:xfrm>
          <a:prstGeom prst="rect">
            <a:avLst/>
          </a:prstGeom>
          <a:noFill/>
        </p:spPr>
      </p:pic>
      <p:pic>
        <p:nvPicPr>
          <p:cNvPr id="2058" name="Picture 10" descr="http://images.bookdao.com/bk/071404/1/57b2b61f-eca4-4dbc-b6ad-f09a2fb48d1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41435" y="1493519"/>
            <a:ext cx="2740025" cy="2740025"/>
          </a:xfrm>
          <a:prstGeom prst="rect">
            <a:avLst/>
          </a:prstGeom>
          <a:noFill/>
        </p:spPr>
      </p:pic>
      <p:pic>
        <p:nvPicPr>
          <p:cNvPr id="2062" name="Picture 14" descr="http://s9.knowsky.com/bk/2037/20120819075923796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470" y="1550670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images.bookdao.com/bk/071404/1/57b2b61f-eca4-4dbc-b6ad-f09a2fb48d1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78" y="1804186"/>
            <a:ext cx="3546475" cy="354647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3862453" y="1983521"/>
            <a:ext cx="7597710" cy="3367140"/>
          </a:xfrm>
          <a:prstGeom prst="rect">
            <a:avLst/>
          </a:prstGeom>
          <a:ln w="12700" cmpd="sng">
            <a:solidFill>
              <a:srgbClr val="C0936B"/>
            </a:solidFill>
            <a:prstDash val="lgDashDotDot"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《红楼梦》又名《石头记》、《金玉缘》，以贾、王、史、薛四大家族背景，既以贾宝玉和林黛玉的爱情故事为主线，描写了大观园内外一系列青年男女的爱情故事。同时，又通过对这些爱情悲剧产生的社会环境描绘，昭示了当时社会的世态风貌。可以说，《红楼梦》是当时社会生活的百科全书。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93215" y="2022429"/>
            <a:ext cx="7868476" cy="2813142"/>
          </a:xfrm>
          <a:prstGeom prst="rect">
            <a:avLst/>
          </a:prstGeom>
          <a:ln w="12700" cmpd="sng">
            <a:solidFill>
              <a:srgbClr val="C0936B"/>
            </a:solidFill>
            <a:prstDash val="lgDashDotDot"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曹雪芹，名霑，字梦阮，号雪芹，又号芹溪、芹圃。清代著名文学家，小说家。他出身于一个“百年望族”的大官僚地主家庭，因家庭的衰败饱尝人世辛酸，后以坚韧不拔之毅力，历经多年艰辛创作出极具思想性、艺术性的伟大作品《红楼梦》。</a:t>
            </a: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07988" y="1768475"/>
            <a:ext cx="2560638" cy="346075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本框 108"/>
          <p:cNvSpPr txBox="1"/>
          <p:nvPr/>
        </p:nvSpPr>
        <p:spPr>
          <a:xfrm>
            <a:off x="514169" y="1614533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我会认</a:t>
            </a:r>
          </a:p>
        </p:txBody>
      </p:sp>
      <p:sp>
        <p:nvSpPr>
          <p:cNvPr id="15362" name="TextBox 1"/>
          <p:cNvSpPr txBox="1"/>
          <p:nvPr/>
        </p:nvSpPr>
        <p:spPr>
          <a:xfrm>
            <a:off x="1657985" y="3075940"/>
            <a:ext cx="753554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恰</a:t>
            </a:r>
            <a:r>
              <a:rPr lang="zh-CN" altLang="en-US" sz="3600" b="1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似       窗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屉</a:t>
            </a: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子</a:t>
            </a:r>
            <a:r>
              <a:rPr lang="zh-CN" altLang="en-US" sz="36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  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嫣</a:t>
            </a:r>
            <a:r>
              <a:rPr lang="zh-CN" altLang="en-US" sz="3600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红</a:t>
            </a:r>
            <a:r>
              <a:rPr lang="zh-CN" altLang="en-US" sz="36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  </a:t>
            </a:r>
            <a:endParaRPr lang="zh-CN" altLang="en-US" sz="3600" dirty="0"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9563" y="2381250"/>
            <a:ext cx="73129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qià</a:t>
            </a:r>
          </a:p>
        </p:txBody>
      </p:sp>
      <p:sp>
        <p:nvSpPr>
          <p:cNvPr id="4" name="矩形 3"/>
          <p:cNvSpPr/>
          <p:nvPr/>
        </p:nvSpPr>
        <p:spPr>
          <a:xfrm>
            <a:off x="4078605" y="2380933"/>
            <a:ext cx="543739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tì</a:t>
            </a:r>
          </a:p>
        </p:txBody>
      </p:sp>
      <p:sp>
        <p:nvSpPr>
          <p:cNvPr id="9" name="矩形 8"/>
          <p:cNvSpPr/>
          <p:nvPr/>
        </p:nvSpPr>
        <p:spPr>
          <a:xfrm>
            <a:off x="3684907" y="4321810"/>
            <a:ext cx="885179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huì</a:t>
            </a:r>
          </a:p>
        </p:txBody>
      </p:sp>
      <p:sp>
        <p:nvSpPr>
          <p:cNvPr id="24" name="矩形 23"/>
          <p:cNvSpPr/>
          <p:nvPr/>
        </p:nvSpPr>
        <p:spPr>
          <a:xfrm>
            <a:off x="2160588" y="4306570"/>
            <a:ext cx="75373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huì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75896" y="4894391"/>
            <a:ext cx="659511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忌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讳</a:t>
            </a:r>
            <a:r>
              <a:rPr lang="zh-CN" altLang="en-US" sz="36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</a:t>
            </a:r>
            <a:r>
              <a:rPr lang="zh-CN" altLang="en-US" sz="36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   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晦</a:t>
            </a:r>
            <a:r>
              <a:rPr lang="zh-CN" altLang="en-US" sz="36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气         高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墩</a:t>
            </a:r>
            <a:endParaRPr lang="zh-CN" altLang="en-US" sz="16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07431" y="4306570"/>
            <a:ext cx="981359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dūn</a:t>
            </a:r>
          </a:p>
        </p:txBody>
      </p:sp>
      <p:sp>
        <p:nvSpPr>
          <p:cNvPr id="14" name="矩形 13"/>
          <p:cNvSpPr/>
          <p:nvPr/>
        </p:nvSpPr>
        <p:spPr>
          <a:xfrm>
            <a:off x="5875020" y="2380933"/>
            <a:ext cx="97013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yān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16" y="2673320"/>
            <a:ext cx="2930504" cy="2769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2" grpId="0"/>
      <p:bldP spid="4" grpId="0"/>
      <p:bldP spid="9" grpId="0"/>
      <p:bldP spid="24" grpId="0"/>
      <p:bldP spid="6" grpId="0"/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02" y="3691998"/>
            <a:ext cx="2915367" cy="2915367"/>
          </a:xfrm>
          <a:prstGeom prst="rect">
            <a:avLst/>
          </a:prstGeom>
        </p:spPr>
      </p:pic>
      <p:sp>
        <p:nvSpPr>
          <p:cNvPr id="109" name="文本框 108"/>
          <p:cNvSpPr txBox="1"/>
          <p:nvPr/>
        </p:nvSpPr>
        <p:spPr>
          <a:xfrm>
            <a:off x="660648" y="1585975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我会认</a:t>
            </a:r>
          </a:p>
        </p:txBody>
      </p:sp>
      <p:sp>
        <p:nvSpPr>
          <p:cNvPr id="11" name="矩形 10"/>
          <p:cNvSpPr/>
          <p:nvPr/>
        </p:nvSpPr>
        <p:spPr>
          <a:xfrm>
            <a:off x="1388965" y="2581228"/>
            <a:ext cx="1075936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chāi</a:t>
            </a:r>
          </a:p>
        </p:txBody>
      </p:sp>
      <p:sp>
        <p:nvSpPr>
          <p:cNvPr id="12" name="矩形 11"/>
          <p:cNvSpPr/>
          <p:nvPr/>
        </p:nvSpPr>
        <p:spPr>
          <a:xfrm>
            <a:off x="9934658" y="2581228"/>
            <a:ext cx="623889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lā</a:t>
            </a:r>
          </a:p>
        </p:txBody>
      </p:sp>
      <p:sp>
        <p:nvSpPr>
          <p:cNvPr id="13" name="矩形 12"/>
          <p:cNvSpPr/>
          <p:nvPr/>
        </p:nvSpPr>
        <p:spPr>
          <a:xfrm>
            <a:off x="2605208" y="2582438"/>
            <a:ext cx="1535998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chǎng </a:t>
            </a:r>
          </a:p>
        </p:txBody>
      </p:sp>
      <p:sp>
        <p:nvSpPr>
          <p:cNvPr id="25" name="矩形 24"/>
          <p:cNvSpPr/>
          <p:nvPr/>
        </p:nvSpPr>
        <p:spPr>
          <a:xfrm>
            <a:off x="6634422" y="2581228"/>
            <a:ext cx="6174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xí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54430" y="3116504"/>
            <a:ext cx="936244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宝</a:t>
            </a: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钗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</a:t>
            </a: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敞</a:t>
            </a: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地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晴</a:t>
            </a: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雯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</a:t>
            </a: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袭</a:t>
            </a: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姑娘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    </a:t>
            </a: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豁</a:t>
            </a:r>
            <a:r>
              <a:rPr lang="zh-CN" altLang="en-US" sz="3200" dirty="0">
                <a:solidFill>
                  <a:srgbClr val="0000FF"/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OPPOSans R" panose="00020600040101010101" pitchFamily="18" charset="-122"/>
                <a:sym typeface="Arial" panose="020B0604020202020204" pitchFamily="34" charset="0"/>
              </a:rPr>
              <a:t>喇喇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思源黑体 CN Regular" panose="020B0500000000000000" pitchFamily="34" charset="-122"/>
              <a:cs typeface="OPPOSans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1307" y="2581228"/>
            <a:ext cx="1172052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wén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5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516339" y="2172770"/>
            <a:ext cx="3547110" cy="4616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操场的大喇叭响了。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541454" y="4104889"/>
            <a:ext cx="5237331" cy="46166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豁喇喇一阵风吹过，水绵漾起波纹。</a:t>
            </a:r>
          </a:p>
        </p:txBody>
      </p:sp>
      <p:sp>
        <p:nvSpPr>
          <p:cNvPr id="16386" name="TextBox 1"/>
          <p:cNvSpPr txBox="1"/>
          <p:nvPr/>
        </p:nvSpPr>
        <p:spPr>
          <a:xfrm>
            <a:off x="407988" y="3059597"/>
            <a:ext cx="56991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喇</a:t>
            </a:r>
          </a:p>
        </p:txBody>
      </p:sp>
      <p:grpSp>
        <p:nvGrpSpPr>
          <p:cNvPr id="4" name="组合 20"/>
          <p:cNvGrpSpPr/>
          <p:nvPr/>
        </p:nvGrpSpPr>
        <p:grpSpPr>
          <a:xfrm>
            <a:off x="1167212" y="1963085"/>
            <a:ext cx="3597883" cy="2603469"/>
            <a:chOff x="2196323" y="2922138"/>
            <a:chExt cx="3134193" cy="1528637"/>
          </a:xfrm>
        </p:grpSpPr>
        <p:sp>
          <p:nvSpPr>
            <p:cNvPr id="8" name="左大括号 7"/>
            <p:cNvSpPr/>
            <p:nvPr/>
          </p:nvSpPr>
          <p:spPr>
            <a:xfrm>
              <a:off x="2196323" y="3111361"/>
              <a:ext cx="232328" cy="1251633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03628" y="2922138"/>
              <a:ext cx="2826888" cy="1528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en-US" altLang="zh-CN" sz="2800" b="1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lǎ </a:t>
              </a:r>
              <a:r>
                <a:rPr lang="zh-CN" altLang="en-US" sz="28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（</a:t>
              </a:r>
              <a:r>
                <a:rPr lang="zh-CN" altLang="en-US" sz="2800" b="1" noProof="0" dirty="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喇叭</a:t>
              </a:r>
              <a:r>
                <a:rPr lang="zh-CN" altLang="en-US" sz="28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）</a:t>
              </a:r>
              <a:endPara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endParaRPr lang="en-US" altLang="zh-CN" sz="28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endParaRPr lang="en-US" altLang="zh-CN" sz="28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en-US" altLang="zh-CN" sz="2800" b="1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lā</a:t>
              </a:r>
              <a:r>
                <a:rPr lang="zh-CN" altLang="en-US" sz="28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（</a:t>
              </a:r>
              <a:r>
                <a:rPr lang="zh-CN" altLang="en-US" sz="2800" b="1" noProof="0" dirty="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豁喇喇</a:t>
              </a:r>
              <a:r>
                <a:rPr lang="zh-CN" altLang="en-US" sz="28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）</a:t>
              </a:r>
              <a:endParaRPr kumimoji="0" lang="zh-CN" altLang="en-US" sz="28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88" y="1946910"/>
            <a:ext cx="3048000" cy="215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  <p:bldP spid="163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970769"/>
            <a:ext cx="3901440" cy="268705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62252" y="3817400"/>
            <a:ext cx="5555615" cy="461665"/>
          </a:xfrm>
          <a:prstGeom prst="rect">
            <a:avLst/>
          </a:prstGeom>
          <a:noFill/>
          <a:ln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小弟弟看到妈妈搞笑的怪脸，咯咯笑了。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4662252" y="5206660"/>
            <a:ext cx="5606022" cy="52322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爷爷咳嗽越来越重，最后竟然咯血了</a:t>
            </a:r>
            <a:r>
              <a:rPr lang="zh-CN" altLang="en-US" sz="2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6386" name="TextBox 1"/>
          <p:cNvSpPr txBox="1"/>
          <p:nvPr/>
        </p:nvSpPr>
        <p:spPr>
          <a:xfrm>
            <a:off x="1109028" y="4822473"/>
            <a:ext cx="56991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咯</a:t>
            </a:r>
          </a:p>
        </p:txBody>
      </p:sp>
      <p:grpSp>
        <p:nvGrpSpPr>
          <p:cNvPr id="4" name="组合 20"/>
          <p:cNvGrpSpPr/>
          <p:nvPr/>
        </p:nvGrpSpPr>
        <p:grpSpPr>
          <a:xfrm>
            <a:off x="1678939" y="3591031"/>
            <a:ext cx="3511550" cy="2223493"/>
            <a:chOff x="2196322" y="2842914"/>
            <a:chExt cx="3058987" cy="1305533"/>
          </a:xfrm>
        </p:grpSpPr>
        <p:sp>
          <p:nvSpPr>
            <p:cNvPr id="8" name="左大括号 7"/>
            <p:cNvSpPr/>
            <p:nvPr/>
          </p:nvSpPr>
          <p:spPr>
            <a:xfrm>
              <a:off x="2196322" y="3111361"/>
              <a:ext cx="257149" cy="987386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28421" y="2842914"/>
              <a:ext cx="2826888" cy="13055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en-US" altLang="zh-CN" sz="3200" b="1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gē</a:t>
              </a:r>
              <a:r>
                <a:rPr lang="zh-CN" altLang="en-US" sz="32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（咯咯</a:t>
              </a:r>
              <a:r>
                <a:rPr lang="zh-CN" altLang="en-US" sz="3200" b="1" noProof="0" dirty="0">
                  <a:solidFill>
                    <a:schemeClr val="tx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笑</a:t>
              </a:r>
              <a:r>
                <a:rPr lang="zh-CN" altLang="en-US" sz="32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）</a:t>
              </a:r>
              <a:endPara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endParaRPr lang="en-US" altLang="zh-CN" sz="32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  <a:p>
              <a:pPr marR="0" defTabSz="457200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en-US" altLang="zh-CN" sz="3200" b="1" noProof="0" dirty="0" err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kǎ</a:t>
              </a:r>
              <a:r>
                <a:rPr lang="zh-CN" altLang="en-US" sz="32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（咯</a:t>
              </a:r>
              <a:r>
                <a:rPr lang="zh-CN" altLang="en-US" sz="3200" b="1" noProof="0" dirty="0">
                  <a:solidFill>
                    <a:schemeClr val="tx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血</a:t>
              </a:r>
              <a:r>
                <a:rPr lang="zh-CN" altLang="en-US" sz="3200" b="1" noProof="0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）</a:t>
              </a:r>
              <a:endParaRPr kumimoji="0" lang="zh-CN" altLang="en-US" sz="32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16386" grpId="0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Microsoft Office PowerPoint</Application>
  <PresentationFormat>宽屏</PresentationFormat>
  <Paragraphs>172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Arial</vt:lpstr>
      <vt:lpstr>Wingdings</vt:lpstr>
      <vt:lpstr>OPPOSans R</vt:lpstr>
      <vt:lpstr>Times New Roman</vt:lpstr>
      <vt:lpstr>思源黑体 CN Regular</vt:lpstr>
      <vt:lpstr>思源宋体 CN Heavy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2021-05-12T00:56:25Z</dcterms:created>
  <dcterms:modified xsi:type="dcterms:W3CDTF">2023-01-10T07:12:07Z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A370869963A24E3C979E9536969C3BBD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