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4" r:id="rId3"/>
    <p:sldId id="260" r:id="rId4"/>
    <p:sldId id="287" r:id="rId5"/>
    <p:sldId id="288" r:id="rId6"/>
    <p:sldId id="289" r:id="rId7"/>
    <p:sldId id="290" r:id="rId8"/>
    <p:sldId id="291" r:id="rId9"/>
    <p:sldId id="292" r:id="rId10"/>
    <p:sldId id="274" r:id="rId11"/>
    <p:sldId id="276" r:id="rId12"/>
    <p:sldId id="293" r:id="rId13"/>
    <p:sldId id="285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B1D"/>
    <a:srgbClr val="94B41E"/>
    <a:srgbClr val="32A929"/>
    <a:srgbClr val="288721"/>
    <a:srgbClr val="639729"/>
    <a:srgbClr val="99CC00"/>
    <a:srgbClr val="76B531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1CF4F2-DA66-4CE2-8ABC-2B9486F610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DFD9C54-2F59-4E93-ACA1-022607D336E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E51543-D41E-4934-8ED9-A02F937368E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669A52-8B61-4C59-AE4A-7580A0DA6AD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17FF87F-7139-4B7B-B102-98A55E4FE6B4}" type="slidenum">
              <a:rPr lang="zh-CN" altLang="en-US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EC7673D-C393-4E3A-87D2-AE4ECB3B0303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D8B2BB7-A9F6-4DC8-BD6E-68C4B14CB936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3CC7E5B-9678-40A8-A7DA-706CD6496197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B5F8ED5-0951-451A-A29D-4FF03B36BE40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A259CBC-A566-41C0-B406-22D6012170A9}" type="slidenum">
              <a:rPr lang="zh-CN" altLang="en-US" smtClean="0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8C54475-44DA-4682-B1B5-6EFBCBADFDCE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9CB6856-8C11-444B-A73F-D95D718F403F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B12F05-C7D6-4D40-982A-EA6E589917E6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E8B868F-5426-4401-9615-5E9CA1F0BCCD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961298E-227D-4E43-B626-FA135C8DDE58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7DCF4BD-D7E2-49C2-875B-AE9A0AA47F4C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57A7690-83D0-4C28-BCE1-3AD34433FAC3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2"/>
          <p:cNvCxnSpPr>
            <a:cxnSpLocks noChangeShapeType="1"/>
          </p:cNvCxnSpPr>
          <p:nvPr userDrawn="1"/>
        </p:nvCxnSpPr>
        <p:spPr bwMode="auto">
          <a:xfrm>
            <a:off x="0" y="965200"/>
            <a:ext cx="9144000" cy="0"/>
          </a:xfrm>
          <a:prstGeom prst="line">
            <a:avLst/>
          </a:prstGeom>
          <a:noFill/>
          <a:ln w="22225" algn="ctr">
            <a:solidFill>
              <a:srgbClr val="63972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/>
          <p:cNvSpPr/>
          <p:nvPr userDrawn="1"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639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8180"/>
            <a:ext cx="9144000" cy="235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副标题 2"/>
          <p:cNvSpPr txBox="1"/>
          <p:nvPr userDrawn="1"/>
        </p:nvSpPr>
        <p:spPr>
          <a:xfrm>
            <a:off x="250825" y="458788"/>
            <a:ext cx="4143375" cy="500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义务教育教科书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9" name="图片 11" descr="xiaopihai124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1450" y="2955925"/>
            <a:ext cx="36068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2" descr="caodi12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149738">
            <a:off x="5754688" y="5551488"/>
            <a:ext cx="5270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副标题 2"/>
          <p:cNvSpPr>
            <a:spLocks noGrp="1"/>
          </p:cNvSpPr>
          <p:nvPr>
            <p:ph type="subTitle" idx="1"/>
          </p:nvPr>
        </p:nvSpPr>
        <p:spPr>
          <a:xfrm>
            <a:off x="0" y="2676532"/>
            <a:ext cx="9144000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3413" y="965200"/>
            <a:ext cx="685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54B7-0F82-43D3-BA33-8711D0CD57B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CB92-2ABD-4BA1-BB9B-AA6C0A8F62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7713" y="876300"/>
            <a:ext cx="17859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643174" y="749989"/>
            <a:ext cx="5500726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FF86-5968-4B5B-A7E8-D9D9DFCAF34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27CB-1CC5-422D-87EB-AF688702DB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51F3B9-C34D-4A63-A708-4078205A31C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0F009-8389-4432-812A-D0F223C19A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9125" y="857250"/>
            <a:ext cx="673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48DF7-4ABB-4571-9B14-5D414F4EE2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8195-FD8B-42CE-8E46-7877BD4736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7" name="矩形 6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等腰三角形 7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25" y="962025"/>
            <a:ext cx="6953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B714-E5F8-430B-9B4E-709165B061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092F4-4BA9-4F1B-9CA7-91F70A9212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25" y="962025"/>
            <a:ext cx="6953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3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AF93-C26E-47D9-BCC9-282008EEE56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35FD-DCF2-49C5-9C56-16A0691E68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0713" y="962025"/>
            <a:ext cx="6921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3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8748-0FBD-40C5-B8BC-E6450053D17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D7DC-BD9F-46F7-9177-56D0D3C365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0713" y="962025"/>
            <a:ext cx="693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7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F949-ADAC-450D-BF1F-BB1DC026266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9F16-86BA-4D21-8F8B-4F382048FC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0713" y="963613"/>
            <a:ext cx="695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C145E-2FB2-482D-8C5C-7A04E80D9BE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47A5-2E21-4D59-80DB-4D593F402A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713" y="892175"/>
            <a:ext cx="701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C939-EDDA-4AEF-9557-818F6AB17CB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C6DE-625A-4447-80D4-4A5183ED1E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6951F3B9-C34D-4A63-A708-4078205A31C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ED30F009-8389-4432-812A-D0F223C19A6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副标题 4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6751897" cy="1752600"/>
          </a:xfrm>
        </p:spPr>
        <p:txBody>
          <a:bodyPr>
            <a:normAutofit/>
          </a:bodyPr>
          <a:lstStyle/>
          <a:p>
            <a:r>
              <a:rPr lang="zh-CN" altLang="en-US" sz="5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用数对确定位置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8772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内容占位符 5"/>
          <p:cNvSpPr>
            <a:spLocks noGrp="1"/>
          </p:cNvSpPr>
          <p:nvPr>
            <p:ph idx="1"/>
          </p:nvPr>
        </p:nvSpPr>
        <p:spPr>
          <a:xfrm>
            <a:off x="1000125" y="2000250"/>
            <a:ext cx="7143750" cy="10715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用数对表示方格图中四处建筑物所在的位置。</a:t>
            </a:r>
          </a:p>
        </p:txBody>
      </p:sp>
      <p:sp>
        <p:nvSpPr>
          <p:cNvPr id="37891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巩固练习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1000125" y="3149600"/>
            <a:ext cx="4859338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5643563" y="3429000"/>
            <a:ext cx="2786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电视塔（     ）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5643563" y="4143375"/>
            <a:ext cx="2786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图书馆（     ）</a:t>
            </a: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5643563" y="4833938"/>
            <a:ext cx="2786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小明家（     ）</a:t>
            </a: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5643563" y="5476875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百货大楼（     ）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56450" y="3429000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56450" y="4132263"/>
            <a:ext cx="928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43750" y="4810125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42200" y="5453063"/>
            <a:ext cx="127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11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内容占位符 5"/>
          <p:cNvSpPr>
            <a:spLocks noGrp="1"/>
          </p:cNvSpPr>
          <p:nvPr>
            <p:ph idx="1"/>
          </p:nvPr>
        </p:nvSpPr>
        <p:spPr>
          <a:xfrm>
            <a:off x="1000125" y="2000250"/>
            <a:ext cx="7143750" cy="3786188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1. 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在右面的方格图中表示下面各点。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）  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）  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E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）  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38915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巩固练习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143500" y="2838450"/>
            <a:ext cx="2928938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416675" y="2679700"/>
            <a:ext cx="573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6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00750" y="2857500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010275" y="3071813"/>
            <a:ext cx="573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6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237288" y="3529013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808788" y="3833813"/>
            <a:ext cx="573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6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094538" y="4314825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 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202488" y="4246563"/>
            <a:ext cx="573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6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811963" y="2690813"/>
            <a:ext cx="571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6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023100" y="3243263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E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 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403975" y="3449638"/>
            <a:ext cx="573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6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665913" y="3941763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500938" y="4743450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633538" y="4094163"/>
            <a:ext cx="5795962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直接连接符 27"/>
          <p:cNvCxnSpPr/>
          <p:nvPr/>
        </p:nvCxnSpPr>
        <p:spPr>
          <a:xfrm>
            <a:off x="2714625" y="5345113"/>
            <a:ext cx="121443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3357563" y="5357813"/>
            <a:ext cx="571500" cy="5603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346450" y="5929313"/>
            <a:ext cx="121443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917950" y="5346700"/>
            <a:ext cx="642938" cy="571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929063" y="5346700"/>
            <a:ext cx="12144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929063" y="4476750"/>
            <a:ext cx="1214437" cy="8572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725738" y="4489450"/>
            <a:ext cx="1189037" cy="8572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6" name="内容占位符 2"/>
          <p:cNvSpPr>
            <a:spLocks noGrp="1"/>
          </p:cNvSpPr>
          <p:nvPr>
            <p:ph idx="1"/>
          </p:nvPr>
        </p:nvSpPr>
        <p:spPr>
          <a:xfrm>
            <a:off x="1000125" y="2000250"/>
            <a:ext cx="7143750" cy="20716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2. 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先根据数对在方格图中描出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E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各点，再顺次连接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→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→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→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→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E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→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→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→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，看一看连成的是什么图形。</a:t>
            </a:r>
          </a:p>
        </p:txBody>
      </p:sp>
      <p:sp>
        <p:nvSpPr>
          <p:cNvPr id="39947" name="文本占位符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巩固练习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57463" y="4762500"/>
            <a:ext cx="496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4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85875" y="5000625"/>
            <a:ext cx="172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43325" y="3892550"/>
            <a:ext cx="495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4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205163" y="3929063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957763" y="4752975"/>
            <a:ext cx="495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4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062538" y="4752975"/>
            <a:ext cx="187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11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 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749675" y="4762500"/>
            <a:ext cx="496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4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205163" y="4714875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 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357688" y="5348288"/>
            <a:ext cx="495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4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643438" y="5681663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E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9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 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167063" y="5346700"/>
            <a:ext cx="495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4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892300" y="5683250"/>
            <a:ext cx="1724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内容占位符 5"/>
          <p:cNvSpPr>
            <a:spLocks noGrp="1"/>
          </p:cNvSpPr>
          <p:nvPr>
            <p:ph idx="1"/>
          </p:nvPr>
        </p:nvSpPr>
        <p:spPr>
          <a:xfrm>
            <a:off x="1000125" y="3071813"/>
            <a:ext cx="7143750" cy="7858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smtClean="0">
                <a:latin typeface="黑体" panose="02010609060101010101" pitchFamily="2" charset="-122"/>
                <a:ea typeface="黑体" panose="02010609060101010101" pitchFamily="2" charset="-122"/>
              </a:rPr>
              <a:t>通过这节课说一说你收获了什么？</a:t>
            </a:r>
          </a:p>
        </p:txBody>
      </p:sp>
      <p:sp>
        <p:nvSpPr>
          <p:cNvPr id="40962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标题 2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143750" cy="1143000"/>
          </a:xfrm>
        </p:spPr>
        <p:txBody>
          <a:bodyPr/>
          <a:lstStyle/>
          <a:p>
            <a:pPr eaLnBrk="1" hangingPunct="1"/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观察下图，说说你发现了什么？</a:t>
            </a:r>
          </a:p>
        </p:txBody>
      </p:sp>
      <p:pic>
        <p:nvPicPr>
          <p:cNvPr id="2970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>
          <a:xfrm>
            <a:off x="1428750" y="1928813"/>
            <a:ext cx="6264275" cy="3236912"/>
          </a:xfrm>
          <a:noFill/>
        </p:spPr>
      </p:pic>
      <p:sp>
        <p:nvSpPr>
          <p:cNvPr id="29698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情境导入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1357313" y="738188"/>
            <a:ext cx="6786562" cy="1143000"/>
          </a:xfrm>
        </p:spPr>
        <p:txBody>
          <a:bodyPr/>
          <a:lstStyle/>
          <a:p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）游乐场平面图。</a:t>
            </a:r>
          </a:p>
        </p:txBody>
      </p:sp>
      <p:sp>
        <p:nvSpPr>
          <p:cNvPr id="30723" name="文本占位符 3"/>
          <p:cNvSpPr>
            <a:spLocks noGrp="1"/>
          </p:cNvSpPr>
          <p:nvPr>
            <p:ph type="body" idx="13"/>
          </p:nvPr>
        </p:nvSpPr>
        <p:spPr>
          <a:xfrm>
            <a:off x="285750" y="3175"/>
            <a:ext cx="4591050" cy="639763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pic>
        <p:nvPicPr>
          <p:cNvPr id="3072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>
          <a:xfrm>
            <a:off x="1428750" y="1928813"/>
            <a:ext cx="6264275" cy="3236912"/>
          </a:xfrm>
          <a:noFill/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785813" y="5643563"/>
            <a:ext cx="8072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说一说大门和各场馆分别在游乐场的什么位置？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1357313" y="738188"/>
            <a:ext cx="6786562" cy="1143000"/>
          </a:xfrm>
        </p:spPr>
        <p:txBody>
          <a:bodyPr/>
          <a:lstStyle/>
          <a:p>
            <a:r>
              <a:rPr lang="zh-CN" altLang="en-US" sz="3200" smtClean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200" smtClean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smtClean="0">
                <a:latin typeface="黑体" panose="02010609060101010101" pitchFamily="2" charset="-122"/>
                <a:ea typeface="黑体" panose="02010609060101010101" pitchFamily="2" charset="-122"/>
              </a:rPr>
              <a:t>）游乐场平面图。</a:t>
            </a:r>
          </a:p>
        </p:txBody>
      </p:sp>
      <p:sp>
        <p:nvSpPr>
          <p:cNvPr id="31747" name="文本占位符 3"/>
          <p:cNvSpPr>
            <a:spLocks noGrp="1"/>
          </p:cNvSpPr>
          <p:nvPr>
            <p:ph type="body" idx="13"/>
          </p:nvPr>
        </p:nvSpPr>
        <p:spPr>
          <a:xfrm>
            <a:off x="285750" y="3175"/>
            <a:ext cx="4591050" cy="639763"/>
          </a:xfrm>
        </p:spPr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pic>
        <p:nvPicPr>
          <p:cNvPr id="3174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>
          <a:xfrm>
            <a:off x="1428750" y="1928813"/>
            <a:ext cx="6264275" cy="3236912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5643563"/>
            <a:ext cx="8072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大门在游乐场的南面；自控飞车在游乐场的东面。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1357313" y="738188"/>
            <a:ext cx="6786562" cy="1143000"/>
          </a:xfrm>
        </p:spPr>
        <p:txBody>
          <a:bodyPr/>
          <a:lstStyle/>
          <a:p>
            <a:r>
              <a:rPr lang="zh-CN" altLang="en-US" sz="3200" smtClean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200" smtClean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smtClean="0">
                <a:latin typeface="黑体" panose="02010609060101010101" pitchFamily="2" charset="-122"/>
                <a:ea typeface="黑体" panose="02010609060101010101" pitchFamily="2" charset="-122"/>
              </a:rPr>
              <a:t>）游乐场平面图。</a:t>
            </a:r>
          </a:p>
        </p:txBody>
      </p:sp>
      <p:sp>
        <p:nvSpPr>
          <p:cNvPr id="32771" name="文本占位符 3"/>
          <p:cNvSpPr>
            <a:spLocks noGrp="1"/>
          </p:cNvSpPr>
          <p:nvPr>
            <p:ph type="body" idx="13"/>
          </p:nvPr>
        </p:nvSpPr>
        <p:spPr>
          <a:xfrm>
            <a:off x="285750" y="3175"/>
            <a:ext cx="4591050" cy="639763"/>
          </a:xfrm>
        </p:spPr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pic>
        <p:nvPicPr>
          <p:cNvPr id="3277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>
          <a:xfrm>
            <a:off x="1428750" y="1928813"/>
            <a:ext cx="6264275" cy="3236912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5643563"/>
            <a:ext cx="8072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水上游乐场在游乐场的东北方向。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1357313" y="738188"/>
            <a:ext cx="6786562" cy="1143000"/>
          </a:xfrm>
        </p:spPr>
        <p:txBody>
          <a:bodyPr/>
          <a:lstStyle/>
          <a:p>
            <a:r>
              <a:rPr lang="zh-CN" altLang="en-US" sz="3200" smtClean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200" smtClean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smtClean="0">
                <a:latin typeface="黑体" panose="02010609060101010101" pitchFamily="2" charset="-122"/>
                <a:ea typeface="黑体" panose="02010609060101010101" pitchFamily="2" charset="-122"/>
              </a:rPr>
              <a:t>）游乐场平面图。</a:t>
            </a:r>
          </a:p>
        </p:txBody>
      </p:sp>
      <p:sp>
        <p:nvSpPr>
          <p:cNvPr id="33795" name="文本占位符 3"/>
          <p:cNvSpPr>
            <a:spLocks noGrp="1"/>
          </p:cNvSpPr>
          <p:nvPr>
            <p:ph type="body" idx="13"/>
          </p:nvPr>
        </p:nvSpPr>
        <p:spPr>
          <a:xfrm>
            <a:off x="285750" y="3175"/>
            <a:ext cx="4591050" cy="639763"/>
          </a:xfrm>
        </p:spPr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pic>
        <p:nvPicPr>
          <p:cNvPr id="3379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>
          <a:xfrm>
            <a:off x="1428750" y="1928813"/>
            <a:ext cx="6264275" cy="3236912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5643563"/>
            <a:ext cx="8072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旱冰场在游乐场的北面；儿童乐园在游乐场的西面。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1357313" y="738188"/>
            <a:ext cx="6786562" cy="1143000"/>
          </a:xfrm>
        </p:spPr>
        <p:txBody>
          <a:bodyPr/>
          <a:lstStyle/>
          <a:p>
            <a:r>
              <a:rPr lang="zh-CN" altLang="en-US" sz="3200" smtClean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200" smtClean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smtClean="0">
                <a:latin typeface="黑体" panose="02010609060101010101" pitchFamily="2" charset="-122"/>
                <a:ea typeface="黑体" panose="02010609060101010101" pitchFamily="2" charset="-122"/>
              </a:rPr>
              <a:t>）游乐场平面图。</a:t>
            </a:r>
          </a:p>
        </p:txBody>
      </p:sp>
      <p:sp>
        <p:nvSpPr>
          <p:cNvPr id="34819" name="文本占位符 3"/>
          <p:cNvSpPr>
            <a:spLocks noGrp="1"/>
          </p:cNvSpPr>
          <p:nvPr>
            <p:ph type="body" idx="13"/>
          </p:nvPr>
        </p:nvSpPr>
        <p:spPr>
          <a:xfrm>
            <a:off x="285750" y="3175"/>
            <a:ext cx="4591050" cy="639763"/>
          </a:xfrm>
        </p:spPr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pic>
        <p:nvPicPr>
          <p:cNvPr id="3482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>
          <a:xfrm>
            <a:off x="1428750" y="1928813"/>
            <a:ext cx="6264275" cy="3236912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5643563"/>
            <a:ext cx="8072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超级秋千在游乐场的西面。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1357313" y="928688"/>
            <a:ext cx="6786562" cy="1143000"/>
          </a:xfrm>
        </p:spPr>
        <p:txBody>
          <a:bodyPr/>
          <a:lstStyle/>
          <a:p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）观察画在方格图中的游乐场平面图。</a:t>
            </a:r>
          </a:p>
        </p:txBody>
      </p:sp>
      <p:sp>
        <p:nvSpPr>
          <p:cNvPr id="35843" name="文本占位符 3"/>
          <p:cNvSpPr>
            <a:spLocks noGrp="1"/>
          </p:cNvSpPr>
          <p:nvPr>
            <p:ph type="body" idx="13"/>
          </p:nvPr>
        </p:nvSpPr>
        <p:spPr>
          <a:xfrm>
            <a:off x="285750" y="3175"/>
            <a:ext cx="4591050" cy="639763"/>
          </a:xfrm>
        </p:spPr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pic>
        <p:nvPicPr>
          <p:cNvPr id="3584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>
          <a:xfrm>
            <a:off x="1597025" y="2120900"/>
            <a:ext cx="5926138" cy="3236913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5643563"/>
            <a:ext cx="8072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用数对表示游乐场各场馆和大门的位置。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标题 1"/>
          <p:cNvSpPr>
            <a:spLocks noGrp="1"/>
          </p:cNvSpPr>
          <p:nvPr>
            <p:ph type="title"/>
          </p:nvPr>
        </p:nvSpPr>
        <p:spPr>
          <a:xfrm>
            <a:off x="1000125" y="749300"/>
            <a:ext cx="7500938" cy="1143000"/>
          </a:xfrm>
        </p:spPr>
        <p:txBody>
          <a:bodyPr/>
          <a:lstStyle/>
          <a:p>
            <a:r>
              <a:rPr lang="zh-CN" altLang="en-US" sz="3200" smtClean="0">
                <a:latin typeface="黑体" panose="02010609060101010101" pitchFamily="2" charset="-122"/>
                <a:ea typeface="黑体" panose="02010609060101010101" pitchFamily="2" charset="-122"/>
              </a:rPr>
              <a:t>用数对表示游乐场各场馆和大门的位置。</a:t>
            </a:r>
          </a:p>
        </p:txBody>
      </p:sp>
      <p:pic>
        <p:nvPicPr>
          <p:cNvPr id="368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>
          <a:xfrm>
            <a:off x="1597025" y="2120900"/>
            <a:ext cx="5926138" cy="3236913"/>
          </a:xfrm>
          <a:noFill/>
        </p:spPr>
      </p:pic>
      <p:sp>
        <p:nvSpPr>
          <p:cNvPr id="36866" name="文本占位符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5643563"/>
            <a:ext cx="8072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大门的位置（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5813" y="5643563"/>
            <a:ext cx="8072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自控飞车的位置（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12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5813" y="5643563"/>
            <a:ext cx="8072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水上游乐场的位置（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9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5813" y="5643563"/>
            <a:ext cx="8072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旱冰场的位置（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5813" y="5643563"/>
            <a:ext cx="8072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儿童乐园的位置（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57250" y="5643563"/>
            <a:ext cx="8072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超级秋千的位置（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全屏显示(4:3)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黑体</vt:lpstr>
      <vt:lpstr>楷体_GB2312</vt:lpstr>
      <vt:lpstr>宋体</vt:lpstr>
      <vt:lpstr>微软雅黑</vt:lpstr>
      <vt:lpstr>Arial</vt:lpstr>
      <vt:lpstr>Calibri</vt:lpstr>
      <vt:lpstr>WWW.2PPT.COM
</vt:lpstr>
      <vt:lpstr>PowerPoint 演示文稿</vt:lpstr>
      <vt:lpstr>观察下图，说说你发现了什么？</vt:lpstr>
      <vt:lpstr>（1）游乐场平面图。</vt:lpstr>
      <vt:lpstr>（1）游乐场平面图。</vt:lpstr>
      <vt:lpstr>（1）游乐场平面图。</vt:lpstr>
      <vt:lpstr>（1）游乐场平面图。</vt:lpstr>
      <vt:lpstr>（1）游乐场平面图。</vt:lpstr>
      <vt:lpstr>（2）观察画在方格图中的游乐场平面图。</vt:lpstr>
      <vt:lpstr>用数对表示游乐场各场馆和大门的位置。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2015-02-05T07:40:00Z</dcterms:created>
  <dcterms:modified xsi:type="dcterms:W3CDTF">2023-01-17T01:49:44Z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F5BB3F9032B64C429536DF10608A515F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