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61" r:id="rId2"/>
    <p:sldId id="539" r:id="rId3"/>
    <p:sldId id="555" r:id="rId4"/>
    <p:sldId id="556" r:id="rId5"/>
    <p:sldId id="557" r:id="rId6"/>
    <p:sldId id="558" r:id="rId7"/>
    <p:sldId id="559" r:id="rId8"/>
    <p:sldId id="560" r:id="rId9"/>
    <p:sldId id="507" r:id="rId10"/>
    <p:sldId id="501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华文楷体" panose="02010600040101010101" pitchFamily="2" charset="-122"/>
      <p:regular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FF"/>
    <a:srgbClr val="99FF66"/>
    <a:srgbClr val="33CC33"/>
    <a:srgbClr val="CC9900"/>
    <a:srgbClr val="FF9933"/>
    <a:srgbClr val="AFF22A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622" autoAdjust="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5796136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4877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以内的加法和减法（一） 两位数加整十数、一位数（不进位）（</a:t>
            </a:r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5436096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 13"/>
          <p:cNvSpPr/>
          <p:nvPr/>
        </p:nvSpPr>
        <p:spPr>
          <a:xfrm>
            <a:off x="0" y="1491630"/>
            <a:ext cx="9144000" cy="56169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两位数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加一位</a:t>
            </a:r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</a:t>
            </a:r>
            <a:r>
              <a:rPr lang="zh-CN" alt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、整十数（</a:t>
            </a:r>
            <a:r>
              <a:rPr lang="zh-CN" altLang="en-US" sz="3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不进位）</a:t>
            </a:r>
            <a:endParaRPr lang="zh-CN" alt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994334" y="639216"/>
            <a:ext cx="4008149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400" b="1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以内的加法和减法（一）</a:t>
            </a:r>
            <a:endParaRPr lang="zh-CN" altLang="en-US" sz="2400" b="1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单圆角矩形 25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单圆角矩形 26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单圆角矩形 27"/>
          <p:cNvSpPr/>
          <p:nvPr/>
        </p:nvSpPr>
        <p:spPr>
          <a:xfrm>
            <a:off x="5004048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单圆角矩形 28"/>
          <p:cNvSpPr/>
          <p:nvPr/>
        </p:nvSpPr>
        <p:spPr>
          <a:xfrm>
            <a:off x="2196176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>
            <a:hlinkClick r:id="rId4" action="ppaction://hlinksldjump"/>
          </p:cNvPr>
          <p:cNvSpPr/>
          <p:nvPr/>
        </p:nvSpPr>
        <p:spPr>
          <a:xfrm>
            <a:off x="2218497" y="2952109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圆角矩形 30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32" name="圆角矩形 31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33" name="圆角矩形 32">
            <a:hlinkClick r:id="rId7" action="ppaction://hlinksldjump"/>
          </p:cNvPr>
          <p:cNvSpPr/>
          <p:nvPr/>
        </p:nvSpPr>
        <p:spPr>
          <a:xfrm>
            <a:off x="5112284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巩固练习</a:t>
            </a:r>
            <a:endParaRPr lang="zh-CN" altLang="en-US" sz="2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1350" y="2355726"/>
            <a:ext cx="1430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课时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74244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3419872" y="1707654"/>
            <a:ext cx="208823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24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21803" y="2715766"/>
            <a:ext cx="4134173" cy="1383551"/>
            <a:chOff x="0" y="2832842"/>
            <a:chExt cx="3856382" cy="1524144"/>
          </a:xfrm>
        </p:grpSpPr>
        <p:grpSp>
          <p:nvGrpSpPr>
            <p:cNvPr id="22" name="组合 21"/>
            <p:cNvGrpSpPr/>
            <p:nvPr/>
          </p:nvGrpSpPr>
          <p:grpSpPr>
            <a:xfrm>
              <a:off x="1629799" y="3079299"/>
              <a:ext cx="2226583" cy="1031228"/>
              <a:chOff x="1629799" y="3439339"/>
              <a:chExt cx="2226583" cy="103122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1629799" y="3555666"/>
                <a:ext cx="2226583" cy="890011"/>
              </a:xfrm>
              <a:prstGeom prst="rect">
                <a:avLst/>
              </a:prstGeom>
            </p:spPr>
            <p:txBody>
              <a:bodyPr wrap="square" lIns="68580" tIns="34290" rIns="68580" bIns="34290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同桌互相说说每题的计算过程。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21" name="圆角矩形标注 20"/>
              <p:cNvSpPr/>
              <p:nvPr/>
            </p:nvSpPr>
            <p:spPr>
              <a:xfrm>
                <a:off x="1634650" y="3439339"/>
                <a:ext cx="2221732" cy="1031228"/>
              </a:xfrm>
              <a:prstGeom prst="wedgeRoundRectCallout">
                <a:avLst>
                  <a:gd name="adj1" fmla="val -60107"/>
                  <a:gd name="adj2" fmla="val -9379"/>
                  <a:gd name="adj3" fmla="val 16667"/>
                </a:avLst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6" name="Picture 2" descr="C:\Users\Administrator\Desktop\一下\课件专用人物图\课件专用人物图\27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2832842"/>
              <a:ext cx="1907705" cy="1524144"/>
            </a:xfrm>
            <a:prstGeom prst="rect">
              <a:avLst/>
            </a:prstGeom>
            <a:noFill/>
          </p:spPr>
        </p:pic>
      </p:grpSp>
      <p:grpSp>
        <p:nvGrpSpPr>
          <p:cNvPr id="25" name="组合 24"/>
          <p:cNvGrpSpPr/>
          <p:nvPr/>
        </p:nvGrpSpPr>
        <p:grpSpPr>
          <a:xfrm>
            <a:off x="4548443" y="2587937"/>
            <a:ext cx="4189678" cy="1639205"/>
            <a:chOff x="5268523" y="1795849"/>
            <a:chExt cx="4189678" cy="1639205"/>
          </a:xfrm>
        </p:grpSpPr>
        <p:sp>
          <p:nvSpPr>
            <p:cNvPr id="14" name="矩形 13"/>
            <p:cNvSpPr/>
            <p:nvPr/>
          </p:nvSpPr>
          <p:spPr>
            <a:xfrm>
              <a:off x="5324501" y="2164654"/>
              <a:ext cx="2292448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相同数位上的数才能直接相加。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050" name="Picture 2" descr="C:\Users\Administrator\Desktop\一下\课件专用人物图\课件专用人物图\53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406481" y="1795849"/>
              <a:ext cx="2051720" cy="1639205"/>
            </a:xfrm>
            <a:prstGeom prst="rect">
              <a:avLst/>
            </a:prstGeom>
            <a:noFill/>
          </p:spPr>
        </p:pic>
        <p:sp>
          <p:nvSpPr>
            <p:cNvPr id="24" name="圆角矩形标注 23"/>
            <p:cNvSpPr/>
            <p:nvPr/>
          </p:nvSpPr>
          <p:spPr>
            <a:xfrm>
              <a:off x="5268523" y="2136562"/>
              <a:ext cx="2328452" cy="864096"/>
            </a:xfrm>
            <a:prstGeom prst="wedgeRoundRectCallout">
              <a:avLst>
                <a:gd name="adj1" fmla="val 64310"/>
                <a:gd name="adj2" fmla="val 6794"/>
                <a:gd name="adj3" fmla="val 16667"/>
              </a:avLst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915816" y="627534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21+5=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64088" y="627534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21+50=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" name="组合 32"/>
          <p:cNvGrpSpPr/>
          <p:nvPr/>
        </p:nvGrpSpPr>
        <p:grpSpPr bwMode="auto">
          <a:xfrm>
            <a:off x="2915816" y="1131590"/>
            <a:ext cx="547688" cy="295275"/>
            <a:chOff x="1252538" y="3100388"/>
            <a:chExt cx="547707" cy="295275"/>
          </a:xfrm>
        </p:grpSpPr>
        <p:cxnSp>
          <p:nvCxnSpPr>
            <p:cNvPr id="29" name="直接连接符 28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24"/>
          <p:cNvSpPr txBox="1">
            <a:spLocks noChangeArrowheads="1"/>
          </p:cNvSpPr>
          <p:nvPr/>
        </p:nvSpPr>
        <p:spPr bwMode="auto">
          <a:xfrm>
            <a:off x="2635771" y="127560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3278708" y="1275606"/>
            <a:ext cx="357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3280991" y="1805781"/>
            <a:ext cx="6429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5" name="组合 74"/>
          <p:cNvGrpSpPr/>
          <p:nvPr/>
        </p:nvGrpSpPr>
        <p:grpSpPr bwMode="auto">
          <a:xfrm flipH="1">
            <a:off x="3419872" y="1059582"/>
            <a:ext cx="288032" cy="792088"/>
            <a:chOff x="3856826" y="2143916"/>
            <a:chExt cx="320171" cy="786615"/>
          </a:xfrm>
        </p:grpSpPr>
        <p:cxnSp>
          <p:nvCxnSpPr>
            <p:cNvPr id="46" name="直接连接符 45"/>
            <p:cNvCxnSpPr/>
            <p:nvPr/>
          </p:nvCxnSpPr>
          <p:spPr>
            <a:xfrm rot="5400000">
              <a:off x="3465025" y="2535717"/>
              <a:ext cx="785025" cy="14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3858249" y="2927353"/>
              <a:ext cx="318748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16200000" flipV="1">
              <a:off x="4122172" y="2875706"/>
              <a:ext cx="1096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4"/>
          <p:cNvSpPr txBox="1">
            <a:spLocks noChangeArrowheads="1"/>
          </p:cNvSpPr>
          <p:nvPr/>
        </p:nvSpPr>
        <p:spPr bwMode="auto">
          <a:xfrm>
            <a:off x="3995936" y="627534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26</a:t>
            </a:r>
            <a:endParaRPr lang="zh-CN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0" name="组合 32"/>
          <p:cNvGrpSpPr/>
          <p:nvPr/>
        </p:nvGrpSpPr>
        <p:grpSpPr bwMode="auto">
          <a:xfrm>
            <a:off x="5513239" y="1131590"/>
            <a:ext cx="547688" cy="295275"/>
            <a:chOff x="1252538" y="3100388"/>
            <a:chExt cx="547707" cy="295275"/>
          </a:xfrm>
        </p:grpSpPr>
        <p:cxnSp>
          <p:nvCxnSpPr>
            <p:cNvPr id="51" name="直接连接符 50"/>
            <p:cNvCxnSpPr/>
            <p:nvPr/>
          </p:nvCxnSpPr>
          <p:spPr>
            <a:xfrm rot="5400000">
              <a:off x="1219204" y="3133722"/>
              <a:ext cx="295275" cy="2286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16200000" flipH="1">
              <a:off x="1566880" y="3162297"/>
              <a:ext cx="285750" cy="18098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24"/>
          <p:cNvSpPr txBox="1">
            <a:spLocks noChangeArrowheads="1"/>
          </p:cNvSpPr>
          <p:nvPr/>
        </p:nvSpPr>
        <p:spPr bwMode="auto">
          <a:xfrm>
            <a:off x="5233194" y="1275606"/>
            <a:ext cx="5715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TextBox 24"/>
          <p:cNvSpPr txBox="1">
            <a:spLocks noChangeArrowheads="1"/>
          </p:cNvSpPr>
          <p:nvPr/>
        </p:nvSpPr>
        <p:spPr bwMode="auto">
          <a:xfrm>
            <a:off x="5876131" y="1275606"/>
            <a:ext cx="3571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5" name="组合 74"/>
          <p:cNvGrpSpPr/>
          <p:nvPr/>
        </p:nvGrpSpPr>
        <p:grpSpPr bwMode="auto">
          <a:xfrm flipH="1">
            <a:off x="5436096" y="1059582"/>
            <a:ext cx="869231" cy="792088"/>
            <a:chOff x="3856826" y="2143916"/>
            <a:chExt cx="320171" cy="786615"/>
          </a:xfrm>
        </p:grpSpPr>
        <p:cxnSp>
          <p:nvCxnSpPr>
            <p:cNvPr id="56" name="直接连接符 55"/>
            <p:cNvCxnSpPr/>
            <p:nvPr/>
          </p:nvCxnSpPr>
          <p:spPr>
            <a:xfrm rot="5400000">
              <a:off x="3465025" y="2535717"/>
              <a:ext cx="785025" cy="1423"/>
            </a:xfrm>
            <a:prstGeom prst="line">
              <a:avLst/>
            </a:prstGeom>
            <a:ln w="254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V="1">
              <a:off x="3858249" y="2927353"/>
              <a:ext cx="318748" cy="15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16200000" flipV="1">
              <a:off x="4122172" y="2875706"/>
              <a:ext cx="10965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24"/>
          <p:cNvSpPr txBox="1">
            <a:spLocks noChangeArrowheads="1"/>
          </p:cNvSpPr>
          <p:nvPr/>
        </p:nvSpPr>
        <p:spPr bwMode="auto">
          <a:xfrm>
            <a:off x="6593359" y="627534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71</a:t>
            </a:r>
            <a:endParaRPr lang="zh-CN" altLang="zh-CN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0" name="TextBox 24"/>
          <p:cNvSpPr txBox="1">
            <a:spLocks noChangeArrowheads="1"/>
          </p:cNvSpPr>
          <p:nvPr/>
        </p:nvSpPr>
        <p:spPr bwMode="auto">
          <a:xfrm>
            <a:off x="5508104" y="1805781"/>
            <a:ext cx="6429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70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4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复习旧知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0" name="图片 5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7" grpId="0"/>
      <p:bldP spid="39" grpId="0"/>
      <p:bldP spid="43" grpId="0"/>
      <p:bldP spid="44" grpId="0"/>
      <p:bldP spid="49" grpId="0"/>
      <p:bldP spid="53" grpId="0"/>
      <p:bldP spid="54" grpId="0"/>
      <p:bldP spid="5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12"/>
          <p:cNvSpPr>
            <a:spLocks noChangeArrowheads="1"/>
          </p:cNvSpPr>
          <p:nvPr/>
        </p:nvSpPr>
        <p:spPr bwMode="auto">
          <a:xfrm>
            <a:off x="755576" y="961431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293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31590"/>
            <a:ext cx="2423740" cy="16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7"/>
          <p:cNvGrpSpPr/>
          <p:nvPr/>
        </p:nvGrpSpPr>
        <p:grpSpPr bwMode="auto">
          <a:xfrm>
            <a:off x="1307108" y="1265338"/>
            <a:ext cx="2428875" cy="523220"/>
            <a:chOff x="3405035" y="3167940"/>
            <a:chExt cx="2428925" cy="522546"/>
          </a:xfrm>
        </p:grpSpPr>
        <p:sp>
          <p:nvSpPr>
            <p:cNvPr id="12309" name="TextBox 11"/>
            <p:cNvSpPr txBox="1">
              <a:spLocks noChangeArrowheads="1"/>
            </p:cNvSpPr>
            <p:nvPr/>
          </p:nvSpPr>
          <p:spPr bwMode="auto">
            <a:xfrm>
              <a:off x="3405035" y="3167940"/>
              <a:ext cx="2428925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35 + 60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170023" y="3183397"/>
              <a:ext cx="395296" cy="38843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7" name="矩形 76"/>
          <p:cNvSpPr>
            <a:spLocks noChangeArrowheads="1"/>
          </p:cNvSpPr>
          <p:nvPr/>
        </p:nvSpPr>
        <p:spPr bwMode="auto">
          <a:xfrm>
            <a:off x="2995617" y="1241128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3" name="组合 17"/>
          <p:cNvGrpSpPr/>
          <p:nvPr/>
        </p:nvGrpSpPr>
        <p:grpSpPr bwMode="auto">
          <a:xfrm>
            <a:off x="1331069" y="2110269"/>
            <a:ext cx="2286000" cy="523220"/>
            <a:chOff x="3428996" y="3143764"/>
            <a:chExt cx="2286021" cy="522545"/>
          </a:xfrm>
        </p:grpSpPr>
        <p:sp>
          <p:nvSpPr>
            <p:cNvPr id="12307" name="TextBox 11"/>
            <p:cNvSpPr txBox="1">
              <a:spLocks noChangeArrowheads="1"/>
            </p:cNvSpPr>
            <p:nvPr/>
          </p:nvSpPr>
          <p:spPr bwMode="auto">
            <a:xfrm>
              <a:off x="3428996" y="3143764"/>
              <a:ext cx="2286021" cy="522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60 + 35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5174766" y="3169131"/>
              <a:ext cx="390529" cy="397949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1" name="矩形 80"/>
          <p:cNvSpPr>
            <a:spLocks noChangeArrowheads="1"/>
          </p:cNvSpPr>
          <p:nvPr/>
        </p:nvSpPr>
        <p:spPr bwMode="auto">
          <a:xfrm>
            <a:off x="2995617" y="2110269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95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2298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8694" y="1131590"/>
            <a:ext cx="2455118" cy="157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7"/>
          <p:cNvGrpSpPr/>
          <p:nvPr/>
        </p:nvGrpSpPr>
        <p:grpSpPr bwMode="auto">
          <a:xfrm>
            <a:off x="5260132" y="1241129"/>
            <a:ext cx="2428875" cy="523220"/>
            <a:chOff x="3428996" y="3143762"/>
            <a:chExt cx="2428925" cy="522546"/>
          </a:xfrm>
        </p:grpSpPr>
        <p:sp>
          <p:nvSpPr>
            <p:cNvPr id="12305" name="TextBox 11"/>
            <p:cNvSpPr txBox="1">
              <a:spLocks noChangeArrowheads="1"/>
            </p:cNvSpPr>
            <p:nvPr/>
          </p:nvSpPr>
          <p:spPr bwMode="auto">
            <a:xfrm>
              <a:off x="3428996" y="3143762"/>
              <a:ext cx="2428925" cy="5225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54 + 4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071670" y="3183397"/>
              <a:ext cx="381008" cy="388437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812041" y="123160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58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5" name="组合 17"/>
          <p:cNvGrpSpPr/>
          <p:nvPr/>
        </p:nvGrpSpPr>
        <p:grpSpPr bwMode="auto">
          <a:xfrm>
            <a:off x="5260132" y="2110269"/>
            <a:ext cx="2286000" cy="523220"/>
            <a:chOff x="3428996" y="3143764"/>
            <a:chExt cx="2286021" cy="522545"/>
          </a:xfrm>
        </p:grpSpPr>
        <p:sp>
          <p:nvSpPr>
            <p:cNvPr id="12303" name="TextBox 11"/>
            <p:cNvSpPr txBox="1">
              <a:spLocks noChangeArrowheads="1"/>
            </p:cNvSpPr>
            <p:nvPr/>
          </p:nvSpPr>
          <p:spPr bwMode="auto">
            <a:xfrm>
              <a:off x="3428996" y="3143764"/>
              <a:ext cx="2286021" cy="5225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 + 54 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057364" y="3183401"/>
              <a:ext cx="395291" cy="393192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812041" y="2100744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58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6" name="组合 25"/>
          <p:cNvGrpSpPr/>
          <p:nvPr/>
        </p:nvGrpSpPr>
        <p:grpSpPr>
          <a:xfrm>
            <a:off x="539552" y="2787774"/>
            <a:ext cx="7416824" cy="1841844"/>
            <a:chOff x="971600" y="2685402"/>
            <a:chExt cx="7200800" cy="1841844"/>
          </a:xfrm>
        </p:grpSpPr>
        <p:pic>
          <p:nvPicPr>
            <p:cNvPr id="23" name="图片 22" descr="43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1600" y="2685402"/>
              <a:ext cx="2304256" cy="1841844"/>
            </a:xfrm>
            <a:prstGeom prst="rect">
              <a:avLst/>
            </a:prstGeom>
          </p:spPr>
        </p:pic>
        <p:sp>
          <p:nvSpPr>
            <p:cNvPr id="24" name="圆角矩形标注 23"/>
            <p:cNvSpPr/>
            <p:nvPr/>
          </p:nvSpPr>
          <p:spPr>
            <a:xfrm>
              <a:off x="2987824" y="3075806"/>
              <a:ext cx="5184576" cy="1152128"/>
            </a:xfrm>
            <a:prstGeom prst="wedgeRoundRectCallout">
              <a:avLst>
                <a:gd name="adj1" fmla="val -57783"/>
                <a:gd name="adj2" fmla="val -6190"/>
                <a:gd name="adj3" fmla="val 1666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87824" y="3147814"/>
              <a:ext cx="49685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交换两个加数的位置，和不变。</a:t>
              </a:r>
              <a:endPara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627784" y="3694261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同时两个算式的计算方法也是一样的。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巩固练习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9" name="图片 38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0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1" grpId="0"/>
      <p:bldP spid="28" grpId="0"/>
      <p:bldP spid="32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12"/>
          <p:cNvSpPr>
            <a:spLocks noChangeArrowheads="1"/>
          </p:cNvSpPr>
          <p:nvPr/>
        </p:nvSpPr>
        <p:spPr bwMode="auto">
          <a:xfrm>
            <a:off x="500062" y="473908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95" y="2055714"/>
            <a:ext cx="41163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矩形 7"/>
          <p:cNvSpPr>
            <a:spLocks noChangeArrowheads="1"/>
          </p:cNvSpPr>
          <p:nvPr/>
        </p:nvSpPr>
        <p:spPr bwMode="auto">
          <a:xfrm>
            <a:off x="2280295" y="2127151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19" name="矩形 8"/>
          <p:cNvSpPr>
            <a:spLocks noChangeArrowheads="1"/>
          </p:cNvSpPr>
          <p:nvPr/>
        </p:nvSpPr>
        <p:spPr bwMode="auto">
          <a:xfrm>
            <a:off x="2780358" y="2127151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53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20" name="矩形 9"/>
          <p:cNvSpPr>
            <a:spLocks noChangeArrowheads="1"/>
          </p:cNvSpPr>
          <p:nvPr/>
        </p:nvSpPr>
        <p:spPr bwMode="auto">
          <a:xfrm>
            <a:off x="3280420" y="2127151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65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21" name="矩形 10"/>
          <p:cNvSpPr>
            <a:spLocks noChangeArrowheads="1"/>
          </p:cNvSpPr>
          <p:nvPr/>
        </p:nvSpPr>
        <p:spPr bwMode="auto">
          <a:xfrm>
            <a:off x="3709045" y="2127151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47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22" name="矩形 11"/>
          <p:cNvSpPr>
            <a:spLocks noChangeArrowheads="1"/>
          </p:cNvSpPr>
          <p:nvPr/>
        </p:nvSpPr>
        <p:spPr bwMode="auto">
          <a:xfrm>
            <a:off x="4209108" y="2127151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71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323" name="矩形 12"/>
          <p:cNvSpPr>
            <a:spLocks noChangeArrowheads="1"/>
          </p:cNvSpPr>
          <p:nvPr/>
        </p:nvSpPr>
        <p:spPr bwMode="auto">
          <a:xfrm>
            <a:off x="4709170" y="2127151"/>
            <a:ext cx="5715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36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2559695" y="555526"/>
            <a:ext cx="1935163" cy="544513"/>
            <a:chOff x="4870472" y="3026892"/>
            <a:chExt cx="1934579" cy="544991"/>
          </a:xfrm>
        </p:grpSpPr>
        <p:sp>
          <p:nvSpPr>
            <p:cNvPr id="15" name="圆角矩形标注 14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65" name="TextBox 19"/>
            <p:cNvSpPr txBox="1">
              <a:spLocks noChangeArrowheads="1"/>
            </p:cNvSpPr>
            <p:nvPr/>
          </p:nvSpPr>
          <p:spPr bwMode="auto">
            <a:xfrm>
              <a:off x="4870472" y="3065323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 = 26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7295" y="3022501"/>
            <a:ext cx="11430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8733" y="1028601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7"/>
          <p:cNvGrpSpPr/>
          <p:nvPr/>
        </p:nvGrpSpPr>
        <p:grpSpPr bwMode="auto">
          <a:xfrm>
            <a:off x="2494608" y="2770089"/>
            <a:ext cx="1935162" cy="544512"/>
            <a:chOff x="4799056" y="3026892"/>
            <a:chExt cx="1934579" cy="544991"/>
          </a:xfrm>
        </p:grpSpPr>
        <p:sp>
          <p:nvSpPr>
            <p:cNvPr id="20" name="圆角矩形标注 19"/>
            <p:cNvSpPr/>
            <p:nvPr/>
          </p:nvSpPr>
          <p:spPr bwMode="auto">
            <a:xfrm>
              <a:off x="4870471" y="3026892"/>
              <a:ext cx="1701287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63" name="TextBox 19"/>
            <p:cNvSpPr txBox="1">
              <a:spLocks noChangeArrowheads="1"/>
            </p:cNvSpPr>
            <p:nvPr/>
          </p:nvSpPr>
          <p:spPr bwMode="auto">
            <a:xfrm>
              <a:off x="4799056" y="3065327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24 = 44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17"/>
          <p:cNvGrpSpPr/>
          <p:nvPr/>
        </p:nvGrpSpPr>
        <p:grpSpPr bwMode="auto">
          <a:xfrm>
            <a:off x="3131195" y="555526"/>
            <a:ext cx="1935163" cy="544513"/>
            <a:chOff x="4870472" y="3026892"/>
            <a:chExt cx="1934579" cy="544991"/>
          </a:xfrm>
        </p:grpSpPr>
        <p:sp>
          <p:nvSpPr>
            <p:cNvPr id="23" name="圆角矩形标注 22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61" name="TextBox 19"/>
            <p:cNvSpPr txBox="1">
              <a:spLocks noChangeArrowheads="1"/>
            </p:cNvSpPr>
            <p:nvPr/>
          </p:nvSpPr>
          <p:spPr bwMode="auto">
            <a:xfrm>
              <a:off x="4870472" y="3065323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53 = 55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17"/>
          <p:cNvGrpSpPr/>
          <p:nvPr/>
        </p:nvGrpSpPr>
        <p:grpSpPr bwMode="auto">
          <a:xfrm>
            <a:off x="3066108" y="2770089"/>
            <a:ext cx="1935162" cy="544512"/>
            <a:chOff x="4799056" y="3026892"/>
            <a:chExt cx="1934579" cy="544991"/>
          </a:xfrm>
        </p:grpSpPr>
        <p:sp>
          <p:nvSpPr>
            <p:cNvPr id="26" name="圆角矩形标注 25"/>
            <p:cNvSpPr/>
            <p:nvPr/>
          </p:nvSpPr>
          <p:spPr bwMode="auto">
            <a:xfrm>
              <a:off x="4870471" y="3026892"/>
              <a:ext cx="1701287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59" name="TextBox 19"/>
            <p:cNvSpPr txBox="1">
              <a:spLocks noChangeArrowheads="1"/>
            </p:cNvSpPr>
            <p:nvPr/>
          </p:nvSpPr>
          <p:spPr bwMode="auto">
            <a:xfrm>
              <a:off x="4799056" y="3065327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53 = 73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17"/>
          <p:cNvGrpSpPr/>
          <p:nvPr/>
        </p:nvGrpSpPr>
        <p:grpSpPr bwMode="auto">
          <a:xfrm>
            <a:off x="3631258" y="555526"/>
            <a:ext cx="1935162" cy="544513"/>
            <a:chOff x="4870472" y="3026892"/>
            <a:chExt cx="1934579" cy="544991"/>
          </a:xfrm>
        </p:grpSpPr>
        <p:sp>
          <p:nvSpPr>
            <p:cNvPr id="35" name="圆角矩形标注 34"/>
            <p:cNvSpPr/>
            <p:nvPr/>
          </p:nvSpPr>
          <p:spPr bwMode="auto">
            <a:xfrm>
              <a:off x="4870472" y="3026892"/>
              <a:ext cx="1701287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57" name="TextBox 19"/>
            <p:cNvSpPr txBox="1">
              <a:spLocks noChangeArrowheads="1"/>
            </p:cNvSpPr>
            <p:nvPr/>
          </p:nvSpPr>
          <p:spPr bwMode="auto">
            <a:xfrm>
              <a:off x="4870472" y="3065323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65 = 67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17"/>
          <p:cNvGrpSpPr/>
          <p:nvPr/>
        </p:nvGrpSpPr>
        <p:grpSpPr bwMode="auto">
          <a:xfrm>
            <a:off x="3702695" y="2770089"/>
            <a:ext cx="1935163" cy="544512"/>
            <a:chOff x="4799056" y="3026892"/>
            <a:chExt cx="1934579" cy="544991"/>
          </a:xfrm>
        </p:grpSpPr>
        <p:sp>
          <p:nvSpPr>
            <p:cNvPr id="38" name="圆角矩形标注 37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55" name="TextBox 19"/>
            <p:cNvSpPr txBox="1">
              <a:spLocks noChangeArrowheads="1"/>
            </p:cNvSpPr>
            <p:nvPr/>
          </p:nvSpPr>
          <p:spPr bwMode="auto">
            <a:xfrm>
              <a:off x="4799056" y="3065327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65 = 85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" name="组合 17"/>
          <p:cNvGrpSpPr/>
          <p:nvPr/>
        </p:nvGrpSpPr>
        <p:grpSpPr bwMode="auto">
          <a:xfrm>
            <a:off x="4137670" y="555526"/>
            <a:ext cx="1935163" cy="544513"/>
            <a:chOff x="4870472" y="3026892"/>
            <a:chExt cx="1934579" cy="544991"/>
          </a:xfrm>
        </p:grpSpPr>
        <p:sp>
          <p:nvSpPr>
            <p:cNvPr id="41" name="圆角矩形标注 40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53" name="TextBox 19"/>
            <p:cNvSpPr txBox="1">
              <a:spLocks noChangeArrowheads="1"/>
            </p:cNvSpPr>
            <p:nvPr/>
          </p:nvSpPr>
          <p:spPr bwMode="auto">
            <a:xfrm>
              <a:off x="4870472" y="3065323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47 = 49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17"/>
          <p:cNvGrpSpPr/>
          <p:nvPr/>
        </p:nvGrpSpPr>
        <p:grpSpPr bwMode="auto">
          <a:xfrm>
            <a:off x="4345633" y="2770089"/>
            <a:ext cx="1935162" cy="544512"/>
            <a:chOff x="4799056" y="3026892"/>
            <a:chExt cx="1934579" cy="544991"/>
          </a:xfrm>
        </p:grpSpPr>
        <p:sp>
          <p:nvSpPr>
            <p:cNvPr id="44" name="圆角矩形标注 43"/>
            <p:cNvSpPr/>
            <p:nvPr/>
          </p:nvSpPr>
          <p:spPr bwMode="auto">
            <a:xfrm>
              <a:off x="4870471" y="3026892"/>
              <a:ext cx="1701287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51" name="TextBox 19"/>
            <p:cNvSpPr txBox="1">
              <a:spLocks noChangeArrowheads="1"/>
            </p:cNvSpPr>
            <p:nvPr/>
          </p:nvSpPr>
          <p:spPr bwMode="auto">
            <a:xfrm>
              <a:off x="4799056" y="3065327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47 = 67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17"/>
          <p:cNvGrpSpPr/>
          <p:nvPr/>
        </p:nvGrpSpPr>
        <p:grpSpPr bwMode="auto">
          <a:xfrm>
            <a:off x="4702820" y="555526"/>
            <a:ext cx="1935163" cy="544513"/>
            <a:chOff x="4870472" y="3026892"/>
            <a:chExt cx="1934579" cy="544991"/>
          </a:xfrm>
        </p:grpSpPr>
        <p:sp>
          <p:nvSpPr>
            <p:cNvPr id="47" name="圆角矩形标注 46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49" name="TextBox 19"/>
            <p:cNvSpPr txBox="1">
              <a:spLocks noChangeArrowheads="1"/>
            </p:cNvSpPr>
            <p:nvPr/>
          </p:nvSpPr>
          <p:spPr bwMode="auto">
            <a:xfrm>
              <a:off x="4870472" y="3065323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71 = 73</a:t>
              </a: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7"/>
          <p:cNvGrpSpPr/>
          <p:nvPr/>
        </p:nvGrpSpPr>
        <p:grpSpPr bwMode="auto">
          <a:xfrm>
            <a:off x="4923483" y="2770089"/>
            <a:ext cx="1935162" cy="544512"/>
            <a:chOff x="4799056" y="3026892"/>
            <a:chExt cx="1934579" cy="544991"/>
          </a:xfrm>
        </p:grpSpPr>
        <p:sp>
          <p:nvSpPr>
            <p:cNvPr id="50" name="圆角矩形标注 49"/>
            <p:cNvSpPr/>
            <p:nvPr/>
          </p:nvSpPr>
          <p:spPr bwMode="auto">
            <a:xfrm>
              <a:off x="4870471" y="3026892"/>
              <a:ext cx="1701287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47" name="TextBox 19"/>
            <p:cNvSpPr txBox="1">
              <a:spLocks noChangeArrowheads="1"/>
            </p:cNvSpPr>
            <p:nvPr/>
          </p:nvSpPr>
          <p:spPr bwMode="auto">
            <a:xfrm>
              <a:off x="4799056" y="3065327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71 = 91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7"/>
          <p:cNvGrpSpPr/>
          <p:nvPr/>
        </p:nvGrpSpPr>
        <p:grpSpPr bwMode="auto">
          <a:xfrm>
            <a:off x="5274320" y="555526"/>
            <a:ext cx="1935163" cy="544513"/>
            <a:chOff x="4870472" y="3026892"/>
            <a:chExt cx="1934579" cy="544991"/>
          </a:xfrm>
        </p:grpSpPr>
        <p:sp>
          <p:nvSpPr>
            <p:cNvPr id="53" name="圆角矩形标注 52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45" name="TextBox 19"/>
            <p:cNvSpPr txBox="1">
              <a:spLocks noChangeArrowheads="1"/>
            </p:cNvSpPr>
            <p:nvPr/>
          </p:nvSpPr>
          <p:spPr bwMode="auto">
            <a:xfrm>
              <a:off x="4870472" y="3065323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36 = 38</a:t>
              </a: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7"/>
          <p:cNvGrpSpPr/>
          <p:nvPr/>
        </p:nvGrpSpPr>
        <p:grpSpPr bwMode="auto">
          <a:xfrm>
            <a:off x="5566420" y="2770089"/>
            <a:ext cx="1935163" cy="544512"/>
            <a:chOff x="4799056" y="3026892"/>
            <a:chExt cx="1934579" cy="544991"/>
          </a:xfrm>
        </p:grpSpPr>
        <p:sp>
          <p:nvSpPr>
            <p:cNvPr id="56" name="圆角矩形标注 55"/>
            <p:cNvSpPr/>
            <p:nvPr/>
          </p:nvSpPr>
          <p:spPr bwMode="auto">
            <a:xfrm>
              <a:off x="4870472" y="3026892"/>
              <a:ext cx="1701286" cy="544991"/>
            </a:xfrm>
            <a:prstGeom prst="wedgeRoundRectCallout">
              <a:avLst>
                <a:gd name="adj1" fmla="val -42256"/>
                <a:gd name="adj2" fmla="val 78400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3343" name="TextBox 19"/>
            <p:cNvSpPr txBox="1">
              <a:spLocks noChangeArrowheads="1"/>
            </p:cNvSpPr>
            <p:nvPr/>
          </p:nvSpPr>
          <p:spPr bwMode="auto">
            <a:xfrm>
              <a:off x="4799056" y="3065327"/>
              <a:ext cx="1934579" cy="46207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20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36 = 56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58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25162" y="3363838"/>
            <a:ext cx="135129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组合 17"/>
          <p:cNvGrpSpPr/>
          <p:nvPr/>
        </p:nvGrpSpPr>
        <p:grpSpPr bwMode="auto">
          <a:xfrm>
            <a:off x="5382915" y="3770214"/>
            <a:ext cx="2357437" cy="500062"/>
            <a:chOff x="5987666" y="911176"/>
            <a:chExt cx="2357463" cy="666286"/>
          </a:xfrm>
        </p:grpSpPr>
        <p:sp>
          <p:nvSpPr>
            <p:cNvPr id="60" name="圆角矩形标注 59"/>
            <p:cNvSpPr/>
            <p:nvPr/>
          </p:nvSpPr>
          <p:spPr>
            <a:xfrm>
              <a:off x="5987666" y="911176"/>
              <a:ext cx="2143149" cy="666286"/>
            </a:xfrm>
            <a:prstGeom prst="wedgeRoundRectCallout">
              <a:avLst>
                <a:gd name="adj1" fmla="val 57655"/>
                <a:gd name="adj2" fmla="val 29056"/>
                <a:gd name="adj3" fmla="val 16667"/>
              </a:avLst>
            </a:prstGeom>
            <a:solidFill>
              <a:srgbClr val="B3D9FF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341" name="TextBox 14"/>
            <p:cNvSpPr txBox="1">
              <a:spLocks noChangeArrowheads="1"/>
            </p:cNvSpPr>
            <p:nvPr/>
          </p:nvSpPr>
          <p:spPr bwMode="auto">
            <a:xfrm>
              <a:off x="5987686" y="911176"/>
              <a:ext cx="2357443" cy="6151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比比谁跳得快！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63" name="图片 62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64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0037E-6 C 0.00452 -0.01265 0.0092 -0.02499 0.01754 -0.02807 C 0.0257 -0.03085 0.04167 -0.02375 0.04896 -0.0182 C 0.05643 -0.01265 0.05938 0.00247 0.06163 0.00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23751E-6 C 0.00173 -0.01079 0.00347 -0.02128 0.0092 -0.02683 C 0.01493 -0.03238 0.02656 -0.03855 0.03489 -0.033 C 0.04323 -0.02745 0.05521 -0.0003 0.0592 0.0061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0.00679 C 0.0632 -0.01018 0.06476 -0.02714 0.07205 -0.03239 C 0.07934 -0.03763 0.09757 -0.03023 0.10573 -0.02406 C 0.11389 -0.01789 0.11823 -8.38988E-7 0.12083 0.00493 " pathEditMode="relative" ptsTypes="aa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00154 C 0.06771 -0.01049 0.06858 -0.02252 0.07361 -0.02807 C 0.07865 -0.03424 0.08854 -0.0364 0.09722 -0.0327 C 0.10608 -0.02869 0.12083 -0.01111 0.12656 -0.00309 C 0.13229 0.00462 0.13125 0.01202 0.13212 0.01542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0.00494 C 0.12483 -0.0037 0.12899 -0.01203 0.13472 -0.01758 C 0.14045 -0.02313 0.14844 -0.02745 0.15573 -0.02807 C 0.16302 -0.02869 0.17344 -0.02683 0.17899 -0.0219 C 0.18455 -0.01696 0.18767 -0.00278 0.18941 0.00093 " pathEditMode="relative" ptsTypes="aaa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12 0.01542 C 0.13611 0.0037 0.14028 -0.00802 0.14479 -0.01358 C 0.1493 -0.01913 0.1533 -0.01789 0.15885 -0.01759 C 0.16441 -0.01728 0.17222 -0.01666 0.17864 -0.01142 C 0.18507 -0.00617 0.19409 0.00925 0.19722 0.01357 " pathEditMode="relative" ptsTypes="aaa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41 0.00093 C 0.19132 -0.00432 0.19341 -0.00956 0.19757 -0.01357 C 0.20174 -0.01758 0.20764 -0.02252 0.21389 -0.02375 C 0.22014 -0.02498 0.22848 -0.02591 0.23473 -0.02159 C 0.24098 -0.01727 0.24827 -0.00092 0.25105 0.00309 " pathEditMode="relative" ptsTypes="aaaaA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23 0.01357 C 0.20035 0.00462 0.20365 -0.00432 0.20886 -0.00895 C 0.21407 -0.01358 0.22344 -0.01419 0.22865 -0.01512 C 0.23386 -0.01604 0.23681 -0.0182 0.24011 -0.01512 C 0.24341 -0.01203 0.24671 -0.00216 0.24827 0.00339 C 0.24983 0.00894 0.24931 0.01542 0.24948 0.01789 " pathEditMode="relative" ptsTypes="aaaa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04 0.00309 C 0.25521 -0.00432 0.25938 -0.01141 0.26389 -0.01542 C 0.2684 -0.01943 0.27361 -0.02066 0.27778 -0.02159 C 0.28194 -0.02252 0.28507 -0.02498 0.28941 -0.02159 C 0.29375 -0.0182 0.30087 -0.00648 0.3033 -0.00092 C 0.30573 0.00463 0.30434 0.00926 0.30451 0.01141 " pathEditMode="relative" ptsTypes="aaaaaA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48 0.01789 C 0.24948 0.00925 0.24965 0.00061 0.25173 -0.00278 C 0.25382 -0.00617 0.25764 -0.00062 0.26215 -0.00278 C 0.26666 -0.00494 0.27326 -0.01234 0.27847 -0.01512 C 0.28368 -0.01789 0.28871 -0.02406 0.29357 -0.01944 C 0.29844 -0.01481 0.30295 -0.00155 0.30764 0.01172 " pathEditMode="relative" ptsTypes="aaaaaA"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52 0.01141 C 0.30695 0.00216 0.30956 -0.00678 0.3139 -0.01141 C 0.31824 -0.01604 0.32501 -0.01542 0.33022 -0.01542 C 0.33542 -0.01542 0.34081 -0.01573 0.34532 -0.01141 C 0.34983 -0.00709 0.35504 0.00771 0.35695 0.01141 " pathEditMode="relative" ptsTypes="aaaaA">
                                      <p:cBhvr>
                                        <p:cTn id="1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64 0.01172 C 0.31146 -1.2955E-7 0.31528 -0.01173 0.32048 -0.01728 C 0.32569 -0.02283 0.3342 -0.02098 0.33906 -0.0216 C 0.34392 -0.02221 0.346 -0.02622 0.34948 -0.0216 C 0.35295 -0.01697 0.35833 0.00092 0.36007 0.00555 " pathEditMode="relative" ptsTypes="aaaaA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2"/>
          <p:cNvSpPr>
            <a:spLocks noChangeArrowheads="1"/>
          </p:cNvSpPr>
          <p:nvPr/>
        </p:nvSpPr>
        <p:spPr bwMode="auto">
          <a:xfrm>
            <a:off x="369739" y="690831"/>
            <a:ext cx="665053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先说出得数是几十多，再计算。</a:t>
            </a:r>
          </a:p>
        </p:txBody>
      </p: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107504" y="2613521"/>
            <a:ext cx="20002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55158" y="2616696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59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209104" y="1659433"/>
            <a:ext cx="20002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 =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25814" y="165943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95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280791" y="2607171"/>
            <a:ext cx="20002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798283" y="260717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29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0791" y="1649908"/>
            <a:ext cx="20002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52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798283" y="164990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56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066729" y="2616696"/>
            <a:ext cx="25558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5854095" y="260717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37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177854" y="1649908"/>
            <a:ext cx="24828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13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5996970" y="164990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73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6352729" y="2616696"/>
            <a:ext cx="25558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35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8200420" y="2607171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55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368604" y="1649908"/>
            <a:ext cx="24844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53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 =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8188514" y="164990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73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94854" y="2045196"/>
            <a:ext cx="11128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九十多</a:t>
            </a:r>
            <a:endParaRPr lang="zh-CN" altLang="en-US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94854" y="2973883"/>
            <a:ext cx="11128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668141" y="2045196"/>
            <a:ext cx="11128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68141" y="2973883"/>
            <a:ext cx="11128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709666" y="2045196"/>
            <a:ext cx="1112838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4709666" y="2973883"/>
            <a:ext cx="1112838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882954" y="2045196"/>
            <a:ext cx="11128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6882954" y="2973883"/>
            <a:ext cx="111283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五十多</a:t>
            </a:r>
            <a:endParaRPr lang="zh-CN" altLang="en-US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6" name="图片 3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7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12"/>
          <p:cNvSpPr>
            <a:spLocks noChangeArrowheads="1"/>
          </p:cNvSpPr>
          <p:nvPr/>
        </p:nvSpPr>
        <p:spPr bwMode="auto">
          <a:xfrm>
            <a:off x="500063" y="558233"/>
            <a:ext cx="596622" cy="584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365" name="矩形 11"/>
          <p:cNvSpPr>
            <a:spLocks noChangeArrowheads="1"/>
          </p:cNvSpPr>
          <p:nvPr/>
        </p:nvSpPr>
        <p:spPr bwMode="auto">
          <a:xfrm>
            <a:off x="877224" y="647701"/>
            <a:ext cx="7511200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   里填上“＞”或“＜”。</a:t>
            </a:r>
          </a:p>
        </p:txBody>
      </p:sp>
      <p:sp>
        <p:nvSpPr>
          <p:cNvPr id="7" name="椭圆 6"/>
          <p:cNvSpPr/>
          <p:nvPr/>
        </p:nvSpPr>
        <p:spPr>
          <a:xfrm>
            <a:off x="1331640" y="684183"/>
            <a:ext cx="428625" cy="42862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2" name="组合 8"/>
          <p:cNvGrpSpPr/>
          <p:nvPr/>
        </p:nvGrpSpPr>
        <p:grpSpPr bwMode="auto">
          <a:xfrm>
            <a:off x="1500188" y="1740994"/>
            <a:ext cx="2036429" cy="461666"/>
            <a:chOff x="4857734" y="2000245"/>
            <a:chExt cx="2036478" cy="461072"/>
          </a:xfrm>
        </p:grpSpPr>
        <p:sp>
          <p:nvSpPr>
            <p:cNvPr id="15384" name="矩形 9"/>
            <p:cNvSpPr>
              <a:spLocks noChangeArrowheads="1"/>
            </p:cNvSpPr>
            <p:nvPr/>
          </p:nvSpPr>
          <p:spPr bwMode="auto">
            <a:xfrm>
              <a:off x="4857734" y="2000246"/>
              <a:ext cx="1109626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50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85" name="矩形 10"/>
            <p:cNvSpPr>
              <a:spLocks noChangeArrowheads="1"/>
            </p:cNvSpPr>
            <p:nvPr/>
          </p:nvSpPr>
          <p:spPr bwMode="auto">
            <a:xfrm>
              <a:off x="6401757" y="2000245"/>
              <a:ext cx="492455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39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6000762" y="2000245"/>
              <a:ext cx="428635" cy="4280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1500188" y="2564906"/>
            <a:ext cx="2036429" cy="461666"/>
            <a:chOff x="4857734" y="2000245"/>
            <a:chExt cx="2036478" cy="461072"/>
          </a:xfrm>
        </p:grpSpPr>
        <p:sp>
          <p:nvSpPr>
            <p:cNvPr id="15381" name="矩形 13"/>
            <p:cNvSpPr>
              <a:spLocks noChangeArrowheads="1"/>
            </p:cNvSpPr>
            <p:nvPr/>
          </p:nvSpPr>
          <p:spPr bwMode="auto">
            <a:xfrm>
              <a:off x="4857734" y="2000246"/>
              <a:ext cx="1109626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40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26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82" name="矩形 14"/>
            <p:cNvSpPr>
              <a:spLocks noChangeArrowheads="1"/>
            </p:cNvSpPr>
            <p:nvPr/>
          </p:nvSpPr>
          <p:spPr bwMode="auto">
            <a:xfrm>
              <a:off x="6401757" y="2000245"/>
              <a:ext cx="492455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76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6000762" y="2000245"/>
              <a:ext cx="428635" cy="4280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78100" y="2526804"/>
            <a:ext cx="127952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647950" y="1707654"/>
            <a:ext cx="1281113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</a:p>
        </p:txBody>
      </p:sp>
      <p:grpSp>
        <p:nvGrpSpPr>
          <p:cNvPr id="4" name="组合 8"/>
          <p:cNvGrpSpPr/>
          <p:nvPr/>
        </p:nvGrpSpPr>
        <p:grpSpPr bwMode="auto">
          <a:xfrm>
            <a:off x="5072063" y="1740994"/>
            <a:ext cx="2036429" cy="461666"/>
            <a:chOff x="4857734" y="2000245"/>
            <a:chExt cx="2036477" cy="461072"/>
          </a:xfrm>
        </p:grpSpPr>
        <p:sp>
          <p:nvSpPr>
            <p:cNvPr id="15378" name="矩形 9"/>
            <p:cNvSpPr>
              <a:spLocks noChangeArrowheads="1"/>
            </p:cNvSpPr>
            <p:nvPr/>
          </p:nvSpPr>
          <p:spPr bwMode="auto">
            <a:xfrm>
              <a:off x="4857734" y="2000246"/>
              <a:ext cx="955734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42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9" name="矩形 10"/>
            <p:cNvSpPr>
              <a:spLocks noChangeArrowheads="1"/>
            </p:cNvSpPr>
            <p:nvPr/>
          </p:nvSpPr>
          <p:spPr bwMode="auto">
            <a:xfrm>
              <a:off x="6401756" y="2000245"/>
              <a:ext cx="492455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72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929321" y="2000245"/>
              <a:ext cx="428635" cy="4280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2"/>
          <p:cNvGrpSpPr/>
          <p:nvPr/>
        </p:nvGrpSpPr>
        <p:grpSpPr bwMode="auto">
          <a:xfrm>
            <a:off x="5072063" y="2564906"/>
            <a:ext cx="2036429" cy="461666"/>
            <a:chOff x="4857734" y="2000245"/>
            <a:chExt cx="2036477" cy="461072"/>
          </a:xfrm>
        </p:grpSpPr>
        <p:sp>
          <p:nvSpPr>
            <p:cNvPr id="15375" name="矩形 13"/>
            <p:cNvSpPr>
              <a:spLocks noChangeArrowheads="1"/>
            </p:cNvSpPr>
            <p:nvPr/>
          </p:nvSpPr>
          <p:spPr bwMode="auto">
            <a:xfrm>
              <a:off x="4857734" y="2000246"/>
              <a:ext cx="955734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62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6" name="矩形 14"/>
            <p:cNvSpPr>
              <a:spLocks noChangeArrowheads="1"/>
            </p:cNvSpPr>
            <p:nvPr/>
          </p:nvSpPr>
          <p:spPr bwMode="auto">
            <a:xfrm>
              <a:off x="6401756" y="2000245"/>
              <a:ext cx="492455" cy="4610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92</a:t>
              </a:r>
              <a:endPara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5929321" y="2000245"/>
              <a:ext cx="428635" cy="428074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72188" y="1707654"/>
            <a:ext cx="127952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072188" y="2531567"/>
            <a:ext cx="1279525" cy="523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2" tIns="45716" rIns="91432" bIns="45716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＜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4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8" grpId="0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矩形 12"/>
          <p:cNvSpPr>
            <a:spLocks noChangeArrowheads="1"/>
          </p:cNvSpPr>
          <p:nvPr/>
        </p:nvSpPr>
        <p:spPr bwMode="auto">
          <a:xfrm>
            <a:off x="323528" y="987574"/>
            <a:ext cx="8001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草地上有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    ，又跑来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只，一共有多少只？</a:t>
            </a: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0825" y="785813"/>
            <a:ext cx="7096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2843810" y="2215131"/>
            <a:ext cx="2664294" cy="500638"/>
            <a:chOff x="5803779" y="3521820"/>
            <a:chExt cx="2207989" cy="500012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20"/>
              <a:ext cx="2000223" cy="500012"/>
              <a:chOff x="3143170" y="3337448"/>
              <a:chExt cx="2000260" cy="499692"/>
            </a:xfrm>
          </p:grpSpPr>
          <p:sp>
            <p:nvSpPr>
              <p:cNvPr id="16400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48"/>
                <a:ext cx="1940589" cy="4607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4745159" y="3408754"/>
                <a:ext cx="398271" cy="428386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 bwMode="auto">
            <a:xfrm>
              <a:off x="5803779" y="3593171"/>
              <a:ext cx="384489" cy="428658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804125" y="2264554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25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995936" y="2264554"/>
            <a:ext cx="36420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036373" y="2264554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29</a:t>
            </a:r>
            <a:endParaRPr lang="zh-CN" altLang="en-US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419872" y="2192546"/>
            <a:ext cx="3658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3960689" y="2291333"/>
            <a:ext cx="467295" cy="424433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429000" y="2283718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97" name="矩形 17"/>
          <p:cNvSpPr>
            <a:spLocks noChangeArrowheads="1"/>
          </p:cNvSpPr>
          <p:nvPr/>
        </p:nvSpPr>
        <p:spPr bwMode="auto">
          <a:xfrm>
            <a:off x="5364088" y="2264554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（只）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2"/>
          <p:cNvSpPr>
            <a:spLocks noChangeArrowheads="1"/>
          </p:cNvSpPr>
          <p:nvPr/>
        </p:nvSpPr>
        <p:spPr bwMode="auto">
          <a:xfrm>
            <a:off x="500063" y="699542"/>
            <a:ext cx="8001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）王小刚收集      ，第一次收集了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张，第二次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收集了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张。两次一共收集了多少张？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52788" y="732879"/>
            <a:ext cx="819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2699793" y="1807929"/>
            <a:ext cx="2808313" cy="497710"/>
            <a:chOff x="5684430" y="3521812"/>
            <a:chExt cx="2327342" cy="525719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2"/>
              <a:ext cx="2000227" cy="525719"/>
              <a:chOff x="3143170" y="3337450"/>
              <a:chExt cx="2000264" cy="525384"/>
            </a:xfrm>
          </p:grpSpPr>
          <p:sp>
            <p:nvSpPr>
              <p:cNvPr id="17438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873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725697" y="3406764"/>
                <a:ext cx="398271" cy="456070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5684430" y="3593166"/>
              <a:ext cx="384488" cy="44780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660109" y="1873597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956253" y="185443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5004048" y="185443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419872" y="1801589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+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429000" y="1863179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17421" name="矩形 42"/>
          <p:cNvSpPr>
            <a:spLocks noChangeArrowheads="1"/>
          </p:cNvSpPr>
          <p:nvPr/>
        </p:nvSpPr>
        <p:spPr bwMode="auto">
          <a:xfrm>
            <a:off x="5364088" y="1801589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（张）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422" name="矩形 12"/>
          <p:cNvSpPr>
            <a:spLocks noChangeArrowheads="1"/>
          </p:cNvSpPr>
          <p:nvPr/>
        </p:nvSpPr>
        <p:spPr bwMode="auto">
          <a:xfrm>
            <a:off x="500063" y="2523579"/>
            <a:ext cx="80010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）王小刚两次一共收集了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      ，第一次收集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张，第二次收集了多少张？</a:t>
            </a:r>
          </a:p>
        </p:txBody>
      </p:sp>
      <p:pic>
        <p:nvPicPr>
          <p:cNvPr id="1742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0" y="2556917"/>
            <a:ext cx="819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2804125" y="365463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50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>
            <a:spLocks noChangeArrowheads="1"/>
          </p:cNvSpPr>
          <p:nvPr/>
        </p:nvSpPr>
        <p:spPr bwMode="auto">
          <a:xfrm>
            <a:off x="4028261" y="365463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5108381" y="3654633"/>
            <a:ext cx="54373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>
            <a:spLocks noChangeArrowheads="1"/>
          </p:cNvSpPr>
          <p:nvPr/>
        </p:nvSpPr>
        <p:spPr bwMode="auto">
          <a:xfrm>
            <a:off x="3419872" y="3601789"/>
            <a:ext cx="3658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-</a:t>
            </a:r>
            <a:endParaRPr lang="zh-CN" altLang="en-US" sz="28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 bwMode="auto">
          <a:xfrm>
            <a:off x="4104705" y="3673797"/>
            <a:ext cx="430319" cy="432048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56" name="椭圆 55"/>
          <p:cNvSpPr/>
          <p:nvPr/>
        </p:nvSpPr>
        <p:spPr>
          <a:xfrm>
            <a:off x="3429000" y="3687217"/>
            <a:ext cx="387350" cy="3984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17431" name="矩形 56"/>
          <p:cNvSpPr>
            <a:spLocks noChangeArrowheads="1"/>
          </p:cNvSpPr>
          <p:nvPr/>
        </p:nvSpPr>
        <p:spPr bwMode="auto">
          <a:xfrm>
            <a:off x="5403379" y="3607271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（张）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/>
        </p:nvSpPr>
        <p:spPr bwMode="auto">
          <a:xfrm>
            <a:off x="3995936" y="1873597"/>
            <a:ext cx="463947" cy="423949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6" name="组合 18"/>
          <p:cNvGrpSpPr/>
          <p:nvPr/>
        </p:nvGrpSpPr>
        <p:grpSpPr bwMode="auto">
          <a:xfrm>
            <a:off x="2843808" y="3601789"/>
            <a:ext cx="2808313" cy="497710"/>
            <a:chOff x="5684430" y="3521812"/>
            <a:chExt cx="2327342" cy="525719"/>
          </a:xfrm>
        </p:grpSpPr>
        <p:grpSp>
          <p:nvGrpSpPr>
            <p:cNvPr id="47" name="组合 17"/>
            <p:cNvGrpSpPr/>
            <p:nvPr/>
          </p:nvGrpSpPr>
          <p:grpSpPr bwMode="auto">
            <a:xfrm>
              <a:off x="6011545" y="3521812"/>
              <a:ext cx="2000227" cy="525719"/>
              <a:chOff x="3143170" y="3337450"/>
              <a:chExt cx="2000264" cy="525384"/>
            </a:xfrm>
          </p:grpSpPr>
          <p:sp>
            <p:nvSpPr>
              <p:cNvPr id="57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8733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4725697" y="3406764"/>
                <a:ext cx="398271" cy="456070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9" name="矩形 48"/>
            <p:cNvSpPr/>
            <p:nvPr/>
          </p:nvSpPr>
          <p:spPr bwMode="auto">
            <a:xfrm>
              <a:off x="5684430" y="3593166"/>
              <a:ext cx="384488" cy="44780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8" name="图片 47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50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391150" y="2139702"/>
            <a:ext cx="6061170" cy="1792798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通过今天的练习，我们不仅复习两位数加整十数、一位数的计算方法，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还知道了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交换两个加数的位置，和不变的规律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3" name="图片 2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1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全屏显示(16:9)</PresentationFormat>
  <Paragraphs>132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Calibri</vt:lpstr>
      <vt:lpstr>华文楷体</vt:lpstr>
      <vt:lpstr>黑体</vt:lpstr>
      <vt:lpstr>楷体</vt:lpstr>
      <vt:lpstr>宋体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2023-01-17T01:49:52Z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D2E5674F218840668DA64B7BBE30C64F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