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83" r:id="rId2"/>
    <p:sldId id="807" r:id="rId3"/>
    <p:sldId id="805" r:id="rId4"/>
    <p:sldId id="806" r:id="rId5"/>
    <p:sldId id="811" r:id="rId6"/>
    <p:sldId id="810" r:id="rId7"/>
    <p:sldId id="808" r:id="rId8"/>
    <p:sldId id="813" r:id="rId9"/>
    <p:sldId id="792" r:id="rId10"/>
    <p:sldId id="793" r:id="rId11"/>
    <p:sldId id="814" r:id="rId12"/>
    <p:sldId id="777" r:id="rId13"/>
    <p:sldId id="815" r:id="rId14"/>
    <p:sldId id="802" r:id="rId15"/>
    <p:sldId id="818" r:id="rId16"/>
    <p:sldId id="803" r:id="rId17"/>
    <p:sldId id="804" r:id="rId18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FF"/>
    <a:srgbClr val="E8F1EB"/>
    <a:srgbClr val="6CCEB6"/>
    <a:srgbClr val="53C6AA"/>
    <a:srgbClr val="E9F6DC"/>
    <a:srgbClr val="FF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5317" autoAdjust="0"/>
  </p:normalViewPr>
  <p:slideViewPr>
    <p:cSldViewPr>
      <p:cViewPr>
        <p:scale>
          <a:sx n="101" d="100"/>
          <a:sy n="101" d="100"/>
        </p:scale>
        <p:origin x="-96" y="-240"/>
      </p:cViewPr>
      <p:guideLst>
        <p:guide orient="horz" pos="238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82D9E91-E36F-4C26-8923-AC3011C322E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B5D454C9-90C8-48FB-B79E-27F657653EAF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1020F0B-2AE8-4E87-83EF-2A7EB5C1F0B7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A69DDB2-DBF8-4EBA-82C1-3A3EE1DB7727}" type="slidenum">
              <a:rPr lang="zh-CN" altLang="en-US" sz="1200"/>
              <a:t>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454C9-90C8-48FB-B79E-27F657653EAF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F39EECA-9FB6-435C-A9A2-A2E20F39D7D4}" type="slidenum">
              <a:rPr lang="zh-CN" altLang="en-US" sz="1200"/>
              <a:t>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D259027-64F2-44DE-80DB-FFFFCE9BAB79}" type="slidenum">
              <a:rPr lang="zh-CN" altLang="en-US" sz="1200"/>
              <a:t>12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768209CF-55CB-4368-B704-A5FB09287032}" type="slidenum">
              <a:rPr lang="zh-CN" altLang="en-US" sz="1200"/>
              <a:t>13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52DB6D3-65BA-43F6-A87C-F446F86BAA8F}" type="slidenum">
              <a:rPr lang="zh-CN" altLang="en-US" sz="1200"/>
              <a:t>14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4B1F733-4DAF-482F-A3C2-6E1C9A89E7DD}" type="slidenum">
              <a:rPr lang="zh-CN" altLang="en-US" sz="1200"/>
              <a:t>16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DFFB1B2-0783-4E1B-8DFA-FF6CACD578DA}" type="slidenum">
              <a:rPr lang="zh-CN" altLang="en-US" sz="1200"/>
              <a:t>17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73B93-7381-4FCF-89FE-2D449326E70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EF65A-D2C6-412C-ADF8-4DE3AC840FE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03BE5-1C8D-4748-96B7-4DEAEC53851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5B3B1-28F5-4721-866D-B3DB0C148AA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708498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6781EEDA-5D63-42FD-BF2C-B96CC26AC503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9D9F3FBE-1774-450D-9789-B2E3FC86888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E1654E7-2081-45F8-B779-B40AC00F259B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13D734A-C113-4EA7-B623-66EF9D6E6DB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29933" y="29139"/>
            <a:ext cx="4356100" cy="620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D02471E-B980-4AD7-811D-2681F7B8023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97B3DC7B-16F7-4E30-A3D6-3DB0CFCE1E5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13E32-F9F5-426F-A43D-C24454B5023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0AFAB-1952-4A4B-8C04-CA6E9AE84F5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E5074-F762-40D8-9697-6CB61B5F838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13971-EE13-4A73-9BF3-2D591238E62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A6FEC-DA30-4175-B64C-A1776CD7002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A2736-68A5-47A6-AF70-971CCE20D63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3E18D-3CFC-4484-B9F4-46C24CA8F1C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5352F-7402-4550-BC96-33140978548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FFEDA-D565-4F6C-9867-255A34F1B35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CCDE7-2935-4EE2-B768-B1B18F4B336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5B648-722C-40C1-8675-DD7B4FF8AFD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7755B-52FC-4187-85BC-5DF2E5B089F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6E746-C301-40AC-8B78-1991226383F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4B329-212E-4834-AC2D-148387C1D5A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C3E46-7683-4C20-8D15-2B698E30F1C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2E530-0A6C-41A8-8698-10C7603115F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C8B5350-5DC9-42F5-8CCC-DFDB9E5B104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4FE1802-6BEB-41FE-B795-501B87B35693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12.mp3" TargetMode="External"/><Relationship Id="rId13" Type="http://schemas.microsoft.com/office/2007/relationships/media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15.mp3" TargetMode="External"/><Relationship Id="rId3" Type="http://schemas.microsoft.com/office/2007/relationships/media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10.mp3" TargetMode="External"/><Relationship Id="rId7" Type="http://schemas.microsoft.com/office/2007/relationships/media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12.mp3" TargetMode="External"/><Relationship Id="rId12" Type="http://schemas.openxmlformats.org/officeDocument/2006/relationships/audio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14.mp3" TargetMode="External"/><Relationship Id="rId17" Type="http://schemas.openxmlformats.org/officeDocument/2006/relationships/image" Target="../media/image16.png"/><Relationship Id="rId2" Type="http://schemas.openxmlformats.org/officeDocument/2006/relationships/audio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9.mp3" TargetMode="External"/><Relationship Id="rId16" Type="http://schemas.openxmlformats.org/officeDocument/2006/relationships/image" Target="../media/image8.png"/><Relationship Id="rId1" Type="http://schemas.microsoft.com/office/2007/relationships/media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9.mp3" TargetMode="External"/><Relationship Id="rId6" Type="http://schemas.openxmlformats.org/officeDocument/2006/relationships/audio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11.mp3" TargetMode="External"/><Relationship Id="rId11" Type="http://schemas.microsoft.com/office/2007/relationships/media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14.mp3" TargetMode="External"/><Relationship Id="rId5" Type="http://schemas.microsoft.com/office/2007/relationships/media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11.mp3" TargetMode="External"/><Relationship Id="rId15" Type="http://schemas.openxmlformats.org/officeDocument/2006/relationships/slideLayout" Target="../slideLayouts/slideLayout13.xml"/><Relationship Id="rId10" Type="http://schemas.openxmlformats.org/officeDocument/2006/relationships/audio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13.mp3" TargetMode="External"/><Relationship Id="rId4" Type="http://schemas.openxmlformats.org/officeDocument/2006/relationships/audio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10.mp3" TargetMode="External"/><Relationship Id="rId9" Type="http://schemas.microsoft.com/office/2007/relationships/media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13.mp3" TargetMode="External"/><Relationship Id="rId14" Type="http://schemas.openxmlformats.org/officeDocument/2006/relationships/audio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15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6.png"/><Relationship Id="rId2" Type="http://schemas.openxmlformats.org/officeDocument/2006/relationships/audio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&#20987;&#40723;&#22768;.mp3" TargetMode="External"/><Relationship Id="rId1" Type="http://schemas.microsoft.com/office/2007/relationships/media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&#20987;&#40723;&#22768;.mp3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hyperlink" Target="&#23548;&#20837;&#27468;&#26354;&#65306;Happy_Birthday.sw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audio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Lesson17Justreadandtalk&#35838;&#25991;&#24405;&#38899;_128k.mp3" TargetMode="External"/><Relationship Id="rId1" Type="http://schemas.microsoft.com/office/2007/relationships/media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Lesson17Justreadandtalk&#35838;&#25991;&#24405;&#38899;_128k.mp3" TargetMode="Externa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singthe.mp3" TargetMode="Externa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6.png"/><Relationship Id="rId2" Type="http://schemas.openxmlformats.org/officeDocument/2006/relationships/audio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lightthe.mp3" TargetMode="External"/><Relationship Id="rId1" Type="http://schemas.microsoft.com/office/2007/relationships/media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lightthe.mp3" TargetMode="External"/><Relationship Id="rId6" Type="http://schemas.openxmlformats.org/officeDocument/2006/relationships/audio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makeawish.mp3" TargetMode="External"/><Relationship Id="rId11" Type="http://schemas.openxmlformats.org/officeDocument/2006/relationships/image" Target="../media/image20.png"/><Relationship Id="rId5" Type="http://schemas.microsoft.com/office/2007/relationships/media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makeawish.mp3" TargetMode="External"/><Relationship Id="rId10" Type="http://schemas.openxmlformats.org/officeDocument/2006/relationships/image" Target="../media/image19.png"/><Relationship Id="rId4" Type="http://schemas.openxmlformats.org/officeDocument/2006/relationships/audio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singthe.mp3" TargetMode="Externa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cutthecake.mp3" TargetMode="Externa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16.png"/><Relationship Id="rId2" Type="http://schemas.openxmlformats.org/officeDocument/2006/relationships/audio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blowoutthe.mp3" TargetMode="External"/><Relationship Id="rId1" Type="http://schemas.microsoft.com/office/2007/relationships/media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blowoutthe.mp3" TargetMode="External"/><Relationship Id="rId6" Type="http://schemas.openxmlformats.org/officeDocument/2006/relationships/audio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eatthecake.mp3" TargetMode="External"/><Relationship Id="rId11" Type="http://schemas.openxmlformats.org/officeDocument/2006/relationships/image" Target="../media/image8.png"/><Relationship Id="rId5" Type="http://schemas.microsoft.com/office/2007/relationships/media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eatthecake.mp3" TargetMode="External"/><Relationship Id="rId10" Type="http://schemas.openxmlformats.org/officeDocument/2006/relationships/image" Target="../media/image23.png"/><Relationship Id="rId4" Type="http://schemas.openxmlformats.org/officeDocument/2006/relationships/audio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cutthecake.mp3" TargetMode="Externa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6.png"/><Relationship Id="rId12" Type="http://schemas.openxmlformats.org/officeDocument/2006/relationships/image" Target="../media/image16.png"/><Relationship Id="rId2" Type="http://schemas.openxmlformats.org/officeDocument/2006/relationships/audio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Lesson17Justreadandtalk&#35838;&#25991;&#24405;&#38899;_128k.mp3" TargetMode="External"/><Relationship Id="rId1" Type="http://schemas.microsoft.com/office/2007/relationships/media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Lesson17Justreadandtalk&#35838;&#25991;&#24405;&#38899;_128k.mp3" TargetMode="External"/><Relationship Id="rId6" Type="http://schemas.openxmlformats.org/officeDocument/2006/relationships/image" Target="../media/image25.png"/><Relationship Id="rId11" Type="http://schemas.openxmlformats.org/officeDocument/2006/relationships/image" Target="../media/image8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4.mp3" TargetMode="External"/><Relationship Id="rId13" Type="http://schemas.microsoft.com/office/2007/relationships/media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7.mp3" TargetMode="External"/><Relationship Id="rId18" Type="http://schemas.openxmlformats.org/officeDocument/2006/relationships/image" Target="../media/image8.png"/><Relationship Id="rId3" Type="http://schemas.microsoft.com/office/2007/relationships/media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2.mp3" TargetMode="External"/><Relationship Id="rId7" Type="http://schemas.microsoft.com/office/2007/relationships/media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4.mp3" TargetMode="External"/><Relationship Id="rId12" Type="http://schemas.openxmlformats.org/officeDocument/2006/relationships/audio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6.mp3" TargetMode="External"/><Relationship Id="rId17" Type="http://schemas.openxmlformats.org/officeDocument/2006/relationships/slideLayout" Target="../slideLayouts/slideLayout13.xml"/><Relationship Id="rId2" Type="http://schemas.openxmlformats.org/officeDocument/2006/relationships/audio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1.mp3" TargetMode="External"/><Relationship Id="rId16" Type="http://schemas.openxmlformats.org/officeDocument/2006/relationships/audio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8.mp3" TargetMode="External"/><Relationship Id="rId1" Type="http://schemas.microsoft.com/office/2007/relationships/media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1.mp3" TargetMode="External"/><Relationship Id="rId6" Type="http://schemas.openxmlformats.org/officeDocument/2006/relationships/audio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3.mp3" TargetMode="External"/><Relationship Id="rId11" Type="http://schemas.microsoft.com/office/2007/relationships/media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6.mp3" TargetMode="External"/><Relationship Id="rId5" Type="http://schemas.microsoft.com/office/2007/relationships/media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3.mp3" TargetMode="External"/><Relationship Id="rId15" Type="http://schemas.microsoft.com/office/2007/relationships/media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8.mp3" TargetMode="External"/><Relationship Id="rId10" Type="http://schemas.openxmlformats.org/officeDocument/2006/relationships/audio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5.mp3" TargetMode="External"/><Relationship Id="rId19" Type="http://schemas.openxmlformats.org/officeDocument/2006/relationships/image" Target="../media/image16.png"/><Relationship Id="rId4" Type="http://schemas.openxmlformats.org/officeDocument/2006/relationships/audio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2.mp3" TargetMode="External"/><Relationship Id="rId9" Type="http://schemas.microsoft.com/office/2007/relationships/media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5.mp3" TargetMode="External"/><Relationship Id="rId14" Type="http://schemas.openxmlformats.org/officeDocument/2006/relationships/audio" Target="file:///E:\&#20154;&#25945;&#26032;&#29256;6&#19978;\&#12304;&#32039;&#24613;&#12305;2016.07.19&#23567;&#23398;&#33521;&#35821;&#20154;&#25945;&#26032;&#29256;6&#19978;&#36164;&#28304;&#31574;&#21010;&#21333;-&#37101;&#20122;&#30007;&#65288;&#26032;&#22686;7&#26465;&#65292;&#20449;&#24687;&#20462;&#25913;3&#26465;&#65292;&#20869;&#37096;&#38656;&#25490;&#24207;3&#26465;&#65289;\Unit3%20Would%20you%20like%20to%20come%20to%20my%20birthday%20party&#65311;\Lesson17%20&#25945;&#23398;&#35838;&#20214;\7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968922"/>
            <a:ext cx="5040313" cy="63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教精通版六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年级上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372894" cy="1720850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altLang="zh-CN" sz="4800" b="1" dirty="0" smtClean="0">
                <a:solidFill>
                  <a:srgbClr val="FF0000"/>
                </a:solidFill>
              </a:rPr>
              <a:t>Unit3 Would you like to come to my birthday party?</a:t>
            </a:r>
            <a:endParaRPr lang="zh-CN" altLang="en-US" sz="4800" b="1" dirty="0" smtClean="0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9701" y="260648"/>
            <a:ext cx="2462212" cy="20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2651623" y="5373216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220663" y="1722438"/>
            <a:ext cx="8534400" cy="45735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Mum: </a:t>
            </a:r>
            <a:r>
              <a:rPr lang="en-US" altLang="zh-CN" sz="28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Let’s light the candles and sing the birthday 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          song.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    All: </a:t>
            </a:r>
            <a:r>
              <a:rPr lang="en-US" altLang="zh-CN" sz="28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OK!</a:t>
            </a:r>
            <a:endParaRPr lang="en-US" altLang="zh-CN" sz="2800" b="1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    All: </a:t>
            </a:r>
            <a:r>
              <a:rPr lang="en-US" altLang="zh-CN" sz="28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Make a wish and blow out the candles, Lisa.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 Lisa: </a:t>
            </a:r>
            <a:r>
              <a:rPr lang="en-US" altLang="zh-CN" sz="28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All right. Let me make a wish!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    All: </a:t>
            </a:r>
            <a:r>
              <a:rPr lang="en-US" altLang="zh-CN" sz="28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And now cut the cake, Lisa!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 Lisa: </a:t>
            </a:r>
            <a:r>
              <a:rPr lang="en-US" altLang="zh-CN" sz="28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OK. Have a piece of cake, Please!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    All: </a:t>
            </a:r>
            <a:r>
              <a:rPr lang="en-US" altLang="zh-CN" sz="28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Thank you!</a:t>
            </a:r>
          </a:p>
        </p:txBody>
      </p:sp>
      <p:sp>
        <p:nvSpPr>
          <p:cNvPr id="4096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1154113" y="1390650"/>
            <a:ext cx="32734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5" name="图片 19"/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40967" name="组合 7"/>
          <p:cNvGrpSpPr/>
          <p:nvPr/>
        </p:nvGrpSpPr>
        <p:grpSpPr bwMode="auto">
          <a:xfrm>
            <a:off x="5219700" y="1057275"/>
            <a:ext cx="3071813" cy="571500"/>
            <a:chOff x="5436096" y="1127125"/>
            <a:chExt cx="3071802" cy="571500"/>
          </a:xfrm>
        </p:grpSpPr>
        <p:sp>
          <p:nvSpPr>
            <p:cNvPr id="13" name="云形 12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0976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" name="9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0" y="23701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10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0" y="29194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11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349250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2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0" y="40735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0" y="460375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14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0" y="51514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5.mp3">
            <a:hlinkClick r:id="" action="ppaction://media"/>
          </p:cNvPr>
          <p:cNvPicPr>
            <a:picLocks noRot="1"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0" y="56943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1986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338" y="2528888"/>
            <a:ext cx="72993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Cloud"/>
          <p:cNvSpPr>
            <a:spLocks noChangeAspect="1" noEditPoints="1" noChangeArrowheads="1"/>
          </p:cNvSpPr>
          <p:nvPr/>
        </p:nvSpPr>
        <p:spPr bwMode="auto">
          <a:xfrm>
            <a:off x="2411413" y="1285875"/>
            <a:ext cx="5321300" cy="9540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1988" name="Picture 15" descr="p_large_ymye_787b000209042d0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6763" y="925513"/>
            <a:ext cx="11525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WordArt 5"/>
          <p:cNvSpPr>
            <a:spLocks noChangeArrowheads="1" noChangeShapeType="1" noTextEdit="1"/>
          </p:cNvSpPr>
          <p:nvPr/>
        </p:nvSpPr>
        <p:spPr bwMode="auto">
          <a:xfrm rot="274414">
            <a:off x="254922" y="1343324"/>
            <a:ext cx="2582119" cy="8572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4800" b="1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anose="030F0702030302020204"/>
              </a:rPr>
              <a:t>Read in groups</a:t>
            </a:r>
            <a:endParaRPr lang="zh-CN" altLang="en-US" sz="4800" b="1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3257550" y="2844800"/>
            <a:ext cx="2173288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100" b="1" dirty="0">
                <a:solidFill>
                  <a:srgbClr val="000000"/>
                </a:solidFill>
                <a:latin typeface="Comic Sans MS" panose="030F0702030302020204" pitchFamily="66" charset="0"/>
              </a:rPr>
              <a:t>Read together.</a:t>
            </a:r>
          </a:p>
          <a:p>
            <a:r>
              <a:rPr kumimoji="0" lang="en-US" altLang="zh-CN" sz="2100" b="1" dirty="0">
                <a:solidFill>
                  <a:srgbClr val="000000"/>
                </a:solidFill>
                <a:latin typeface="Comic Sans MS" panose="030F0702030302020204" pitchFamily="66" charset="0"/>
              </a:rPr>
              <a:t>(</a:t>
            </a:r>
            <a:r>
              <a:rPr kumimoji="0" lang="zh-CN" altLang="en-US" sz="2100" b="1" dirty="0">
                <a:solidFill>
                  <a:srgbClr val="000000"/>
                </a:solidFill>
                <a:latin typeface="Comic Sans MS" panose="030F0702030302020204" pitchFamily="66" charset="0"/>
              </a:rPr>
              <a:t>齐读</a:t>
            </a:r>
            <a:r>
              <a:rPr kumimoji="0" lang="en-US" altLang="zh-CN" sz="2100" b="1" dirty="0">
                <a:solidFill>
                  <a:srgbClr val="0000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3149600" y="4189413"/>
            <a:ext cx="342900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2100" b="1" dirty="0">
                <a:solidFill>
                  <a:srgbClr val="000000"/>
                </a:solidFill>
                <a:latin typeface="Comic Sans MS" panose="030F0702030302020204" pitchFamily="66" charset="0"/>
              </a:rPr>
              <a:t>Read in pictures.</a:t>
            </a:r>
          </a:p>
          <a:p>
            <a:r>
              <a:rPr kumimoji="0" lang="en-US" altLang="zh-CN" sz="2100" b="1" dirty="0">
                <a:solidFill>
                  <a:srgbClr val="000000"/>
                </a:solidFill>
                <a:latin typeface="Comic Sans MS" panose="030F0702030302020204" pitchFamily="66" charset="0"/>
              </a:rPr>
              <a:t>(</a:t>
            </a:r>
            <a:r>
              <a:rPr kumimoji="0" lang="zh-CN" altLang="en-US" sz="2100" b="1" dirty="0">
                <a:solidFill>
                  <a:srgbClr val="000000"/>
                </a:solidFill>
                <a:latin typeface="Comic Sans MS" panose="030F0702030302020204" pitchFamily="66" charset="0"/>
              </a:rPr>
              <a:t>分图读</a:t>
            </a:r>
            <a:r>
              <a:rPr kumimoji="0" lang="en-US" altLang="zh-CN" sz="2100" b="1" dirty="0">
                <a:solidFill>
                  <a:srgbClr val="0000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41992" name="Rectangle 9"/>
          <p:cNvSpPr>
            <a:spLocks noChangeArrowheads="1"/>
          </p:cNvSpPr>
          <p:nvPr/>
        </p:nvSpPr>
        <p:spPr bwMode="auto">
          <a:xfrm>
            <a:off x="3149600" y="5340350"/>
            <a:ext cx="34290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2100" b="1" dirty="0">
                <a:solidFill>
                  <a:srgbClr val="000000"/>
                </a:solidFill>
                <a:latin typeface="Comic Sans MS" panose="030F0702030302020204" pitchFamily="66" charset="0"/>
              </a:rPr>
              <a:t>Choose a picture to read.</a:t>
            </a:r>
          </a:p>
          <a:p>
            <a:r>
              <a:rPr kumimoji="0" lang="en-US" altLang="zh-CN" sz="2100" b="1" dirty="0">
                <a:solidFill>
                  <a:srgbClr val="000000"/>
                </a:solidFill>
                <a:latin typeface="Comic Sans MS" panose="030F0702030302020204" pitchFamily="66" charset="0"/>
              </a:rPr>
              <a:t>(</a:t>
            </a:r>
            <a:r>
              <a:rPr kumimoji="0" lang="zh-CN" altLang="en-US" sz="2100" b="1" dirty="0">
                <a:solidFill>
                  <a:srgbClr val="000000"/>
                </a:solidFill>
                <a:latin typeface="Comic Sans MS" panose="030F0702030302020204" pitchFamily="66" charset="0"/>
              </a:rPr>
              <a:t>自己选一幅图去读</a:t>
            </a:r>
            <a:r>
              <a:rPr kumimoji="0" lang="en-US" altLang="zh-CN" sz="2100" b="1" dirty="0">
                <a:solidFill>
                  <a:srgbClr val="0000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4199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994" name="矩形 21"/>
          <p:cNvSpPr>
            <a:spLocks noChangeArrowheads="1"/>
          </p:cNvSpPr>
          <p:nvPr/>
        </p:nvSpPr>
        <p:spPr bwMode="auto">
          <a:xfrm>
            <a:off x="2901950" y="1360488"/>
            <a:ext cx="457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zh-CN" altLang="en-US" b="1" dirty="0">
                <a:solidFill>
                  <a:srgbClr val="000000"/>
                </a:solidFill>
                <a:latin typeface="Comic Sans MS" panose="030F0702030302020204" pitchFamily="66" charset="0"/>
              </a:rPr>
              <a:t>以小组为单位，选择一种喜欢的方式读一读课文。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940050" y="1360488"/>
            <a:ext cx="3240088" cy="43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200" b="1" kern="10">
                <a:ln w="12700">
                  <a:solidFill>
                    <a:schemeClr val="accent1"/>
                  </a:solidFill>
                  <a:round/>
                </a:ln>
                <a:pattFill prst="pct50">
                  <a:fgClr>
                    <a:schemeClr val="accent1"/>
                  </a:fgClr>
                  <a:bgClr>
                    <a:srgbClr val="E9F6DC"/>
                  </a:bgClr>
                </a:pattFill>
                <a:effectLst>
                  <a:outerShdw dist="38100" dir="2639959" algn="bl" rotWithShape="0">
                    <a:schemeClr val="accent1"/>
                  </a:outerShdw>
                </a:effectLst>
                <a:latin typeface="Comic Sans MS" panose="030F0702030302020204"/>
              </a:rPr>
              <a:t>Show time</a:t>
            </a:r>
            <a:endParaRPr lang="zh-CN" altLang="en-US" sz="1200" b="1" kern="10">
              <a:ln w="12700">
                <a:solidFill>
                  <a:schemeClr val="accent1"/>
                </a:solidFill>
                <a:round/>
              </a:ln>
              <a:pattFill prst="pct50">
                <a:fgClr>
                  <a:schemeClr val="accent1"/>
                </a:fgClr>
                <a:bgClr>
                  <a:srgbClr val="E9F6DC"/>
                </a:bgClr>
              </a:pattFill>
              <a:effectLst>
                <a:outerShdw dist="38100" dir="2639959" algn="bl" rotWithShape="0">
                  <a:schemeClr val="accent1"/>
                </a:outerShdw>
              </a:effectLst>
              <a:latin typeface="Comic Sans MS" panose="030F0702030302020204"/>
            </a:endParaRPr>
          </a:p>
        </p:txBody>
      </p:sp>
      <p:sp>
        <p:nvSpPr>
          <p:cNvPr id="14" name="Rectangle 167"/>
          <p:cNvSpPr>
            <a:spLocks noChangeArrowheads="1"/>
          </p:cNvSpPr>
          <p:nvPr/>
        </p:nvSpPr>
        <p:spPr bwMode="auto">
          <a:xfrm>
            <a:off x="1023938" y="1577975"/>
            <a:ext cx="7124700" cy="695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小组合作，练习对话并表演，其他同学评价。</a:t>
            </a:r>
          </a:p>
        </p:txBody>
      </p:sp>
      <p:sp>
        <p:nvSpPr>
          <p:cNvPr id="4301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6" name="Group 77"/>
          <p:cNvGraphicFramePr>
            <a:graphicFrameLocks noGrp="1"/>
          </p:cNvGraphicFramePr>
          <p:nvPr/>
        </p:nvGraphicFramePr>
        <p:xfrm>
          <a:off x="900113" y="2289175"/>
          <a:ext cx="7343775" cy="4362451"/>
        </p:xfrm>
        <a:graphic>
          <a:graphicData uri="http://schemas.openxmlformats.org/drawingml/2006/table">
            <a:tbl>
              <a:tblPr/>
              <a:tblGrid>
                <a:gridCol w="2425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0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1701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Pronunciation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语音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Fluency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流利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Cooperation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合作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9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3033" name="Picture 5" descr="IMG319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9075" y="3455988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4" name="Picture 7" descr="406260~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3538" y="459898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5" name="Picture 11" descr="U_1483~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60513" y="5678488"/>
            <a:ext cx="11525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6" name="Rectangle 81"/>
          <p:cNvSpPr>
            <a:spLocks noChangeArrowheads="1"/>
          </p:cNvSpPr>
          <p:nvPr/>
        </p:nvSpPr>
        <p:spPr bwMode="auto">
          <a:xfrm>
            <a:off x="5081588" y="3524250"/>
            <a:ext cx="1019175" cy="10064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OK!</a:t>
            </a:r>
          </a:p>
        </p:txBody>
      </p:sp>
      <p:sp>
        <p:nvSpPr>
          <p:cNvPr id="43037" name="Rectangle 82"/>
          <p:cNvSpPr>
            <a:spLocks noChangeArrowheads="1"/>
          </p:cNvSpPr>
          <p:nvPr/>
        </p:nvSpPr>
        <p:spPr bwMode="auto">
          <a:xfrm>
            <a:off x="4883150" y="4608513"/>
            <a:ext cx="1687513" cy="10160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Great!</a:t>
            </a:r>
          </a:p>
        </p:txBody>
      </p:sp>
      <p:sp>
        <p:nvSpPr>
          <p:cNvPr id="43038" name="Rectangle 83"/>
          <p:cNvSpPr>
            <a:spLocks noChangeArrowheads="1"/>
          </p:cNvSpPr>
          <p:nvPr/>
        </p:nvSpPr>
        <p:spPr bwMode="auto">
          <a:xfrm>
            <a:off x="4722813" y="5640388"/>
            <a:ext cx="1720850" cy="10064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Super!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505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5059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Play a game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1154113" y="1412875"/>
            <a:ext cx="2338387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93900" y="2925763"/>
            <a:ext cx="5278438" cy="39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椭圆形标注 18"/>
          <p:cNvSpPr/>
          <p:nvPr/>
        </p:nvSpPr>
        <p:spPr>
          <a:xfrm>
            <a:off x="5645150" y="2568575"/>
            <a:ext cx="3248025" cy="1081088"/>
          </a:xfrm>
          <a:prstGeom prst="wedgeEllipseCallout">
            <a:avLst>
              <a:gd name="adj1" fmla="val -35490"/>
              <a:gd name="adj2" fmla="val 5480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…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45064" name="组合 25"/>
          <p:cNvGrpSpPr/>
          <p:nvPr/>
        </p:nvGrpSpPr>
        <p:grpSpPr bwMode="auto">
          <a:xfrm>
            <a:off x="287338" y="2479675"/>
            <a:ext cx="3405187" cy="1079500"/>
            <a:chOff x="287225" y="2479326"/>
            <a:chExt cx="3405246" cy="1080120"/>
          </a:xfrm>
        </p:grpSpPr>
        <p:sp>
          <p:nvSpPr>
            <p:cNvPr id="14" name="椭圆形标注 13"/>
            <p:cNvSpPr/>
            <p:nvPr/>
          </p:nvSpPr>
          <p:spPr>
            <a:xfrm>
              <a:off x="290400" y="2479326"/>
              <a:ext cx="3402071" cy="1080120"/>
            </a:xfrm>
            <a:prstGeom prst="wedgeEllipseCallout">
              <a:avLst>
                <a:gd name="adj1" fmla="val 47569"/>
                <a:gd name="adj2" fmla="val 42711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5071" name="矩形 16"/>
            <p:cNvSpPr>
              <a:spLocks noChangeArrowheads="1"/>
            </p:cNvSpPr>
            <p:nvPr/>
          </p:nvSpPr>
          <p:spPr bwMode="auto">
            <a:xfrm>
              <a:off x="287225" y="2757776"/>
              <a:ext cx="33810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>
                  <a:solidFill>
                    <a:srgbClr val="303030"/>
                  </a:solidFill>
                  <a:latin typeface="Arial" panose="020B0604020202020204" pitchFamily="34" charset="0"/>
                </a:rPr>
                <a:t>Here is a … for you!</a:t>
              </a:r>
              <a:endParaRPr lang="zh-CN" altLang="en-US"/>
            </a:p>
          </p:txBody>
        </p:sp>
      </p:grpSp>
      <p:grpSp>
        <p:nvGrpSpPr>
          <p:cNvPr id="45065" name="组合 24"/>
          <p:cNvGrpSpPr/>
          <p:nvPr/>
        </p:nvGrpSpPr>
        <p:grpSpPr bwMode="auto">
          <a:xfrm>
            <a:off x="3059113" y="1765300"/>
            <a:ext cx="3403600" cy="1079500"/>
            <a:chOff x="3059832" y="1764640"/>
            <a:chExt cx="3402781" cy="1080120"/>
          </a:xfrm>
        </p:grpSpPr>
        <p:sp>
          <p:nvSpPr>
            <p:cNvPr id="18" name="椭圆形标注 17"/>
            <p:cNvSpPr/>
            <p:nvPr/>
          </p:nvSpPr>
          <p:spPr>
            <a:xfrm>
              <a:off x="3059832" y="1764640"/>
              <a:ext cx="3402781" cy="1080120"/>
            </a:xfrm>
            <a:prstGeom prst="wedgeEllipseCallout">
              <a:avLst>
                <a:gd name="adj1" fmla="val -1289"/>
                <a:gd name="adj2" fmla="val 67998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5069" name="矩形 21"/>
            <p:cNvSpPr>
              <a:spLocks noChangeArrowheads="1"/>
            </p:cNvSpPr>
            <p:nvPr/>
          </p:nvSpPr>
          <p:spPr bwMode="auto">
            <a:xfrm>
              <a:off x="3092456" y="2029103"/>
              <a:ext cx="334258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>
                  <a:solidFill>
                    <a:srgbClr val="303030"/>
                  </a:solidFill>
                  <a:latin typeface="Arial" panose="020B0604020202020204" pitchFamily="34" charset="0"/>
                </a:rPr>
                <a:t>Here are … for you!</a:t>
              </a:r>
              <a:endParaRPr lang="zh-CN" altLang="en-US"/>
            </a:p>
          </p:txBody>
        </p:sp>
      </p:grpSp>
      <p:pic>
        <p:nvPicPr>
          <p:cNvPr id="21" name="击鼓声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02297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6042744" y="1275656"/>
            <a:ext cx="224292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宋体" panose="02010600030101010101" pitchFamily="2" charset="-122"/>
              </a:rPr>
              <a:t>击鼓传花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47106" name="组合 14"/>
          <p:cNvGrpSpPr/>
          <p:nvPr/>
        </p:nvGrpSpPr>
        <p:grpSpPr bwMode="auto">
          <a:xfrm>
            <a:off x="1258888" y="1196975"/>
            <a:ext cx="6775450" cy="5661025"/>
            <a:chOff x="1397409" y="1471551"/>
            <a:chExt cx="6450075" cy="5386450"/>
          </a:xfrm>
        </p:grpSpPr>
        <p:pic>
          <p:nvPicPr>
            <p:cNvPr id="47111" name="图片 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97409" y="1576245"/>
              <a:ext cx="6349181" cy="5276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圆角矩形 3"/>
            <p:cNvSpPr/>
            <p:nvPr/>
          </p:nvSpPr>
          <p:spPr>
            <a:xfrm>
              <a:off x="1397409" y="1471551"/>
              <a:ext cx="4326749" cy="469767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6588601" y="6380682"/>
              <a:ext cx="1258883" cy="465235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5724158" y="6669189"/>
              <a:ext cx="1258883" cy="188812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圆角矩形 18"/>
            <p:cNvSpPr/>
            <p:nvPr/>
          </p:nvSpPr>
          <p:spPr>
            <a:xfrm rot="18949467">
              <a:off x="6198694" y="6486418"/>
              <a:ext cx="516852" cy="255275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4710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7108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act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154113" y="1412875"/>
            <a:ext cx="1617662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915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9155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sing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1154113" y="1412875"/>
            <a:ext cx="17621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158" name="组合 10"/>
          <p:cNvGrpSpPr/>
          <p:nvPr/>
        </p:nvGrpSpPr>
        <p:grpSpPr bwMode="auto">
          <a:xfrm>
            <a:off x="1463675" y="1628775"/>
            <a:ext cx="6219825" cy="4752975"/>
            <a:chOff x="1509390" y="1628800"/>
            <a:chExt cx="6086946" cy="4824536"/>
          </a:xfrm>
        </p:grpSpPr>
        <p:grpSp>
          <p:nvGrpSpPr>
            <p:cNvPr id="49160" name="组合 7"/>
            <p:cNvGrpSpPr/>
            <p:nvPr/>
          </p:nvGrpSpPr>
          <p:grpSpPr bwMode="auto">
            <a:xfrm>
              <a:off x="1509390" y="1628800"/>
              <a:ext cx="6086946" cy="4824536"/>
              <a:chOff x="1509390" y="1628800"/>
              <a:chExt cx="6086946" cy="4894276"/>
            </a:xfrm>
          </p:grpSpPr>
          <p:pic>
            <p:nvPicPr>
              <p:cNvPr id="16" name="图片 1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90871" y="1627623"/>
                <a:ext cx="6120876" cy="98113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圆角矩形 16"/>
              <p:cNvSpPr/>
              <p:nvPr/>
            </p:nvSpPr>
            <p:spPr>
              <a:xfrm>
                <a:off x="1542016" y="1908333"/>
                <a:ext cx="576380" cy="577047"/>
              </a:xfrm>
              <a:prstGeom prst="roundRect">
                <a:avLst/>
              </a:prstGeom>
              <a:solidFill>
                <a:srgbClr val="FE7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1910215" y="1676207"/>
                <a:ext cx="716203" cy="575413"/>
              </a:xfrm>
              <a:prstGeom prst="roundRect">
                <a:avLst/>
              </a:prstGeom>
              <a:solidFill>
                <a:srgbClr val="FE7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14" name="圆角矩形 13"/>
            <p:cNvSpPr/>
            <p:nvPr/>
          </p:nvSpPr>
          <p:spPr>
            <a:xfrm>
              <a:off x="6780704" y="5697589"/>
              <a:ext cx="815632" cy="323891"/>
            </a:xfrm>
            <a:prstGeom prst="roundRect">
              <a:avLst/>
            </a:prstGeom>
            <a:solidFill>
              <a:srgbClr val="FE7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49159" name="图片 10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30975" y="5264150"/>
            <a:ext cx="8636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6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9288" y="191611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320800" y="2000250"/>
            <a:ext cx="66960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给别人送礼物时，我们该说些什么？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355725" y="2636838"/>
            <a:ext cx="5383213" cy="666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Here is/are … for you!</a:t>
            </a:r>
          </a:p>
        </p:txBody>
      </p:sp>
      <p:sp>
        <p:nvSpPr>
          <p:cNvPr id="50181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95288" y="1557338"/>
            <a:ext cx="8353425" cy="4751387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081088" y="4032250"/>
            <a:ext cx="3455987" cy="628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light the candles</a:t>
            </a:r>
          </a:p>
        </p:txBody>
      </p:sp>
      <p:pic>
        <p:nvPicPr>
          <p:cNvPr id="10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9288" y="323691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8"/>
          <p:cNvSpPr>
            <a:spLocks noChangeArrowheads="1"/>
          </p:cNvSpPr>
          <p:nvPr/>
        </p:nvSpPr>
        <p:spPr bwMode="auto">
          <a:xfrm>
            <a:off x="1320800" y="3319463"/>
            <a:ext cx="66960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如何描述过生日的步骤？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400550" y="4005263"/>
            <a:ext cx="4270375" cy="6826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sing the birthday song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081088" y="4681538"/>
            <a:ext cx="3455987" cy="628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make a wish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400550" y="4654550"/>
            <a:ext cx="4270375" cy="628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blow out the candles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074738" y="5319713"/>
            <a:ext cx="3455987" cy="6302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cut the cake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406900" y="5292725"/>
            <a:ext cx="4268788" cy="628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eat the cake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4" grpId="0"/>
      <p:bldP spid="11" grpId="0"/>
      <p:bldP spid="11" grpId="1"/>
      <p:bldP spid="12" grpId="0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747838" y="1830388"/>
            <a:ext cx="6597650" cy="378618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跟读</a:t>
            </a:r>
            <a:r>
              <a:rPr lang="zh-CN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课文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录音</a:t>
            </a:r>
            <a:r>
              <a:rPr lang="zh-CN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，按照正确的语音、语调朗读课文对话。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根据本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课所学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内容，调查班级其他同学是如何过生日的，并记录下来。</a:t>
            </a:r>
            <a:endParaRPr lang="en-US" altLang="zh-CN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Lesson19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zh-CN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五角星 15"/>
          <p:cNvSpPr/>
          <p:nvPr/>
        </p:nvSpPr>
        <p:spPr>
          <a:xfrm>
            <a:off x="1284288" y="2224088"/>
            <a:ext cx="287337" cy="287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1081088" y="3644900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436688" y="3644900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860425" y="5110163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1192213" y="5110163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2" name="五角星 21"/>
          <p:cNvSpPr/>
          <p:nvPr/>
        </p:nvSpPr>
        <p:spPr>
          <a:xfrm>
            <a:off x="1503363" y="5110163"/>
            <a:ext cx="287337" cy="287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752475" y="1697038"/>
            <a:ext cx="7672388" cy="42529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52234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0438" y="5459413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76517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4688" y="2365375"/>
            <a:ext cx="1987550" cy="184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2382838"/>
            <a:ext cx="2058988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877888" y="4129088"/>
            <a:ext cx="31257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star-shaped cake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941888" y="4129088"/>
            <a:ext cx="3344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heart-shaped cake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22388" y="4578350"/>
            <a:ext cx="2170112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48338" y="4591050"/>
            <a:ext cx="1993900" cy="171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482725" y="6199188"/>
            <a:ext cx="21034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round cake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575300" y="6199188"/>
            <a:ext cx="2265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square cake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矩形 2"/>
          <p:cNvSpPr>
            <a:spLocks noChangeArrowheads="1"/>
          </p:cNvSpPr>
          <p:nvPr/>
        </p:nvSpPr>
        <p:spPr bwMode="auto">
          <a:xfrm>
            <a:off x="1417638" y="1458913"/>
            <a:ext cx="6394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3333FF"/>
                </a:solidFill>
                <a:latin typeface="Arial" panose="020B0604020202020204" pitchFamily="34" charset="0"/>
              </a:rPr>
              <a:t>—What kind of cake would you like?</a:t>
            </a:r>
            <a:endParaRPr lang="zh-CN" altLang="en-US" sz="2000" b="1" dirty="0">
              <a:solidFill>
                <a:srgbClr val="3333FF"/>
              </a:solidFill>
            </a:endParaRPr>
          </a:p>
        </p:txBody>
      </p:sp>
      <p:pic>
        <p:nvPicPr>
          <p:cNvPr id="30732" name="图片 1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1135063" y="1412875"/>
            <a:ext cx="24288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"/>
          <p:cNvSpPr>
            <a:spLocks noChangeArrowheads="1"/>
          </p:cNvSpPr>
          <p:nvPr/>
        </p:nvSpPr>
        <p:spPr bwMode="auto">
          <a:xfrm>
            <a:off x="1417638" y="1981200"/>
            <a:ext cx="21193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3333FF"/>
                </a:solidFill>
                <a:latin typeface="Arial" panose="020B0604020202020204" pitchFamily="34" charset="0"/>
              </a:rPr>
              <a:t>—I’d like …</a:t>
            </a:r>
            <a:endParaRPr lang="zh-CN" altLang="en-US" sz="20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  <p:bldP spid="19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277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Lead-in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2771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Free talk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135063" y="1412875"/>
            <a:ext cx="163671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79425" y="1711325"/>
            <a:ext cx="8351838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303030"/>
                </a:solidFill>
                <a:latin typeface="Arial" panose="020B0604020202020204" pitchFamily="34" charset="0"/>
              </a:rPr>
              <a:t>My friend’s birthday is coming. What present should I buy? Can you help me? </a:t>
            </a:r>
            <a:endParaRPr lang="zh-CN" altLang="en-US" sz="2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488" y="3993990"/>
            <a:ext cx="3476625" cy="23812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379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603375" y="1776413"/>
            <a:ext cx="59769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rgbClr val="303030"/>
                </a:solidFill>
                <a:latin typeface="Arial" panose="020B0604020202020204" pitchFamily="34" charset="0"/>
              </a:rPr>
              <a:t>What presents does Lisa get?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1135063" y="1412875"/>
            <a:ext cx="322103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7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33799" name="组合 7"/>
          <p:cNvGrpSpPr/>
          <p:nvPr/>
        </p:nvGrpSpPr>
        <p:grpSpPr bwMode="auto">
          <a:xfrm>
            <a:off x="5219700" y="969963"/>
            <a:ext cx="3097213" cy="693737"/>
            <a:chOff x="5436096" y="1127125"/>
            <a:chExt cx="2596245" cy="624139"/>
          </a:xfrm>
        </p:grpSpPr>
        <p:sp>
          <p:nvSpPr>
            <p:cNvPr id="24" name="云形 23"/>
            <p:cNvSpPr/>
            <p:nvPr/>
          </p:nvSpPr>
          <p:spPr bwMode="auto">
            <a:xfrm>
              <a:off x="5436096" y="1127125"/>
              <a:ext cx="2596245" cy="624139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5" name="TextBox 25"/>
            <p:cNvSpPr txBox="1">
              <a:spLocks noChangeArrowheads="1"/>
            </p:cNvSpPr>
            <p:nvPr/>
          </p:nvSpPr>
          <p:spPr bwMode="auto">
            <a:xfrm>
              <a:off x="5514609" y="1219960"/>
              <a:ext cx="2407281" cy="432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defRPr/>
              </a:pPr>
              <a:r>
                <a:rPr lang="en-US" altLang="zh-CN" sz="28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Listen and check</a:t>
              </a:r>
              <a:endPara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456488" y="4532313"/>
            <a:ext cx="124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a cake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3801" name="图片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3224213"/>
            <a:ext cx="1446212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图片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3363" y="2924175"/>
            <a:ext cx="100012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图片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62488" y="3357563"/>
            <a:ext cx="1982787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图片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08850" y="2962275"/>
            <a:ext cx="1392238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179388" y="5133975"/>
            <a:ext cx="2185987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 teddy bear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046288" y="4533900"/>
            <a:ext cx="29035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 new story book</a:t>
            </a:r>
          </a:p>
        </p:txBody>
      </p:sp>
      <p:sp>
        <p:nvSpPr>
          <p:cNvPr id="16" name="矩形 15"/>
          <p:cNvSpPr/>
          <p:nvPr/>
        </p:nvSpPr>
        <p:spPr>
          <a:xfrm>
            <a:off x="4527550" y="5133975"/>
            <a:ext cx="2884488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some chocolates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22300" y="3783013"/>
            <a:ext cx="1516063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43188" y="3286125"/>
            <a:ext cx="1516062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064125" y="3789363"/>
            <a:ext cx="1516063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Lesson17Justreadand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3" y="619442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" y="2828925"/>
            <a:ext cx="3819525" cy="3638550"/>
          </a:xfrm>
          <a:prstGeom prst="rect">
            <a:avLst/>
          </a:prstGeom>
        </p:spPr>
      </p:pic>
      <p:sp>
        <p:nvSpPr>
          <p:cNvPr id="1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481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42913" y="1752600"/>
            <a:ext cx="85296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303030"/>
                </a:solidFill>
                <a:latin typeface="Arial" panose="020B0604020202020204" pitchFamily="34" charset="0"/>
              </a:rPr>
              <a:t>How does Lisa’s friends give the presents to her?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1135063" y="1412875"/>
            <a:ext cx="322103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1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3509963" y="3254375"/>
            <a:ext cx="554037" cy="333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圆角矩形标注 11"/>
          <p:cNvSpPr/>
          <p:nvPr/>
        </p:nvSpPr>
        <p:spPr>
          <a:xfrm>
            <a:off x="3276600" y="2646363"/>
            <a:ext cx="5472113" cy="777875"/>
          </a:xfrm>
          <a:prstGeom prst="wedgeRoundRectCallout">
            <a:avLst>
              <a:gd name="adj1" fmla="val -71187"/>
              <a:gd name="adj2" fmla="val 6464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rgbClr val="30303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Here is a teddy bear for you!</a:t>
            </a:r>
            <a:endParaRPr lang="zh-CN" altLang="en-US" dirty="0">
              <a:solidFill>
                <a:srgbClr val="5F5F5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" name="圆角矩形标注 26"/>
          <p:cNvSpPr/>
          <p:nvPr/>
        </p:nvSpPr>
        <p:spPr>
          <a:xfrm>
            <a:off x="3352800" y="3744913"/>
            <a:ext cx="5316538" cy="992187"/>
          </a:xfrm>
          <a:prstGeom prst="wedgeRoundRectCallout">
            <a:avLst>
              <a:gd name="adj1" fmla="val -81463"/>
              <a:gd name="adj2" fmla="val 1439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30303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 have a new story book for you!</a:t>
            </a:r>
            <a:endParaRPr lang="zh-CN" altLang="en-US" dirty="0"/>
          </a:p>
        </p:txBody>
      </p:sp>
      <p:sp>
        <p:nvSpPr>
          <p:cNvPr id="28" name="圆角矩形标注 27"/>
          <p:cNvSpPr/>
          <p:nvPr/>
        </p:nvSpPr>
        <p:spPr>
          <a:xfrm>
            <a:off x="3498850" y="5013325"/>
            <a:ext cx="5175250" cy="992188"/>
          </a:xfrm>
          <a:prstGeom prst="wedgeRoundRectCallout">
            <a:avLst>
              <a:gd name="adj1" fmla="val -100057"/>
              <a:gd name="adj2" fmla="val -6814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30303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Here are some chocolates for you!</a:t>
            </a:r>
            <a:endParaRPr lang="zh-CN" altLang="en-US" dirty="0"/>
          </a:p>
        </p:txBody>
      </p:sp>
      <p:grpSp>
        <p:nvGrpSpPr>
          <p:cNvPr id="34827" name="组合 7"/>
          <p:cNvGrpSpPr/>
          <p:nvPr/>
        </p:nvGrpSpPr>
        <p:grpSpPr bwMode="auto">
          <a:xfrm>
            <a:off x="5219700" y="969963"/>
            <a:ext cx="3097213" cy="693737"/>
            <a:chOff x="5436096" y="1127125"/>
            <a:chExt cx="2596245" cy="624139"/>
          </a:xfrm>
        </p:grpSpPr>
        <p:sp>
          <p:nvSpPr>
            <p:cNvPr id="32" name="云形 31"/>
            <p:cNvSpPr/>
            <p:nvPr/>
          </p:nvSpPr>
          <p:spPr bwMode="auto">
            <a:xfrm>
              <a:off x="5436096" y="1127125"/>
              <a:ext cx="2596245" cy="624139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3" name="TextBox 25"/>
            <p:cNvSpPr txBox="1">
              <a:spLocks noChangeArrowheads="1"/>
            </p:cNvSpPr>
            <p:nvPr/>
          </p:nvSpPr>
          <p:spPr bwMode="auto">
            <a:xfrm>
              <a:off x="5514609" y="1219960"/>
              <a:ext cx="2407281" cy="432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defRPr/>
              </a:pPr>
              <a:r>
                <a:rPr lang="en-US" altLang="zh-CN" sz="28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Read and answer</a:t>
              </a:r>
              <a:endPara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584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600200" y="1760538"/>
            <a:ext cx="59245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rgbClr val="303030"/>
                </a:solidFill>
                <a:latin typeface="Arial" panose="020B0604020202020204" pitchFamily="34" charset="0"/>
              </a:rPr>
              <a:t>What do they do at the party?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1135063" y="1412875"/>
            <a:ext cx="322103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5" name="图片 19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35847" name="组合 7"/>
          <p:cNvGrpSpPr/>
          <p:nvPr/>
        </p:nvGrpSpPr>
        <p:grpSpPr bwMode="auto">
          <a:xfrm>
            <a:off x="5219700" y="969963"/>
            <a:ext cx="3097213" cy="693737"/>
            <a:chOff x="5436096" y="1127125"/>
            <a:chExt cx="2596245" cy="624139"/>
          </a:xfrm>
        </p:grpSpPr>
        <p:sp>
          <p:nvSpPr>
            <p:cNvPr id="24" name="云形 23"/>
            <p:cNvSpPr/>
            <p:nvPr/>
          </p:nvSpPr>
          <p:spPr bwMode="auto">
            <a:xfrm>
              <a:off x="5436096" y="1127125"/>
              <a:ext cx="2596245" cy="624139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5" name="TextBox 25"/>
            <p:cNvSpPr txBox="1">
              <a:spLocks noChangeArrowheads="1"/>
            </p:cNvSpPr>
            <p:nvPr/>
          </p:nvSpPr>
          <p:spPr bwMode="auto">
            <a:xfrm>
              <a:off x="5514609" y="1219960"/>
              <a:ext cx="2407281" cy="432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defRPr/>
              </a:pPr>
              <a:r>
                <a:rPr lang="en-US" altLang="zh-CN" sz="28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Read and answer</a:t>
              </a:r>
              <a:endPara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38113" y="5283200"/>
            <a:ext cx="3021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b="1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light the candles</a:t>
            </a:r>
            <a:endParaRPr lang="zh-CN" altLang="en-US" b="1">
              <a:solidFill>
                <a:srgbClr val="3333FF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133725" y="5283200"/>
            <a:ext cx="30813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b="1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sing the birthday</a:t>
            </a:r>
          </a:p>
          <a:p>
            <a:pPr algn="ctr"/>
            <a:r>
              <a:rPr lang="en-US" altLang="zh-CN" sz="2800" b="1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song</a:t>
            </a:r>
            <a:endParaRPr lang="zh-CN" altLang="en-US" b="1">
              <a:solidFill>
                <a:srgbClr val="3333FF"/>
              </a:solidFill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6329363" y="5283200"/>
            <a:ext cx="2301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b="1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make a wish</a:t>
            </a:r>
            <a:endParaRPr lang="zh-CN" altLang="en-US" b="1">
              <a:solidFill>
                <a:srgbClr val="3333FF"/>
              </a:solidFill>
            </a:endParaRPr>
          </a:p>
        </p:txBody>
      </p:sp>
      <p:pic>
        <p:nvPicPr>
          <p:cNvPr id="11" name="图片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4475" y="2560638"/>
            <a:ext cx="2859088" cy="252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81350" y="2560638"/>
            <a:ext cx="2859088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89650" y="2560638"/>
            <a:ext cx="2846388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lightth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83565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ingthe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580707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makeawish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583247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84163" y="4724400"/>
            <a:ext cx="27098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200" b="1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blow out the </a:t>
            </a:r>
          </a:p>
          <a:p>
            <a:pPr algn="ctr"/>
            <a:r>
              <a:rPr lang="en-US" altLang="zh-CN" sz="3200" b="1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candles</a:t>
            </a:r>
            <a:endParaRPr lang="zh-CN" altLang="en-US" sz="2800" b="1">
              <a:solidFill>
                <a:srgbClr val="3333FF"/>
              </a:solidFill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235325" y="4724400"/>
            <a:ext cx="25511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200" b="1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cut the cake</a:t>
            </a:r>
            <a:endParaRPr lang="zh-CN" altLang="en-US" sz="2800" b="1">
              <a:solidFill>
                <a:srgbClr val="3333FF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188075" y="4724400"/>
            <a:ext cx="25288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200" b="1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eat the cake</a:t>
            </a:r>
            <a:endParaRPr lang="zh-CN" altLang="en-US" sz="2800" b="1">
              <a:solidFill>
                <a:srgbClr val="3333FF"/>
              </a:solidFill>
            </a:endParaRPr>
          </a:p>
        </p:txBody>
      </p:sp>
      <p:pic>
        <p:nvPicPr>
          <p:cNvPr id="54277" name="图片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1613" y="1993900"/>
            <a:ext cx="2773362" cy="255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图片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21025" y="2000250"/>
            <a:ext cx="2779713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9" name="图片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35675" y="1987550"/>
            <a:ext cx="2816225" cy="25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135063" y="1412875"/>
            <a:ext cx="322103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74" name="图片 19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36876" name="组合 7"/>
          <p:cNvGrpSpPr/>
          <p:nvPr/>
        </p:nvGrpSpPr>
        <p:grpSpPr bwMode="auto">
          <a:xfrm>
            <a:off x="5219700" y="969963"/>
            <a:ext cx="3097213" cy="693737"/>
            <a:chOff x="5436096" y="1127125"/>
            <a:chExt cx="2596245" cy="624139"/>
          </a:xfrm>
        </p:grpSpPr>
        <p:sp>
          <p:nvSpPr>
            <p:cNvPr id="22" name="云形 21"/>
            <p:cNvSpPr/>
            <p:nvPr/>
          </p:nvSpPr>
          <p:spPr bwMode="auto">
            <a:xfrm>
              <a:off x="5436096" y="1127125"/>
              <a:ext cx="2596245" cy="624139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3" name="TextBox 25"/>
            <p:cNvSpPr txBox="1">
              <a:spLocks noChangeArrowheads="1"/>
            </p:cNvSpPr>
            <p:nvPr/>
          </p:nvSpPr>
          <p:spPr bwMode="auto">
            <a:xfrm>
              <a:off x="5514609" y="1219960"/>
              <a:ext cx="2407281" cy="432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defRPr/>
              </a:pPr>
              <a:r>
                <a:rPr lang="en-US" altLang="zh-CN" sz="28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Read and answer</a:t>
              </a:r>
              <a:endPara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" name="blowoutth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580231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utthecake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467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eatthecake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531018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9" name="图片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325" y="4170363"/>
            <a:ext cx="2305050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椭圆 9"/>
          <p:cNvSpPr/>
          <p:nvPr/>
        </p:nvSpPr>
        <p:spPr>
          <a:xfrm>
            <a:off x="788988" y="5764213"/>
            <a:ext cx="492125" cy="4318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2" name="图片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75" y="1852613"/>
            <a:ext cx="2305050" cy="204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椭圆 12"/>
          <p:cNvSpPr/>
          <p:nvPr/>
        </p:nvSpPr>
        <p:spPr>
          <a:xfrm>
            <a:off x="3430588" y="3478213"/>
            <a:ext cx="492125" cy="4318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5" name="图片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99163" y="4144963"/>
            <a:ext cx="2290762" cy="204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椭圆 15"/>
          <p:cNvSpPr/>
          <p:nvPr/>
        </p:nvSpPr>
        <p:spPr>
          <a:xfrm>
            <a:off x="6011863" y="5764213"/>
            <a:ext cx="492125" cy="4318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8" name="图片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2325" y="1841500"/>
            <a:ext cx="2238375" cy="206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椭圆 18"/>
          <p:cNvSpPr/>
          <p:nvPr/>
        </p:nvSpPr>
        <p:spPr>
          <a:xfrm>
            <a:off x="793750" y="3478213"/>
            <a:ext cx="490538" cy="4318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1" name="图片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81388" y="4144963"/>
            <a:ext cx="2243137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椭圆 21"/>
          <p:cNvSpPr/>
          <p:nvPr/>
        </p:nvSpPr>
        <p:spPr>
          <a:xfrm>
            <a:off x="3430588" y="5764213"/>
            <a:ext cx="492125" cy="4318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4" name="图片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22975" y="1865313"/>
            <a:ext cx="2266950" cy="20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椭圆 24"/>
          <p:cNvSpPr/>
          <p:nvPr/>
        </p:nvSpPr>
        <p:spPr>
          <a:xfrm>
            <a:off x="6011863" y="3478213"/>
            <a:ext cx="492125" cy="4318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790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7903" name="图片 19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4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37905" name="组合 7"/>
          <p:cNvGrpSpPr/>
          <p:nvPr/>
        </p:nvGrpSpPr>
        <p:grpSpPr bwMode="auto">
          <a:xfrm>
            <a:off x="5219700" y="969963"/>
            <a:ext cx="3125788" cy="693737"/>
            <a:chOff x="5436096" y="1127125"/>
            <a:chExt cx="2620406" cy="624139"/>
          </a:xfrm>
        </p:grpSpPr>
        <p:sp>
          <p:nvSpPr>
            <p:cNvPr id="31" name="云形 30"/>
            <p:cNvSpPr/>
            <p:nvPr/>
          </p:nvSpPr>
          <p:spPr bwMode="auto">
            <a:xfrm>
              <a:off x="5436096" y="1127125"/>
              <a:ext cx="2596451" cy="624139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2" name="TextBox 25"/>
            <p:cNvSpPr txBox="1">
              <a:spLocks noChangeArrowheads="1"/>
            </p:cNvSpPr>
            <p:nvPr/>
          </p:nvSpPr>
          <p:spPr bwMode="auto">
            <a:xfrm>
              <a:off x="5474691" y="1229958"/>
              <a:ext cx="2581811" cy="432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defRPr/>
              </a:pPr>
              <a:r>
                <a:rPr lang="en-US" altLang="zh-CN" sz="28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Listen and number</a:t>
              </a:r>
              <a:endPara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33" name="直接连接符 32"/>
          <p:cNvCxnSpPr/>
          <p:nvPr/>
        </p:nvCxnSpPr>
        <p:spPr>
          <a:xfrm>
            <a:off x="1135063" y="1412875"/>
            <a:ext cx="322103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798513" y="3382963"/>
            <a:ext cx="441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4</a:t>
            </a:r>
            <a:endParaRPr lang="zh-CN" altLang="en-US" sz="3600">
              <a:solidFill>
                <a:srgbClr val="FF0000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3455988" y="3359150"/>
            <a:ext cx="441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2</a:t>
            </a:r>
            <a:endParaRPr lang="zh-CN" altLang="en-US" sz="3600">
              <a:solidFill>
                <a:srgbClr val="FF0000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6037263" y="3371850"/>
            <a:ext cx="441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6</a:t>
            </a:r>
            <a:endParaRPr lang="zh-CN" altLang="en-US" sz="3600">
              <a:solidFill>
                <a:srgbClr val="FF0000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788988" y="5656263"/>
            <a:ext cx="441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1</a:t>
            </a:r>
            <a:endParaRPr lang="zh-CN" altLang="en-US" sz="3600">
              <a:solidFill>
                <a:srgbClr val="FF0000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3430588" y="5672138"/>
            <a:ext cx="441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5</a:t>
            </a:r>
            <a:endParaRPr lang="zh-CN" altLang="en-US" sz="3600">
              <a:solidFill>
                <a:srgbClr val="FF0000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6037263" y="5656263"/>
            <a:ext cx="441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3</a:t>
            </a:r>
            <a:endParaRPr lang="zh-CN" altLang="en-US" sz="3600">
              <a:solidFill>
                <a:srgbClr val="FF0000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4" name="Lesson17Justreadand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3" y="619442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36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169863" y="1557338"/>
            <a:ext cx="8583612" cy="48752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Kate, Gao Wei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  &amp; Peter: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Happy birthday, Lisa!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dirty="0">
                <a:solidFill>
                  <a:srgbClr val="3333FF"/>
                </a:solidFill>
                <a:latin typeface="+mj-lt"/>
                <a:ea typeface="宋体" panose="02010600030101010101" pitchFamily="2" charset="-122"/>
              </a:rPr>
              <a:t>       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Lisa: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Thank you! Welcome to my birthday party.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dirty="0">
                <a:solidFill>
                  <a:srgbClr val="3333FF"/>
                </a:solidFill>
                <a:latin typeface="+mj-lt"/>
                <a:ea typeface="宋体" panose="02010600030101010101" pitchFamily="2" charset="-122"/>
              </a:rPr>
              <a:t>      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Kate: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Here’s a teddy bear for you!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Gao Wei: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I have a new storybook for you!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     Peter: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Look! Here are some chocolates for you!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dirty="0">
                <a:solidFill>
                  <a:srgbClr val="3333FF"/>
                </a:solidFill>
                <a:latin typeface="+mj-lt"/>
                <a:ea typeface="宋体" panose="02010600030101010101" pitchFamily="2" charset="-122"/>
              </a:rPr>
              <a:t>      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Lisa: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Thank you very much!</a:t>
            </a:r>
          </a:p>
          <a:p>
            <a:pPr>
              <a:defRPr/>
            </a:pPr>
            <a:r>
              <a:rPr lang="en-US" altLang="zh-CN" sz="2800" dirty="0">
                <a:solidFill>
                  <a:srgbClr val="3333FF"/>
                </a:solidFill>
                <a:latin typeface="Arial" panose="020B0604020202020204"/>
                <a:ea typeface="宋体" panose="02010600030101010101" pitchFamily="2" charset="-122"/>
              </a:rPr>
              <a:t>     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Mum: </a:t>
            </a:r>
            <a:r>
              <a:rPr lang="en-US" altLang="zh-CN" sz="28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Shall we begin the party?</a:t>
            </a:r>
          </a:p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          All: </a:t>
            </a:r>
            <a:r>
              <a:rPr lang="en-US" altLang="zh-CN" sz="28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Yeah!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             </a:t>
            </a:r>
          </a:p>
        </p:txBody>
      </p:sp>
      <p:sp>
        <p:nvSpPr>
          <p:cNvPr id="39939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1154113" y="1390650"/>
            <a:ext cx="32734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1" name="图片 19"/>
          <p:cNvPicPr>
            <a:picLocks noChangeAspect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39943" name="组合 7"/>
          <p:cNvGrpSpPr/>
          <p:nvPr/>
        </p:nvGrpSpPr>
        <p:grpSpPr bwMode="auto">
          <a:xfrm>
            <a:off x="5219700" y="1057275"/>
            <a:ext cx="3071813" cy="571500"/>
            <a:chOff x="5436096" y="1127125"/>
            <a:chExt cx="3071802" cy="571500"/>
          </a:xfrm>
        </p:grpSpPr>
        <p:sp>
          <p:nvSpPr>
            <p:cNvPr id="10" name="云形 9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9953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" name="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22050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8" y="282416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33401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8" y="386715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5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8" y="444182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6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8" y="499110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7.mp3">
            <a:hlinkClick r:id="" action="ppaction://media"/>
          </p:cNvPr>
          <p:cNvPicPr>
            <a:picLocks noRot="1"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8" y="550862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8.mp3">
            <a:hlinkClick r:id="" action="ppaction://media"/>
          </p:cNvPr>
          <p:cNvPicPr>
            <a:picLocks noRot="1"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link="rId15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8" y="595947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555</Words>
  <Application>Microsoft Office PowerPoint</Application>
  <PresentationFormat>全屏显示(4:3)</PresentationFormat>
  <Paragraphs>129</Paragraphs>
  <Slides>17</Slides>
  <Notes>9</Notes>
  <HiddenSlides>0</HiddenSlides>
  <MMClips>24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Comic Sans MS</vt:lpstr>
      <vt:lpstr>Times New Roman</vt:lpstr>
      <vt:lpstr>Wingdings</vt:lpstr>
      <vt:lpstr>WWW.2PPT.COM</vt:lpstr>
      <vt:lpstr>Unit3 Would you like to come to my birthday party?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2023-01-17T01:49:58Z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97D26B85208E4A35922A31E5A88EBE58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