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8"/>
  </p:notesMasterIdLst>
  <p:handoutMasterIdLst>
    <p:handoutMasterId r:id="rId29"/>
  </p:handoutMasterIdLst>
  <p:sldIdLst>
    <p:sldId id="256" r:id="rId3"/>
    <p:sldId id="257" r:id="rId4"/>
    <p:sldId id="258" r:id="rId5"/>
    <p:sldId id="262" r:id="rId6"/>
    <p:sldId id="263" r:id="rId7"/>
    <p:sldId id="264" r:id="rId8"/>
    <p:sldId id="265" r:id="rId9"/>
    <p:sldId id="266" r:id="rId10"/>
    <p:sldId id="267" r:id="rId11"/>
    <p:sldId id="268" r:id="rId12"/>
    <p:sldId id="270" r:id="rId13"/>
    <p:sldId id="284" r:id="rId14"/>
    <p:sldId id="271" r:id="rId15"/>
    <p:sldId id="260" r:id="rId16"/>
    <p:sldId id="272" r:id="rId17"/>
    <p:sldId id="273" r:id="rId18"/>
    <p:sldId id="274" r:id="rId19"/>
    <p:sldId id="275" r:id="rId20"/>
    <p:sldId id="276" r:id="rId21"/>
    <p:sldId id="277" r:id="rId22"/>
    <p:sldId id="261" r:id="rId23"/>
    <p:sldId id="278" r:id="rId24"/>
    <p:sldId id="279" r:id="rId25"/>
    <p:sldId id="280" r:id="rId26"/>
    <p:sldId id="285"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443"/>
    <a:srgbClr val="F1D850"/>
    <a:srgbClr val="FFC000"/>
    <a:srgbClr val="FCF60A"/>
    <a:srgbClr val="74C8CB"/>
    <a:srgbClr val="E25942"/>
    <a:srgbClr val="F0FF00"/>
    <a:srgbClr val="FF9600"/>
    <a:srgbClr val="EE62A2"/>
    <a:srgbClr val="F532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p:cViewPr varScale="1">
        <p:scale>
          <a:sx n="107" d="100"/>
          <a:sy n="107" d="100"/>
        </p:scale>
        <p:origin x="-678"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D6AEA9-B30C-407F-B8ED-13F98D7382AE}"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FF16C-E8AA-4463-8D20-2BFB16DEFA1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39FF16C-E8AA-4463-8D20-2BFB16DEFA12}"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
        <p:nvSpPr>
          <p:cNvPr id="11" name="TextBox 10"/>
          <p:cNvSpPr txBox="1"/>
          <p:nvPr userDrawn="1"/>
        </p:nvSpPr>
        <p:spPr>
          <a:xfrm>
            <a:off x="2279576" y="6453336"/>
            <a:ext cx="1800200"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http:///moban/</a:t>
            </a:r>
            <a:r>
              <a:rPr kumimoji="0" lang="zh-CN" altLang="en-US" sz="100" b="0" i="0" u="none" strike="noStrike" kern="0" cap="none" spc="0" normalizeH="0" baseline="0" noProof="0" dirty="0" smtClean="0">
                <a:ln>
                  <a:noFill/>
                </a:ln>
                <a:solidFill>
                  <a:prstClr val="black"/>
                </a:solidFill>
                <a:effectLst/>
                <a:uLnTx/>
                <a:uFillTx/>
              </a:rPr>
              <a:t> </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6.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16.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16.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4.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4.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4.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4.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2.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2.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jpe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2.pn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6.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6.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6.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6.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50429" y="-232216"/>
            <a:ext cx="15325515" cy="11235282"/>
            <a:chOff x="-150429" y="-232216"/>
            <a:chExt cx="15325515" cy="11235282"/>
          </a:xfrm>
        </p:grpSpPr>
        <p:grpSp>
          <p:nvGrpSpPr>
            <p:cNvPr id="4" name="组合 3"/>
            <p:cNvGrpSpPr/>
            <p:nvPr/>
          </p:nvGrpSpPr>
          <p:grpSpPr>
            <a:xfrm>
              <a:off x="-150429" y="-232216"/>
              <a:ext cx="15325515" cy="11235282"/>
              <a:chOff x="-307917" y="-200675"/>
              <a:chExt cx="15325515" cy="11235282"/>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r="30492"/>
              <a:stretch>
                <a:fillRect/>
              </a:stretch>
            </p:blipFill>
            <p:spPr>
              <a:xfrm>
                <a:off x="-168696" y="-1"/>
                <a:ext cx="12203208" cy="688954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740" y="4176607"/>
                <a:ext cx="9711145" cy="6858000"/>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433603">
                <a:off x="1009408" y="663195"/>
                <a:ext cx="2220158" cy="1567864"/>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88039" flipH="1">
                <a:off x="8785621" y="4581128"/>
                <a:ext cx="2892413" cy="2042619"/>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522" y="-200675"/>
                <a:ext cx="4964076" cy="4964076"/>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3867" y="1743309"/>
                <a:ext cx="1587432" cy="2247855"/>
              </a:xfrm>
              <a:prstGeom prst="rect">
                <a:avLst/>
              </a:prstGeom>
            </p:spPr>
          </p:pic>
          <p:pic>
            <p:nvPicPr>
              <p:cNvPr id="6" name="图片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047885">
                <a:off x="9757814" y="287158"/>
                <a:ext cx="2727705" cy="1926291"/>
              </a:xfrm>
              <a:prstGeom prst="rect">
                <a:avLst/>
              </a:prstGeom>
            </p:spPr>
          </p:pic>
          <p:pic>
            <p:nvPicPr>
              <p:cNvPr id="12" name="图片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7917" y="4031824"/>
                <a:ext cx="3122157" cy="2204864"/>
              </a:xfrm>
              <a:prstGeom prst="rect">
                <a:avLst/>
              </a:prstGeom>
            </p:spPr>
          </p:pic>
          <p:pic>
            <p:nvPicPr>
              <p:cNvPr id="13" name="图片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2992941" y="4731041"/>
                <a:ext cx="1658368" cy="1171131"/>
              </a:xfrm>
              <a:prstGeom prst="rect">
                <a:avLst/>
              </a:prstGeom>
            </p:spPr>
          </p:pic>
          <p:pic>
            <p:nvPicPr>
              <p:cNvPr id="14"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9531576" y="3608582"/>
                <a:ext cx="1007750" cy="711668"/>
              </a:xfrm>
              <a:prstGeom prst="rect">
                <a:avLst/>
              </a:prstGeom>
            </p:spPr>
          </p:pic>
          <p:pic>
            <p:nvPicPr>
              <p:cNvPr id="15" name="图片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193923" y="4308966"/>
                <a:ext cx="1007750" cy="711668"/>
              </a:xfrm>
              <a:prstGeom prst="rect">
                <a:avLst/>
              </a:prstGeom>
            </p:spPr>
          </p:pic>
          <p:pic>
            <p:nvPicPr>
              <p:cNvPr id="20" name="图片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8690863" y="2815952"/>
                <a:ext cx="1658368" cy="1171131"/>
              </a:xfrm>
              <a:prstGeom prst="rect">
                <a:avLst/>
              </a:prstGeom>
            </p:spPr>
          </p:pic>
          <p:pic>
            <p:nvPicPr>
              <p:cNvPr id="21" name="图片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4328281">
                <a:off x="9487690" y="1574626"/>
                <a:ext cx="1943954" cy="1372818"/>
              </a:xfrm>
              <a:prstGeom prst="rect">
                <a:avLst/>
              </a:prstGeom>
            </p:spPr>
          </p:pic>
          <p:pic>
            <p:nvPicPr>
              <p:cNvPr id="22" name="图片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92554" y="13147"/>
                <a:ext cx="1954470" cy="1380245"/>
              </a:xfrm>
              <a:prstGeom prst="rect">
                <a:avLst/>
              </a:prstGeom>
            </p:spPr>
          </p:pic>
        </p:grpSp>
        <p:pic>
          <p:nvPicPr>
            <p:cNvPr id="16" name="图片 15"/>
            <p:cNvPicPr>
              <a:picLocks noChangeAspect="1"/>
            </p:cNvPicPr>
            <p:nvPr/>
          </p:nvPicPr>
          <p:blipFill>
            <a:blip r:embed="rId15" cstate="print"/>
            <a:stretch>
              <a:fillRect/>
            </a:stretch>
          </p:blipFill>
          <p:spPr>
            <a:xfrm>
              <a:off x="3754961" y="1953235"/>
              <a:ext cx="1041611" cy="1023651"/>
            </a:xfrm>
            <a:prstGeom prst="rect">
              <a:avLst/>
            </a:prstGeom>
          </p:spPr>
        </p:pic>
      </p:grpSp>
      <p:sp>
        <p:nvSpPr>
          <p:cNvPr id="30" name="矩形 29"/>
          <p:cNvSpPr/>
          <p:nvPr/>
        </p:nvSpPr>
        <p:spPr>
          <a:xfrm>
            <a:off x="0" y="-9270"/>
            <a:ext cx="12192000" cy="6863413"/>
          </a:xfrm>
          <a:prstGeom prst="rect">
            <a:avLst/>
          </a:prstGeom>
          <a:solidFill>
            <a:schemeClr val="tx1">
              <a:alpha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文本框 47"/>
          <p:cNvSpPr txBox="1"/>
          <p:nvPr/>
        </p:nvSpPr>
        <p:spPr>
          <a:xfrm>
            <a:off x="3951588" y="3602478"/>
            <a:ext cx="4904871" cy="461665"/>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zh-CN" altLang="en-US" sz="2400" dirty="0">
                <a:solidFill>
                  <a:srgbClr val="FFE443"/>
                </a:solidFill>
                <a:cs typeface="+mn-ea"/>
                <a:sym typeface="+mn-lt"/>
              </a:rPr>
              <a:t>探索宇宙的奥秘，展现地球的未来</a:t>
            </a:r>
          </a:p>
        </p:txBody>
      </p:sp>
      <p:sp>
        <p:nvSpPr>
          <p:cNvPr id="49" name="文本框 48"/>
          <p:cNvSpPr txBox="1"/>
          <p:nvPr/>
        </p:nvSpPr>
        <p:spPr>
          <a:xfrm>
            <a:off x="4796571" y="4450384"/>
            <a:ext cx="1926675" cy="306705"/>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zh-CN" altLang="en-US" sz="1400" smtClean="0">
                <a:solidFill>
                  <a:srgbClr val="FFE443"/>
                </a:solidFill>
                <a:cs typeface="+mn-ea"/>
                <a:sym typeface="+mn-lt"/>
              </a:rPr>
              <a:t>演讲人：</a:t>
            </a:r>
            <a:r>
              <a:rPr lang="en-US" altLang="zh-CN" sz="1400" smtClean="0">
                <a:solidFill>
                  <a:srgbClr val="FFE443"/>
                </a:solidFill>
                <a:cs typeface="+mn-ea"/>
                <a:sym typeface="+mn-lt"/>
              </a:rPr>
              <a:t>PPT818</a:t>
            </a:r>
            <a:endParaRPr lang="zh-CN" altLang="en-US" sz="1400" dirty="0">
              <a:solidFill>
                <a:srgbClr val="FFE443"/>
              </a:solidFill>
              <a:cs typeface="+mn-ea"/>
              <a:sym typeface="+mn-lt"/>
            </a:endParaRPr>
          </a:p>
        </p:txBody>
      </p:sp>
      <p:sp>
        <p:nvSpPr>
          <p:cNvPr id="50" name="文本框 49"/>
          <p:cNvSpPr txBox="1"/>
          <p:nvPr/>
        </p:nvSpPr>
        <p:spPr>
          <a:xfrm>
            <a:off x="6723247" y="4450383"/>
            <a:ext cx="1749017" cy="307777"/>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zh-CN" altLang="en-US" sz="1400" dirty="0">
                <a:solidFill>
                  <a:srgbClr val="FFE443"/>
                </a:solidFill>
                <a:cs typeface="+mn-ea"/>
                <a:sym typeface="+mn-lt"/>
              </a:rPr>
              <a:t>时间：</a:t>
            </a:r>
            <a:r>
              <a:rPr lang="en-US" altLang="zh-CN" sz="1400" dirty="0" smtClean="0">
                <a:solidFill>
                  <a:srgbClr val="FFE443"/>
                </a:solidFill>
                <a:cs typeface="+mn-ea"/>
                <a:sym typeface="+mn-lt"/>
              </a:rPr>
              <a:t>20XX.6.10</a:t>
            </a:r>
            <a:endParaRPr lang="zh-CN" altLang="en-US" sz="1400" dirty="0">
              <a:solidFill>
                <a:srgbClr val="FFE443"/>
              </a:solidFill>
              <a:cs typeface="+mn-ea"/>
              <a:sym typeface="+mn-lt"/>
            </a:endParaRPr>
          </a:p>
        </p:txBody>
      </p:sp>
      <p:grpSp>
        <p:nvGrpSpPr>
          <p:cNvPr id="18" name="组合 17"/>
          <p:cNvGrpSpPr/>
          <p:nvPr/>
        </p:nvGrpSpPr>
        <p:grpSpPr>
          <a:xfrm>
            <a:off x="2343259" y="1313345"/>
            <a:ext cx="1171133" cy="1517857"/>
            <a:chOff x="2550484" y="1288139"/>
            <a:chExt cx="1171133" cy="1517857"/>
          </a:xfrm>
        </p:grpSpPr>
        <p:sp>
          <p:nvSpPr>
            <p:cNvPr id="47" name="文本框 46"/>
            <p:cNvSpPr txBox="1"/>
            <p:nvPr/>
          </p:nvSpPr>
          <p:spPr>
            <a:xfrm>
              <a:off x="2550484" y="1698000"/>
              <a:ext cx="1171133" cy="1107996"/>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zh-CN" altLang="en-US" sz="6600" dirty="0">
                  <a:solidFill>
                    <a:srgbClr val="FFE443"/>
                  </a:solidFill>
                  <a:latin typeface="方正正黑简体" panose="02000000000000000000" pitchFamily="2" charset="-122"/>
                  <a:ea typeface="方正正黑简体" panose="02000000000000000000" pitchFamily="2" charset="-122"/>
                  <a:cs typeface="+mn-ea"/>
                  <a:sym typeface="+mn-lt"/>
                </a:rPr>
                <a:t>儿</a:t>
              </a:r>
            </a:p>
          </p:txBody>
        </p:sp>
        <p:sp>
          <p:nvSpPr>
            <p:cNvPr id="51" name="文本框 50"/>
            <p:cNvSpPr txBox="1"/>
            <p:nvPr/>
          </p:nvSpPr>
          <p:spPr>
            <a:xfrm>
              <a:off x="2820965" y="1288139"/>
              <a:ext cx="820638" cy="553998"/>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en-US" altLang="zh-CN" sz="3000" dirty="0" err="1">
                  <a:solidFill>
                    <a:srgbClr val="FFE443"/>
                  </a:solidFill>
                  <a:latin typeface="方正正黑简体" panose="02000000000000000000" pitchFamily="2" charset="-122"/>
                  <a:ea typeface="方正正黑简体" panose="02000000000000000000" pitchFamily="2" charset="-122"/>
                  <a:cs typeface="+mn-ea"/>
                  <a:sym typeface="+mn-lt"/>
                </a:rPr>
                <a:t>er</a:t>
              </a:r>
              <a:endParaRPr lang="zh-CN" altLang="en-US" sz="3000" dirty="0">
                <a:solidFill>
                  <a:srgbClr val="FFE443"/>
                </a:solidFill>
                <a:latin typeface="方正正黑简体" panose="02000000000000000000" pitchFamily="2" charset="-122"/>
                <a:ea typeface="方正正黑简体" panose="02000000000000000000" pitchFamily="2" charset="-122"/>
                <a:cs typeface="+mn-ea"/>
                <a:sym typeface="+mn-lt"/>
              </a:endParaRPr>
            </a:p>
          </p:txBody>
        </p:sp>
      </p:grpSp>
      <p:grpSp>
        <p:nvGrpSpPr>
          <p:cNvPr id="19" name="组合 18"/>
          <p:cNvGrpSpPr/>
          <p:nvPr/>
        </p:nvGrpSpPr>
        <p:grpSpPr>
          <a:xfrm>
            <a:off x="3215680" y="1685379"/>
            <a:ext cx="1464713" cy="1541946"/>
            <a:chOff x="3341110" y="1291723"/>
            <a:chExt cx="1464713" cy="1541946"/>
          </a:xfrm>
        </p:grpSpPr>
        <p:sp>
          <p:nvSpPr>
            <p:cNvPr id="52" name="文本框 51"/>
            <p:cNvSpPr txBox="1"/>
            <p:nvPr/>
          </p:nvSpPr>
          <p:spPr>
            <a:xfrm>
              <a:off x="3341110" y="1291723"/>
              <a:ext cx="1464713" cy="553998"/>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en-US" altLang="zh-CN" sz="3000" dirty="0">
                  <a:solidFill>
                    <a:srgbClr val="FFE443"/>
                  </a:solidFill>
                  <a:latin typeface="方正正黑简体" panose="02000000000000000000" pitchFamily="2" charset="-122"/>
                  <a:ea typeface="方正正黑简体" panose="02000000000000000000" pitchFamily="2" charset="-122"/>
                  <a:cs typeface="+mn-ea"/>
                  <a:sym typeface="+mn-lt"/>
                </a:rPr>
                <a:t>tong</a:t>
              </a:r>
              <a:endParaRPr lang="zh-CN" altLang="en-US" sz="3000" dirty="0">
                <a:solidFill>
                  <a:srgbClr val="FFE443"/>
                </a:solidFill>
                <a:latin typeface="方正正黑简体" panose="02000000000000000000" pitchFamily="2" charset="-122"/>
                <a:ea typeface="方正正黑简体" panose="02000000000000000000" pitchFamily="2" charset="-122"/>
                <a:cs typeface="+mn-ea"/>
                <a:sym typeface="+mn-lt"/>
              </a:endParaRPr>
            </a:p>
          </p:txBody>
        </p:sp>
        <p:sp>
          <p:nvSpPr>
            <p:cNvPr id="59" name="文本框 58"/>
            <p:cNvSpPr txBox="1"/>
            <p:nvPr/>
          </p:nvSpPr>
          <p:spPr>
            <a:xfrm>
              <a:off x="3412351" y="1725673"/>
              <a:ext cx="1171133" cy="1107996"/>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zh-CN" altLang="en-US" sz="6600" dirty="0">
                  <a:solidFill>
                    <a:srgbClr val="FFE443"/>
                  </a:solidFill>
                  <a:latin typeface="方正正黑简体" panose="02000000000000000000" pitchFamily="2" charset="-122"/>
                  <a:ea typeface="方正正黑简体" panose="02000000000000000000" pitchFamily="2" charset="-122"/>
                  <a:cs typeface="+mn-ea"/>
                  <a:sym typeface="+mn-lt"/>
                </a:rPr>
                <a:t>童</a:t>
              </a:r>
            </a:p>
          </p:txBody>
        </p:sp>
      </p:grpSp>
      <p:grpSp>
        <p:nvGrpSpPr>
          <p:cNvPr id="24" name="组合 23"/>
          <p:cNvGrpSpPr/>
          <p:nvPr/>
        </p:nvGrpSpPr>
        <p:grpSpPr>
          <a:xfrm>
            <a:off x="4149848" y="1196379"/>
            <a:ext cx="1161861" cy="1475900"/>
            <a:chOff x="4297659" y="1484602"/>
            <a:chExt cx="1161861" cy="1475900"/>
          </a:xfrm>
        </p:grpSpPr>
        <p:sp>
          <p:nvSpPr>
            <p:cNvPr id="53" name="文本框 52"/>
            <p:cNvSpPr txBox="1"/>
            <p:nvPr/>
          </p:nvSpPr>
          <p:spPr>
            <a:xfrm>
              <a:off x="4442189" y="1484602"/>
              <a:ext cx="1017331" cy="553998"/>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en-US" altLang="zh-CN" sz="3000" dirty="0">
                  <a:solidFill>
                    <a:srgbClr val="FFE443"/>
                  </a:solidFill>
                  <a:latin typeface="方正正黑简体" panose="02000000000000000000" pitchFamily="2" charset="-122"/>
                  <a:ea typeface="方正正黑简体" panose="02000000000000000000" pitchFamily="2" charset="-122"/>
                  <a:cs typeface="+mn-ea"/>
                  <a:sym typeface="+mn-lt"/>
                </a:rPr>
                <a:t>tian</a:t>
              </a:r>
              <a:endParaRPr lang="zh-CN" altLang="en-US" sz="3000" dirty="0">
                <a:solidFill>
                  <a:srgbClr val="FFE443"/>
                </a:solidFill>
                <a:latin typeface="方正正黑简体" panose="02000000000000000000" pitchFamily="2" charset="-122"/>
                <a:ea typeface="方正正黑简体" panose="02000000000000000000" pitchFamily="2" charset="-122"/>
                <a:cs typeface="+mn-ea"/>
                <a:sym typeface="+mn-lt"/>
              </a:endParaRPr>
            </a:p>
          </p:txBody>
        </p:sp>
        <p:sp>
          <p:nvSpPr>
            <p:cNvPr id="60" name="文本框 59"/>
            <p:cNvSpPr txBox="1"/>
            <p:nvPr/>
          </p:nvSpPr>
          <p:spPr>
            <a:xfrm>
              <a:off x="4297659" y="1852506"/>
              <a:ext cx="1041612" cy="1107996"/>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zh-CN" altLang="en-US" sz="6600" dirty="0">
                  <a:solidFill>
                    <a:srgbClr val="FFE443"/>
                  </a:solidFill>
                  <a:latin typeface="方正正黑简体" panose="02000000000000000000" pitchFamily="2" charset="-122"/>
                  <a:ea typeface="方正正黑简体" panose="02000000000000000000" pitchFamily="2" charset="-122"/>
                  <a:cs typeface="+mn-ea"/>
                  <a:sym typeface="+mn-lt"/>
                </a:rPr>
                <a:t>天</a:t>
              </a:r>
            </a:p>
          </p:txBody>
        </p:sp>
      </p:grpSp>
      <p:grpSp>
        <p:nvGrpSpPr>
          <p:cNvPr id="25" name="组合 24"/>
          <p:cNvGrpSpPr/>
          <p:nvPr/>
        </p:nvGrpSpPr>
        <p:grpSpPr>
          <a:xfrm>
            <a:off x="5087888" y="1699655"/>
            <a:ext cx="1095769" cy="1495219"/>
            <a:chOff x="5109382" y="1385593"/>
            <a:chExt cx="1095769" cy="1495219"/>
          </a:xfrm>
        </p:grpSpPr>
        <p:sp>
          <p:nvSpPr>
            <p:cNvPr id="54" name="文本框 53"/>
            <p:cNvSpPr txBox="1"/>
            <p:nvPr/>
          </p:nvSpPr>
          <p:spPr>
            <a:xfrm>
              <a:off x="5109382" y="1385593"/>
              <a:ext cx="1095769" cy="553998"/>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en-US" altLang="zh-CN" sz="3000" dirty="0">
                  <a:solidFill>
                    <a:srgbClr val="FFE443"/>
                  </a:solidFill>
                  <a:latin typeface="方正正黑简体" panose="02000000000000000000" pitchFamily="2" charset="-122"/>
                  <a:ea typeface="方正正黑简体" panose="02000000000000000000" pitchFamily="2" charset="-122"/>
                  <a:cs typeface="+mn-ea"/>
                  <a:sym typeface="+mn-lt"/>
                </a:rPr>
                <a:t>wen</a:t>
              </a:r>
              <a:endParaRPr lang="zh-CN" altLang="en-US" sz="3000" dirty="0">
                <a:solidFill>
                  <a:srgbClr val="FFE443"/>
                </a:solidFill>
                <a:latin typeface="方正正黑简体" panose="02000000000000000000" pitchFamily="2" charset="-122"/>
                <a:ea typeface="方正正黑简体" panose="02000000000000000000" pitchFamily="2" charset="-122"/>
                <a:cs typeface="+mn-ea"/>
                <a:sym typeface="+mn-lt"/>
              </a:endParaRPr>
            </a:p>
          </p:txBody>
        </p:sp>
        <p:sp>
          <p:nvSpPr>
            <p:cNvPr id="63" name="文本框 62"/>
            <p:cNvSpPr txBox="1"/>
            <p:nvPr/>
          </p:nvSpPr>
          <p:spPr>
            <a:xfrm>
              <a:off x="5126396" y="1772816"/>
              <a:ext cx="1041612" cy="1107996"/>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zh-CN" altLang="en-US" sz="6600" dirty="0">
                  <a:solidFill>
                    <a:srgbClr val="FFE443"/>
                  </a:solidFill>
                  <a:latin typeface="方正正黑简体" panose="02000000000000000000" pitchFamily="2" charset="-122"/>
                  <a:ea typeface="方正正黑简体" panose="02000000000000000000" pitchFamily="2" charset="-122"/>
                  <a:cs typeface="+mn-ea"/>
                  <a:sym typeface="+mn-lt"/>
                </a:rPr>
                <a:t>文</a:t>
              </a:r>
            </a:p>
          </p:txBody>
        </p:sp>
      </p:grpSp>
      <p:grpSp>
        <p:nvGrpSpPr>
          <p:cNvPr id="26" name="组合 25"/>
          <p:cNvGrpSpPr/>
          <p:nvPr/>
        </p:nvGrpSpPr>
        <p:grpSpPr>
          <a:xfrm>
            <a:off x="5918484" y="1415586"/>
            <a:ext cx="1095101" cy="1509358"/>
            <a:chOff x="5918484" y="1415586"/>
            <a:chExt cx="1095101" cy="1509358"/>
          </a:xfrm>
        </p:grpSpPr>
        <p:sp>
          <p:nvSpPr>
            <p:cNvPr id="55" name="文本框 54"/>
            <p:cNvSpPr txBox="1"/>
            <p:nvPr/>
          </p:nvSpPr>
          <p:spPr>
            <a:xfrm>
              <a:off x="6021114" y="1415586"/>
              <a:ext cx="992471" cy="553998"/>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en-US" altLang="zh-CN" sz="3000" dirty="0" err="1">
                  <a:solidFill>
                    <a:srgbClr val="FFE443"/>
                  </a:solidFill>
                  <a:latin typeface="方正正黑简体" panose="02000000000000000000" pitchFamily="2" charset="-122"/>
                  <a:ea typeface="方正正黑简体" panose="02000000000000000000" pitchFamily="2" charset="-122"/>
                  <a:cs typeface="+mn-ea"/>
                  <a:sym typeface="+mn-lt"/>
                </a:rPr>
                <a:t>jiao</a:t>
              </a:r>
              <a:endParaRPr lang="zh-CN" altLang="en-US" sz="3000" dirty="0">
                <a:solidFill>
                  <a:srgbClr val="FFE443"/>
                </a:solidFill>
                <a:latin typeface="方正正黑简体" panose="02000000000000000000" pitchFamily="2" charset="-122"/>
                <a:ea typeface="方正正黑简体" panose="02000000000000000000" pitchFamily="2" charset="-122"/>
                <a:cs typeface="+mn-ea"/>
                <a:sym typeface="+mn-lt"/>
              </a:endParaRPr>
            </a:p>
          </p:txBody>
        </p:sp>
        <p:sp>
          <p:nvSpPr>
            <p:cNvPr id="64" name="文本框 63"/>
            <p:cNvSpPr txBox="1"/>
            <p:nvPr/>
          </p:nvSpPr>
          <p:spPr>
            <a:xfrm>
              <a:off x="5918484" y="1816948"/>
              <a:ext cx="1041612" cy="1107996"/>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zh-CN" altLang="en-US" sz="6600" dirty="0">
                  <a:solidFill>
                    <a:srgbClr val="FFE443"/>
                  </a:solidFill>
                  <a:latin typeface="方正正黑简体" panose="02000000000000000000" pitchFamily="2" charset="-122"/>
                  <a:ea typeface="方正正黑简体" panose="02000000000000000000" pitchFamily="2" charset="-122"/>
                  <a:cs typeface="+mn-ea"/>
                  <a:sym typeface="+mn-lt"/>
                </a:rPr>
                <a:t>教</a:t>
              </a:r>
            </a:p>
          </p:txBody>
        </p:sp>
      </p:grpSp>
      <p:grpSp>
        <p:nvGrpSpPr>
          <p:cNvPr id="27" name="组合 26"/>
          <p:cNvGrpSpPr/>
          <p:nvPr/>
        </p:nvGrpSpPr>
        <p:grpSpPr>
          <a:xfrm>
            <a:off x="6744072" y="1376666"/>
            <a:ext cx="1041612" cy="1648162"/>
            <a:chOff x="6744072" y="1376666"/>
            <a:chExt cx="1041612" cy="1648162"/>
          </a:xfrm>
        </p:grpSpPr>
        <p:sp>
          <p:nvSpPr>
            <p:cNvPr id="56" name="文本框 55"/>
            <p:cNvSpPr txBox="1"/>
            <p:nvPr/>
          </p:nvSpPr>
          <p:spPr>
            <a:xfrm>
              <a:off x="6956749" y="1376666"/>
              <a:ext cx="820638" cy="553998"/>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en-US" altLang="zh-CN" sz="3000" dirty="0" err="1">
                  <a:solidFill>
                    <a:srgbClr val="FFE443"/>
                  </a:solidFill>
                  <a:latin typeface="方正正黑简体" panose="02000000000000000000" pitchFamily="2" charset="-122"/>
                  <a:ea typeface="方正正黑简体" panose="02000000000000000000" pitchFamily="2" charset="-122"/>
                  <a:cs typeface="+mn-ea"/>
                  <a:sym typeface="+mn-lt"/>
                </a:rPr>
                <a:t>yu</a:t>
              </a:r>
              <a:endParaRPr lang="zh-CN" altLang="en-US" sz="3000" dirty="0">
                <a:solidFill>
                  <a:srgbClr val="FFE443"/>
                </a:solidFill>
                <a:latin typeface="方正正黑简体" panose="02000000000000000000" pitchFamily="2" charset="-122"/>
                <a:ea typeface="方正正黑简体" panose="02000000000000000000" pitchFamily="2" charset="-122"/>
                <a:cs typeface="+mn-ea"/>
                <a:sym typeface="+mn-lt"/>
              </a:endParaRPr>
            </a:p>
          </p:txBody>
        </p:sp>
        <p:sp>
          <p:nvSpPr>
            <p:cNvPr id="65" name="文本框 64"/>
            <p:cNvSpPr txBox="1"/>
            <p:nvPr/>
          </p:nvSpPr>
          <p:spPr>
            <a:xfrm>
              <a:off x="6744072" y="1916832"/>
              <a:ext cx="1041612" cy="1107996"/>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zh-CN" altLang="en-US" sz="6600" dirty="0">
                  <a:solidFill>
                    <a:srgbClr val="FFE443"/>
                  </a:solidFill>
                  <a:latin typeface="方正正黑简体" panose="02000000000000000000" pitchFamily="2" charset="-122"/>
                  <a:ea typeface="方正正黑简体" panose="02000000000000000000" pitchFamily="2" charset="-122"/>
                  <a:cs typeface="+mn-ea"/>
                  <a:sym typeface="+mn-lt"/>
                </a:rPr>
                <a:t>育</a:t>
              </a:r>
            </a:p>
          </p:txBody>
        </p:sp>
      </p:grpSp>
      <p:grpSp>
        <p:nvGrpSpPr>
          <p:cNvPr id="28" name="组合 27"/>
          <p:cNvGrpSpPr/>
          <p:nvPr/>
        </p:nvGrpSpPr>
        <p:grpSpPr>
          <a:xfrm>
            <a:off x="7579338" y="2000488"/>
            <a:ext cx="1041612" cy="1431630"/>
            <a:chOff x="7563524" y="1429273"/>
            <a:chExt cx="1041612" cy="1431630"/>
          </a:xfrm>
        </p:grpSpPr>
        <p:sp>
          <p:nvSpPr>
            <p:cNvPr id="57" name="文本框 56"/>
            <p:cNvSpPr txBox="1"/>
            <p:nvPr/>
          </p:nvSpPr>
          <p:spPr>
            <a:xfrm>
              <a:off x="7720550" y="1429273"/>
              <a:ext cx="820638" cy="553998"/>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en-US" altLang="zh-CN" sz="3000" dirty="0" err="1">
                  <a:solidFill>
                    <a:srgbClr val="FFE443"/>
                  </a:solidFill>
                  <a:latin typeface="方正正黑简体" panose="02000000000000000000" pitchFamily="2" charset="-122"/>
                  <a:ea typeface="方正正黑简体" panose="02000000000000000000" pitchFamily="2" charset="-122"/>
                  <a:cs typeface="+mn-ea"/>
                  <a:sym typeface="+mn-lt"/>
                </a:rPr>
                <a:t>ke</a:t>
              </a:r>
              <a:endParaRPr lang="zh-CN" altLang="en-US" sz="3000" dirty="0">
                <a:solidFill>
                  <a:srgbClr val="FFE443"/>
                </a:solidFill>
                <a:latin typeface="方正正黑简体" panose="02000000000000000000" pitchFamily="2" charset="-122"/>
                <a:ea typeface="方正正黑简体" panose="02000000000000000000" pitchFamily="2" charset="-122"/>
                <a:cs typeface="+mn-ea"/>
                <a:sym typeface="+mn-lt"/>
              </a:endParaRPr>
            </a:p>
          </p:txBody>
        </p:sp>
        <p:sp>
          <p:nvSpPr>
            <p:cNvPr id="66" name="文本框 65"/>
            <p:cNvSpPr txBox="1"/>
            <p:nvPr/>
          </p:nvSpPr>
          <p:spPr>
            <a:xfrm>
              <a:off x="7563524" y="1752907"/>
              <a:ext cx="1041612" cy="1107996"/>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zh-CN" altLang="en-US" sz="6600" dirty="0">
                  <a:solidFill>
                    <a:srgbClr val="FFE443"/>
                  </a:solidFill>
                  <a:latin typeface="方正正黑简体" panose="02000000000000000000" pitchFamily="2" charset="-122"/>
                  <a:ea typeface="方正正黑简体" panose="02000000000000000000" pitchFamily="2" charset="-122"/>
                  <a:cs typeface="+mn-ea"/>
                  <a:sym typeface="+mn-lt"/>
                </a:rPr>
                <a:t>课</a:t>
              </a:r>
            </a:p>
          </p:txBody>
        </p:sp>
      </p:grpSp>
      <p:grpSp>
        <p:nvGrpSpPr>
          <p:cNvPr id="29" name="组合 28"/>
          <p:cNvGrpSpPr/>
          <p:nvPr/>
        </p:nvGrpSpPr>
        <p:grpSpPr>
          <a:xfrm>
            <a:off x="8472264" y="1249994"/>
            <a:ext cx="1041612" cy="1530934"/>
            <a:chOff x="8472264" y="1249994"/>
            <a:chExt cx="1041612" cy="1530934"/>
          </a:xfrm>
        </p:grpSpPr>
        <p:sp>
          <p:nvSpPr>
            <p:cNvPr id="58" name="文本框 57"/>
            <p:cNvSpPr txBox="1"/>
            <p:nvPr/>
          </p:nvSpPr>
          <p:spPr>
            <a:xfrm>
              <a:off x="8544272" y="1249994"/>
              <a:ext cx="892926" cy="553998"/>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en-US" altLang="zh-CN" sz="3000" dirty="0" err="1">
                  <a:solidFill>
                    <a:srgbClr val="FFE443"/>
                  </a:solidFill>
                  <a:latin typeface="方正正黑简体" panose="02000000000000000000" pitchFamily="2" charset="-122"/>
                  <a:ea typeface="方正正黑简体" panose="02000000000000000000" pitchFamily="2" charset="-122"/>
                  <a:cs typeface="+mn-ea"/>
                  <a:sym typeface="+mn-lt"/>
                </a:rPr>
                <a:t>jian</a:t>
              </a:r>
              <a:endParaRPr lang="zh-CN" altLang="en-US" sz="3000" dirty="0">
                <a:solidFill>
                  <a:srgbClr val="FFE443"/>
                </a:solidFill>
                <a:latin typeface="方正正黑简体" panose="02000000000000000000" pitchFamily="2" charset="-122"/>
                <a:ea typeface="方正正黑简体" panose="02000000000000000000" pitchFamily="2" charset="-122"/>
                <a:cs typeface="+mn-ea"/>
                <a:sym typeface="+mn-lt"/>
              </a:endParaRPr>
            </a:p>
          </p:txBody>
        </p:sp>
        <p:sp>
          <p:nvSpPr>
            <p:cNvPr id="67" name="文本框 66"/>
            <p:cNvSpPr txBox="1"/>
            <p:nvPr/>
          </p:nvSpPr>
          <p:spPr>
            <a:xfrm>
              <a:off x="8472264" y="1672932"/>
              <a:ext cx="1041612" cy="1107996"/>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zh-CN" altLang="en-US" sz="6600" dirty="0">
                  <a:solidFill>
                    <a:srgbClr val="FFE443"/>
                  </a:solidFill>
                  <a:latin typeface="方正正黑简体" panose="02000000000000000000" pitchFamily="2" charset="-122"/>
                  <a:ea typeface="方正正黑简体" panose="02000000000000000000" pitchFamily="2" charset="-122"/>
                  <a:cs typeface="+mn-ea"/>
                  <a:sym typeface="+mn-lt"/>
                </a:rPr>
                <a:t>件</a:t>
              </a: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ppt_w</p:attrName>
                                        </p:attrNameLst>
                                      </p:cBhvr>
                                      <p:tavLst>
                                        <p:tav tm="0">
                                          <p:val>
                                            <p:fltVal val="0"/>
                                          </p:val>
                                        </p:tav>
                                        <p:tav tm="100000">
                                          <p:val>
                                            <p:strVal val="#ppt_w"/>
                                          </p:val>
                                        </p:tav>
                                      </p:tavLst>
                                    </p:anim>
                                    <p:anim calcmode="lin" valueType="num">
                                      <p:cBhvr>
                                        <p:cTn id="16" dur="1000" fill="hold"/>
                                        <p:tgtEl>
                                          <p:spTgt spid="19"/>
                                        </p:tgtEl>
                                        <p:attrNameLst>
                                          <p:attrName>ppt_h</p:attrName>
                                        </p:attrNameLst>
                                      </p:cBhvr>
                                      <p:tavLst>
                                        <p:tav tm="0">
                                          <p:val>
                                            <p:fltVal val="0"/>
                                          </p:val>
                                        </p:tav>
                                        <p:tav tm="100000">
                                          <p:val>
                                            <p:strVal val="#ppt_h"/>
                                          </p:val>
                                        </p:tav>
                                      </p:tavLst>
                                    </p:anim>
                                    <p:anim calcmode="lin" valueType="num">
                                      <p:cBhvr>
                                        <p:cTn id="17" dur="1000" fill="hold"/>
                                        <p:tgtEl>
                                          <p:spTgt spid="19"/>
                                        </p:tgtEl>
                                        <p:attrNameLst>
                                          <p:attrName>style.rotation</p:attrName>
                                        </p:attrNameLst>
                                      </p:cBhvr>
                                      <p:tavLst>
                                        <p:tav tm="0">
                                          <p:val>
                                            <p:fltVal val="90"/>
                                          </p:val>
                                        </p:tav>
                                        <p:tav tm="100000">
                                          <p:val>
                                            <p:fltVal val="0"/>
                                          </p:val>
                                        </p:tav>
                                      </p:tavLst>
                                    </p:anim>
                                    <p:animEffect transition="in" filter="fade">
                                      <p:cBhvr>
                                        <p:cTn id="18" dur="1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1000" fill="hold"/>
                                        <p:tgtEl>
                                          <p:spTgt spid="24"/>
                                        </p:tgtEl>
                                        <p:attrNameLst>
                                          <p:attrName>ppt_w</p:attrName>
                                        </p:attrNameLst>
                                      </p:cBhvr>
                                      <p:tavLst>
                                        <p:tav tm="0">
                                          <p:val>
                                            <p:fltVal val="0"/>
                                          </p:val>
                                        </p:tav>
                                        <p:tav tm="100000">
                                          <p:val>
                                            <p:strVal val="#ppt_w"/>
                                          </p:val>
                                        </p:tav>
                                      </p:tavLst>
                                    </p:anim>
                                    <p:anim calcmode="lin" valueType="num">
                                      <p:cBhvr>
                                        <p:cTn id="24" dur="1000" fill="hold"/>
                                        <p:tgtEl>
                                          <p:spTgt spid="24"/>
                                        </p:tgtEl>
                                        <p:attrNameLst>
                                          <p:attrName>ppt_h</p:attrName>
                                        </p:attrNameLst>
                                      </p:cBhvr>
                                      <p:tavLst>
                                        <p:tav tm="0">
                                          <p:val>
                                            <p:fltVal val="0"/>
                                          </p:val>
                                        </p:tav>
                                        <p:tav tm="100000">
                                          <p:val>
                                            <p:strVal val="#ppt_h"/>
                                          </p:val>
                                        </p:tav>
                                      </p:tavLst>
                                    </p:anim>
                                    <p:anim calcmode="lin" valueType="num">
                                      <p:cBhvr>
                                        <p:cTn id="25" dur="1000" fill="hold"/>
                                        <p:tgtEl>
                                          <p:spTgt spid="24"/>
                                        </p:tgtEl>
                                        <p:attrNameLst>
                                          <p:attrName>style.rotation</p:attrName>
                                        </p:attrNameLst>
                                      </p:cBhvr>
                                      <p:tavLst>
                                        <p:tav tm="0">
                                          <p:val>
                                            <p:fltVal val="90"/>
                                          </p:val>
                                        </p:tav>
                                        <p:tav tm="100000">
                                          <p:val>
                                            <p:fltVal val="0"/>
                                          </p:val>
                                        </p:tav>
                                      </p:tavLst>
                                    </p:anim>
                                    <p:animEffect transition="in" filter="fade">
                                      <p:cBhvr>
                                        <p:cTn id="26" dur="10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1000" fill="hold"/>
                                        <p:tgtEl>
                                          <p:spTgt spid="25"/>
                                        </p:tgtEl>
                                        <p:attrNameLst>
                                          <p:attrName>ppt_w</p:attrName>
                                        </p:attrNameLst>
                                      </p:cBhvr>
                                      <p:tavLst>
                                        <p:tav tm="0">
                                          <p:val>
                                            <p:fltVal val="0"/>
                                          </p:val>
                                        </p:tav>
                                        <p:tav tm="100000">
                                          <p:val>
                                            <p:strVal val="#ppt_w"/>
                                          </p:val>
                                        </p:tav>
                                      </p:tavLst>
                                    </p:anim>
                                    <p:anim calcmode="lin" valueType="num">
                                      <p:cBhvr>
                                        <p:cTn id="32" dur="1000" fill="hold"/>
                                        <p:tgtEl>
                                          <p:spTgt spid="25"/>
                                        </p:tgtEl>
                                        <p:attrNameLst>
                                          <p:attrName>ppt_h</p:attrName>
                                        </p:attrNameLst>
                                      </p:cBhvr>
                                      <p:tavLst>
                                        <p:tav tm="0">
                                          <p:val>
                                            <p:fltVal val="0"/>
                                          </p:val>
                                        </p:tav>
                                        <p:tav tm="100000">
                                          <p:val>
                                            <p:strVal val="#ppt_h"/>
                                          </p:val>
                                        </p:tav>
                                      </p:tavLst>
                                    </p:anim>
                                    <p:anim calcmode="lin" valueType="num">
                                      <p:cBhvr>
                                        <p:cTn id="33" dur="1000" fill="hold"/>
                                        <p:tgtEl>
                                          <p:spTgt spid="25"/>
                                        </p:tgtEl>
                                        <p:attrNameLst>
                                          <p:attrName>style.rotation</p:attrName>
                                        </p:attrNameLst>
                                      </p:cBhvr>
                                      <p:tavLst>
                                        <p:tav tm="0">
                                          <p:val>
                                            <p:fltVal val="90"/>
                                          </p:val>
                                        </p:tav>
                                        <p:tav tm="100000">
                                          <p:val>
                                            <p:fltVal val="0"/>
                                          </p:val>
                                        </p:tav>
                                      </p:tavLst>
                                    </p:anim>
                                    <p:animEffect transition="in" filter="fade">
                                      <p:cBhvr>
                                        <p:cTn id="34" dur="10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1000" fill="hold"/>
                                        <p:tgtEl>
                                          <p:spTgt spid="26"/>
                                        </p:tgtEl>
                                        <p:attrNameLst>
                                          <p:attrName>ppt_w</p:attrName>
                                        </p:attrNameLst>
                                      </p:cBhvr>
                                      <p:tavLst>
                                        <p:tav tm="0">
                                          <p:val>
                                            <p:fltVal val="0"/>
                                          </p:val>
                                        </p:tav>
                                        <p:tav tm="100000">
                                          <p:val>
                                            <p:strVal val="#ppt_w"/>
                                          </p:val>
                                        </p:tav>
                                      </p:tavLst>
                                    </p:anim>
                                    <p:anim calcmode="lin" valueType="num">
                                      <p:cBhvr>
                                        <p:cTn id="40" dur="1000" fill="hold"/>
                                        <p:tgtEl>
                                          <p:spTgt spid="26"/>
                                        </p:tgtEl>
                                        <p:attrNameLst>
                                          <p:attrName>ppt_h</p:attrName>
                                        </p:attrNameLst>
                                      </p:cBhvr>
                                      <p:tavLst>
                                        <p:tav tm="0">
                                          <p:val>
                                            <p:fltVal val="0"/>
                                          </p:val>
                                        </p:tav>
                                        <p:tav tm="100000">
                                          <p:val>
                                            <p:strVal val="#ppt_h"/>
                                          </p:val>
                                        </p:tav>
                                      </p:tavLst>
                                    </p:anim>
                                    <p:anim calcmode="lin" valueType="num">
                                      <p:cBhvr>
                                        <p:cTn id="41" dur="1000" fill="hold"/>
                                        <p:tgtEl>
                                          <p:spTgt spid="26"/>
                                        </p:tgtEl>
                                        <p:attrNameLst>
                                          <p:attrName>style.rotation</p:attrName>
                                        </p:attrNameLst>
                                      </p:cBhvr>
                                      <p:tavLst>
                                        <p:tav tm="0">
                                          <p:val>
                                            <p:fltVal val="90"/>
                                          </p:val>
                                        </p:tav>
                                        <p:tav tm="100000">
                                          <p:val>
                                            <p:fltVal val="0"/>
                                          </p:val>
                                        </p:tav>
                                      </p:tavLst>
                                    </p:anim>
                                    <p:animEffect transition="in" filter="fade">
                                      <p:cBhvr>
                                        <p:cTn id="42" dur="10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1000" fill="hold"/>
                                        <p:tgtEl>
                                          <p:spTgt spid="27"/>
                                        </p:tgtEl>
                                        <p:attrNameLst>
                                          <p:attrName>ppt_w</p:attrName>
                                        </p:attrNameLst>
                                      </p:cBhvr>
                                      <p:tavLst>
                                        <p:tav tm="0">
                                          <p:val>
                                            <p:fltVal val="0"/>
                                          </p:val>
                                        </p:tav>
                                        <p:tav tm="100000">
                                          <p:val>
                                            <p:strVal val="#ppt_w"/>
                                          </p:val>
                                        </p:tav>
                                      </p:tavLst>
                                    </p:anim>
                                    <p:anim calcmode="lin" valueType="num">
                                      <p:cBhvr>
                                        <p:cTn id="48" dur="1000" fill="hold"/>
                                        <p:tgtEl>
                                          <p:spTgt spid="27"/>
                                        </p:tgtEl>
                                        <p:attrNameLst>
                                          <p:attrName>ppt_h</p:attrName>
                                        </p:attrNameLst>
                                      </p:cBhvr>
                                      <p:tavLst>
                                        <p:tav tm="0">
                                          <p:val>
                                            <p:fltVal val="0"/>
                                          </p:val>
                                        </p:tav>
                                        <p:tav tm="100000">
                                          <p:val>
                                            <p:strVal val="#ppt_h"/>
                                          </p:val>
                                        </p:tav>
                                      </p:tavLst>
                                    </p:anim>
                                    <p:anim calcmode="lin" valueType="num">
                                      <p:cBhvr>
                                        <p:cTn id="49" dur="1000" fill="hold"/>
                                        <p:tgtEl>
                                          <p:spTgt spid="27"/>
                                        </p:tgtEl>
                                        <p:attrNameLst>
                                          <p:attrName>style.rotation</p:attrName>
                                        </p:attrNameLst>
                                      </p:cBhvr>
                                      <p:tavLst>
                                        <p:tav tm="0">
                                          <p:val>
                                            <p:fltVal val="90"/>
                                          </p:val>
                                        </p:tav>
                                        <p:tav tm="100000">
                                          <p:val>
                                            <p:fltVal val="0"/>
                                          </p:val>
                                        </p:tav>
                                      </p:tavLst>
                                    </p:anim>
                                    <p:animEffect transition="in" filter="fade">
                                      <p:cBhvr>
                                        <p:cTn id="50" dur="10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1000" fill="hold"/>
                                        <p:tgtEl>
                                          <p:spTgt spid="28"/>
                                        </p:tgtEl>
                                        <p:attrNameLst>
                                          <p:attrName>ppt_w</p:attrName>
                                        </p:attrNameLst>
                                      </p:cBhvr>
                                      <p:tavLst>
                                        <p:tav tm="0">
                                          <p:val>
                                            <p:fltVal val="0"/>
                                          </p:val>
                                        </p:tav>
                                        <p:tav tm="100000">
                                          <p:val>
                                            <p:strVal val="#ppt_w"/>
                                          </p:val>
                                        </p:tav>
                                      </p:tavLst>
                                    </p:anim>
                                    <p:anim calcmode="lin" valueType="num">
                                      <p:cBhvr>
                                        <p:cTn id="56" dur="1000" fill="hold"/>
                                        <p:tgtEl>
                                          <p:spTgt spid="28"/>
                                        </p:tgtEl>
                                        <p:attrNameLst>
                                          <p:attrName>ppt_h</p:attrName>
                                        </p:attrNameLst>
                                      </p:cBhvr>
                                      <p:tavLst>
                                        <p:tav tm="0">
                                          <p:val>
                                            <p:fltVal val="0"/>
                                          </p:val>
                                        </p:tav>
                                        <p:tav tm="100000">
                                          <p:val>
                                            <p:strVal val="#ppt_h"/>
                                          </p:val>
                                        </p:tav>
                                      </p:tavLst>
                                    </p:anim>
                                    <p:anim calcmode="lin" valueType="num">
                                      <p:cBhvr>
                                        <p:cTn id="57" dur="1000" fill="hold"/>
                                        <p:tgtEl>
                                          <p:spTgt spid="28"/>
                                        </p:tgtEl>
                                        <p:attrNameLst>
                                          <p:attrName>style.rotation</p:attrName>
                                        </p:attrNameLst>
                                      </p:cBhvr>
                                      <p:tavLst>
                                        <p:tav tm="0">
                                          <p:val>
                                            <p:fltVal val="90"/>
                                          </p:val>
                                        </p:tav>
                                        <p:tav tm="100000">
                                          <p:val>
                                            <p:fltVal val="0"/>
                                          </p:val>
                                        </p:tav>
                                      </p:tavLst>
                                    </p:anim>
                                    <p:animEffect transition="in" filter="fade">
                                      <p:cBhvr>
                                        <p:cTn id="58" dur="10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1000" fill="hold"/>
                                        <p:tgtEl>
                                          <p:spTgt spid="29"/>
                                        </p:tgtEl>
                                        <p:attrNameLst>
                                          <p:attrName>ppt_w</p:attrName>
                                        </p:attrNameLst>
                                      </p:cBhvr>
                                      <p:tavLst>
                                        <p:tav tm="0">
                                          <p:val>
                                            <p:fltVal val="0"/>
                                          </p:val>
                                        </p:tav>
                                        <p:tav tm="100000">
                                          <p:val>
                                            <p:strVal val="#ppt_w"/>
                                          </p:val>
                                        </p:tav>
                                      </p:tavLst>
                                    </p:anim>
                                    <p:anim calcmode="lin" valueType="num">
                                      <p:cBhvr>
                                        <p:cTn id="64" dur="1000" fill="hold"/>
                                        <p:tgtEl>
                                          <p:spTgt spid="29"/>
                                        </p:tgtEl>
                                        <p:attrNameLst>
                                          <p:attrName>ppt_h</p:attrName>
                                        </p:attrNameLst>
                                      </p:cBhvr>
                                      <p:tavLst>
                                        <p:tav tm="0">
                                          <p:val>
                                            <p:fltVal val="0"/>
                                          </p:val>
                                        </p:tav>
                                        <p:tav tm="100000">
                                          <p:val>
                                            <p:strVal val="#ppt_h"/>
                                          </p:val>
                                        </p:tav>
                                      </p:tavLst>
                                    </p:anim>
                                    <p:anim calcmode="lin" valueType="num">
                                      <p:cBhvr>
                                        <p:cTn id="65" dur="1000" fill="hold"/>
                                        <p:tgtEl>
                                          <p:spTgt spid="29"/>
                                        </p:tgtEl>
                                        <p:attrNameLst>
                                          <p:attrName>style.rotation</p:attrName>
                                        </p:attrNameLst>
                                      </p:cBhvr>
                                      <p:tavLst>
                                        <p:tav tm="0">
                                          <p:val>
                                            <p:fltVal val="90"/>
                                          </p:val>
                                        </p:tav>
                                        <p:tav tm="100000">
                                          <p:val>
                                            <p:fltVal val="0"/>
                                          </p:val>
                                        </p:tav>
                                      </p:tavLst>
                                    </p:anim>
                                    <p:animEffect transition="in" filter="fade">
                                      <p:cBhvr>
                                        <p:cTn id="66" dur="10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p:cTn id="83" dur="500" fill="hold"/>
                                        <p:tgtEl>
                                          <p:spTgt spid="50"/>
                                        </p:tgtEl>
                                        <p:attrNameLst>
                                          <p:attrName>ppt_w</p:attrName>
                                        </p:attrNameLst>
                                      </p:cBhvr>
                                      <p:tavLst>
                                        <p:tav tm="0">
                                          <p:val>
                                            <p:fltVal val="0"/>
                                          </p:val>
                                        </p:tav>
                                        <p:tav tm="100000">
                                          <p:val>
                                            <p:strVal val="#ppt_w"/>
                                          </p:val>
                                        </p:tav>
                                      </p:tavLst>
                                    </p:anim>
                                    <p:anim calcmode="lin" valueType="num">
                                      <p:cBhvr>
                                        <p:cTn id="84" dur="500" fill="hold"/>
                                        <p:tgtEl>
                                          <p:spTgt spid="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bldLvl="0" animBg="1"/>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p:cNvGrpSpPr/>
          <p:nvPr/>
        </p:nvGrpSpPr>
        <p:grpSpPr>
          <a:xfrm>
            <a:off x="-63699" y="163652"/>
            <a:ext cx="6058521" cy="1232872"/>
            <a:chOff x="6080348" y="395928"/>
            <a:chExt cx="6058521" cy="1232872"/>
          </a:xfrm>
        </p:grpSpPr>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0348" y="395928"/>
              <a:ext cx="1745786" cy="1232872"/>
            </a:xfrm>
            <a:prstGeom prst="rect">
              <a:avLst/>
            </a:prstGeom>
          </p:spPr>
        </p:pic>
        <p:sp>
          <p:nvSpPr>
            <p:cNvPr id="30" name="文本框 29"/>
            <p:cNvSpPr txBox="1"/>
            <p:nvPr/>
          </p:nvSpPr>
          <p:spPr>
            <a:xfrm>
              <a:off x="7735207" y="750444"/>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月球上鲜为人知的奥秘</a:t>
              </a:r>
            </a:p>
          </p:txBody>
        </p:sp>
        <p:cxnSp>
          <p:nvCxnSpPr>
            <p:cNvPr id="31" name="直接连接符 30"/>
            <p:cNvCxnSpPr/>
            <p:nvPr/>
          </p:nvCxnSpPr>
          <p:spPr>
            <a:xfrm>
              <a:off x="7680176" y="1411123"/>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grpSp>
      <p:sp>
        <p:nvSpPr>
          <p:cNvPr id="32" name="矩形 31"/>
          <p:cNvSpPr/>
          <p:nvPr/>
        </p:nvSpPr>
        <p:spPr>
          <a:xfrm>
            <a:off x="4109968" y="1914732"/>
            <a:ext cx="3570208" cy="461665"/>
          </a:xfrm>
          <a:prstGeom prst="rect">
            <a:avLst/>
          </a:prstGeom>
        </p:spPr>
        <p:txBody>
          <a:bodyPr wrap="none">
            <a:spAutoFit/>
          </a:bodyPr>
          <a:lstStyle/>
          <a:p>
            <a:r>
              <a:rPr lang="zh-CN" altLang="en-US" sz="2400" b="1" dirty="0">
                <a:solidFill>
                  <a:schemeClr val="bg1"/>
                </a:solidFill>
                <a:cs typeface="+mn-ea"/>
                <a:sym typeface="+mn-lt"/>
              </a:rPr>
              <a:t>最大的满月和最小的满月</a:t>
            </a:r>
          </a:p>
        </p:txBody>
      </p:sp>
      <p:sp>
        <p:nvSpPr>
          <p:cNvPr id="33" name="矩形 32"/>
          <p:cNvSpPr/>
          <p:nvPr/>
        </p:nvSpPr>
        <p:spPr>
          <a:xfrm>
            <a:off x="4154412" y="2682825"/>
            <a:ext cx="3336032" cy="1815882"/>
          </a:xfrm>
          <a:prstGeom prst="rect">
            <a:avLst/>
          </a:prstGeom>
        </p:spPr>
        <p:txBody>
          <a:bodyPr wrap="square">
            <a:spAutoFit/>
          </a:bodyPr>
          <a:lstStyle/>
          <a:p>
            <a:r>
              <a:rPr lang="zh-CN" altLang="en-US" sz="1600" dirty="0">
                <a:solidFill>
                  <a:schemeClr val="bg1"/>
                </a:solidFill>
                <a:cs typeface="+mn-ea"/>
                <a:sym typeface="+mn-lt"/>
              </a:rPr>
              <a:t>      月球环绕地球运行的轨道并不是一个圆形，而是一个椭圆形，因此月球每次环绕一周时，地球中心与月球中心的距离是不断变化的。实际上最大满月和最小满月之间并不是月球体积变大，只是它与地球的距离发生变化而已。</a:t>
            </a:r>
          </a:p>
        </p:txBody>
      </p:sp>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728" y="3789114"/>
            <a:ext cx="2794488" cy="2240990"/>
          </a:xfrm>
          <a:prstGeom prst="rect">
            <a:avLst/>
          </a:prstGeom>
        </p:spPr>
      </p:pic>
      <p:pic>
        <p:nvPicPr>
          <p:cNvPr id="34" name="图片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8330" y="518168"/>
            <a:ext cx="4488188" cy="359922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1"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heel(1)">
                                      <p:cBhvr>
                                        <p:cTn id="26" dur="20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33057" y="26984"/>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99" y="163652"/>
            <a:ext cx="1745786" cy="1232872"/>
          </a:xfrm>
          <a:prstGeom prst="rect">
            <a:avLst/>
          </a:prstGeom>
        </p:spPr>
      </p:pic>
      <p:sp>
        <p:nvSpPr>
          <p:cNvPr id="29" name="文本框 28"/>
          <p:cNvSpPr txBox="1"/>
          <p:nvPr/>
        </p:nvSpPr>
        <p:spPr>
          <a:xfrm>
            <a:off x="1591160" y="518168"/>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月球上鲜为人知的奥秘</a:t>
            </a:r>
          </a:p>
        </p:txBody>
      </p:sp>
      <p:cxnSp>
        <p:nvCxnSpPr>
          <p:cNvPr id="30" name="直接连接符 29"/>
          <p:cNvCxnSpPr/>
          <p:nvPr/>
        </p:nvCxnSpPr>
        <p:spPr>
          <a:xfrm>
            <a:off x="1536129" y="1178847"/>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sp>
        <p:nvSpPr>
          <p:cNvPr id="31" name="矩形 30"/>
          <p:cNvSpPr/>
          <p:nvPr/>
        </p:nvSpPr>
        <p:spPr>
          <a:xfrm>
            <a:off x="1439945" y="1711118"/>
            <a:ext cx="2031325" cy="461665"/>
          </a:xfrm>
          <a:prstGeom prst="rect">
            <a:avLst/>
          </a:prstGeom>
        </p:spPr>
        <p:txBody>
          <a:bodyPr wrap="none">
            <a:spAutoFit/>
          </a:bodyPr>
          <a:lstStyle/>
          <a:p>
            <a:r>
              <a:rPr lang="zh-CN" altLang="en-US" sz="2400" b="1" dirty="0">
                <a:solidFill>
                  <a:schemeClr val="bg1"/>
                </a:solidFill>
                <a:cs typeface="+mn-ea"/>
                <a:sym typeface="+mn-lt"/>
              </a:rPr>
              <a:t>“痘疮历史”</a:t>
            </a:r>
          </a:p>
        </p:txBody>
      </p:sp>
      <p:sp>
        <p:nvSpPr>
          <p:cNvPr id="32" name="矩形 31"/>
          <p:cNvSpPr/>
          <p:nvPr/>
        </p:nvSpPr>
        <p:spPr>
          <a:xfrm>
            <a:off x="1683659" y="2663481"/>
            <a:ext cx="4883071" cy="2031325"/>
          </a:xfrm>
          <a:prstGeom prst="rect">
            <a:avLst/>
          </a:prstGeom>
        </p:spPr>
        <p:txBody>
          <a:bodyPr wrap="square">
            <a:spAutoFit/>
          </a:bodyPr>
          <a:lstStyle/>
          <a:p>
            <a:r>
              <a:rPr lang="zh-CN" altLang="en-US" dirty="0">
                <a:solidFill>
                  <a:schemeClr val="bg1"/>
                </a:solidFill>
                <a:cs typeface="+mn-ea"/>
                <a:sym typeface="+mn-lt"/>
              </a:rPr>
              <a:t>月球表面痘疮般的陨坑揭示出过去它曾遭受猛烈的陨石碰撞，由于月球没有大气层，以及月球内部缺乏活动性，其表面的陨坑可记录几十亿年前陨石碰撞的迹象。月球与地球不一样，由于月球缺乏内部地质活动，几十亿年前的碰撞弹坑至今仍清晰可见，但在地球上则会由于地壳变化和风化等因素逐渐消失。</a:t>
            </a:r>
          </a:p>
        </p:txBody>
      </p:sp>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2238" y="660027"/>
            <a:ext cx="4179148" cy="55687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2" presetClass="entr" presetSubtype="4"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down)">
                                      <p:cBhvr>
                                        <p:cTn id="30" dur="500"/>
                                        <p:tgtEl>
                                          <p:spTgt spid="31"/>
                                        </p:tgtEl>
                                      </p:cBhvr>
                                    </p:animEffect>
                                  </p:childTnLst>
                                </p:cTn>
                              </p:par>
                            </p:childTnLst>
                          </p:cTn>
                        </p:par>
                        <p:par>
                          <p:cTn id="31" fill="hold">
                            <p:stCondLst>
                              <p:cond delay="1500"/>
                            </p:stCondLst>
                            <p:childTnLst>
                              <p:par>
                                <p:cTn id="32" presetID="14" presetClass="entr" presetSubtype="10"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randombar(horizontal)">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99" y="163652"/>
            <a:ext cx="1745786" cy="1232872"/>
          </a:xfrm>
          <a:prstGeom prst="rect">
            <a:avLst/>
          </a:prstGeom>
        </p:spPr>
      </p:pic>
      <p:sp>
        <p:nvSpPr>
          <p:cNvPr id="29" name="文本框 28"/>
          <p:cNvSpPr txBox="1"/>
          <p:nvPr/>
        </p:nvSpPr>
        <p:spPr>
          <a:xfrm>
            <a:off x="1591160" y="518168"/>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月球上鲜为人知的奥秘</a:t>
            </a:r>
          </a:p>
        </p:txBody>
      </p:sp>
      <p:cxnSp>
        <p:nvCxnSpPr>
          <p:cNvPr id="30" name="直接连接符 29"/>
          <p:cNvCxnSpPr/>
          <p:nvPr/>
        </p:nvCxnSpPr>
        <p:spPr>
          <a:xfrm>
            <a:off x="1536129" y="1178847"/>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sp>
        <p:nvSpPr>
          <p:cNvPr id="31" name="矩形 30"/>
          <p:cNvSpPr/>
          <p:nvPr/>
        </p:nvSpPr>
        <p:spPr>
          <a:xfrm>
            <a:off x="1742045" y="1683754"/>
            <a:ext cx="3262432" cy="461665"/>
          </a:xfrm>
          <a:prstGeom prst="rect">
            <a:avLst/>
          </a:prstGeom>
        </p:spPr>
        <p:txBody>
          <a:bodyPr wrap="none">
            <a:spAutoFit/>
          </a:bodyPr>
          <a:lstStyle/>
          <a:p>
            <a:r>
              <a:rPr lang="zh-CN" altLang="en-US" sz="2400" b="1" dirty="0">
                <a:solidFill>
                  <a:schemeClr val="bg1"/>
                </a:solidFill>
                <a:cs typeface="+mn-ea"/>
                <a:sym typeface="+mn-lt"/>
              </a:rPr>
              <a:t>月球引起地球海洋潮汐</a:t>
            </a:r>
            <a:endParaRPr lang="zh-CN" altLang="en-US" sz="2400" dirty="0">
              <a:solidFill>
                <a:schemeClr val="bg1"/>
              </a:solidFill>
              <a:cs typeface="+mn-ea"/>
              <a:sym typeface="+mn-lt"/>
            </a:endParaRPr>
          </a:p>
        </p:txBody>
      </p:sp>
      <p:sp>
        <p:nvSpPr>
          <p:cNvPr id="32" name="矩形 31"/>
          <p:cNvSpPr/>
          <p:nvPr/>
        </p:nvSpPr>
        <p:spPr>
          <a:xfrm>
            <a:off x="1431975" y="2430722"/>
            <a:ext cx="10000660" cy="923330"/>
          </a:xfrm>
          <a:prstGeom prst="rect">
            <a:avLst/>
          </a:prstGeom>
        </p:spPr>
        <p:txBody>
          <a:bodyPr wrap="square">
            <a:spAutoFit/>
          </a:bodyPr>
          <a:lstStyle/>
          <a:p>
            <a:r>
              <a:rPr lang="zh-CN" altLang="en-US" dirty="0">
                <a:solidFill>
                  <a:schemeClr val="bg1"/>
                </a:solidFill>
                <a:cs typeface="+mn-ea"/>
                <a:sym typeface="+mn-lt"/>
              </a:rPr>
              <a:t>      地球上的海洋潮汐主要是由于月球造成的</a:t>
            </a:r>
            <a:r>
              <a:rPr lang="en-US" altLang="zh-CN" dirty="0">
                <a:solidFill>
                  <a:schemeClr val="bg1"/>
                </a:solidFill>
                <a:cs typeface="+mn-ea"/>
                <a:sym typeface="+mn-lt"/>
              </a:rPr>
              <a:t>(</a:t>
            </a:r>
            <a:r>
              <a:rPr lang="zh-CN" altLang="en-US" dirty="0">
                <a:solidFill>
                  <a:schemeClr val="bg1"/>
                </a:solidFill>
                <a:cs typeface="+mn-ea"/>
                <a:sym typeface="+mn-lt"/>
              </a:rPr>
              <a:t>太阳具有部分影响</a:t>
            </a:r>
            <a:r>
              <a:rPr lang="en-US" altLang="zh-CN" dirty="0">
                <a:solidFill>
                  <a:schemeClr val="bg1"/>
                </a:solidFill>
                <a:cs typeface="+mn-ea"/>
                <a:sym typeface="+mn-lt"/>
              </a:rPr>
              <a:t>)</a:t>
            </a:r>
            <a:r>
              <a:rPr lang="zh-CN" altLang="en-US" dirty="0">
                <a:solidFill>
                  <a:schemeClr val="bg1"/>
                </a:solidFill>
                <a:cs typeface="+mn-ea"/>
                <a:sym typeface="+mn-lt"/>
              </a:rPr>
              <a:t>，月球的重力作用牵引地球的海洋，伴随着地球的旋转，月球的重力将使地球海洋形成潮汐。在满月和新月时，太阳、地球和月球将排成一条线，产生更高的潮汐。当月球最接近地球时，涨潮就越高，我们称其为近地点涨潮。</a:t>
            </a:r>
          </a:p>
        </p:txBody>
      </p:sp>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3953" y="2391077"/>
            <a:ext cx="6595526" cy="798791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1000"/>
                                        <p:tgtEl>
                                          <p:spTgt spid="31"/>
                                        </p:tgtEl>
                                      </p:cBhvr>
                                    </p:animEffect>
                                    <p:anim calcmode="lin" valueType="num">
                                      <p:cBhvr>
                                        <p:cTn id="19" dur="1000" fill="hold"/>
                                        <p:tgtEl>
                                          <p:spTgt spid="31"/>
                                        </p:tgtEl>
                                        <p:attrNameLst>
                                          <p:attrName>ppt_x</p:attrName>
                                        </p:attrNameLst>
                                      </p:cBhvr>
                                      <p:tavLst>
                                        <p:tav tm="0">
                                          <p:val>
                                            <p:strVal val="#ppt_x"/>
                                          </p:val>
                                        </p:tav>
                                        <p:tav tm="100000">
                                          <p:val>
                                            <p:strVal val="#ppt_x"/>
                                          </p:val>
                                        </p:tav>
                                      </p:tavLst>
                                    </p:anim>
                                    <p:anim calcmode="lin" valueType="num">
                                      <p:cBhvr>
                                        <p:cTn id="20" dur="1000" fill="hold"/>
                                        <p:tgtEl>
                                          <p:spTgt spid="3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par>
                                <p:cTn id="25" presetID="42"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99" y="163652"/>
            <a:ext cx="1745786" cy="1232872"/>
          </a:xfrm>
          <a:prstGeom prst="rect">
            <a:avLst/>
          </a:prstGeom>
        </p:spPr>
      </p:pic>
      <p:sp>
        <p:nvSpPr>
          <p:cNvPr id="29" name="文本框 28"/>
          <p:cNvSpPr txBox="1"/>
          <p:nvPr/>
        </p:nvSpPr>
        <p:spPr>
          <a:xfrm>
            <a:off x="1591160" y="518168"/>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月球上鲜为人知的奥秘</a:t>
            </a:r>
          </a:p>
        </p:txBody>
      </p:sp>
      <p:cxnSp>
        <p:nvCxnSpPr>
          <p:cNvPr id="30" name="直接连接符 29"/>
          <p:cNvCxnSpPr/>
          <p:nvPr/>
        </p:nvCxnSpPr>
        <p:spPr>
          <a:xfrm>
            <a:off x="1536129" y="1178847"/>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pic>
        <p:nvPicPr>
          <p:cNvPr id="31" name="图片 30"/>
          <p:cNvPicPr>
            <a:picLocks noChangeAspect="1"/>
          </p:cNvPicPr>
          <p:nvPr/>
        </p:nvPicPr>
        <p:blipFill rotWithShape="1">
          <a:blip r:embed="rId6" cstate="print">
            <a:extLst>
              <a:ext uri="{28A0092B-C50C-407E-A947-70E740481C1C}">
                <a14:useLocalDpi xmlns:a14="http://schemas.microsoft.com/office/drawing/2010/main" val="0"/>
              </a:ext>
            </a:extLst>
          </a:blip>
          <a:srcRect b="22494"/>
          <a:stretch>
            <a:fillRect/>
          </a:stretch>
        </p:blipFill>
        <p:spPr>
          <a:xfrm flipH="1">
            <a:off x="5174961" y="1259600"/>
            <a:ext cx="6315273" cy="4894725"/>
          </a:xfrm>
          <a:prstGeom prst="ellipse">
            <a:avLst/>
          </a:prstGeom>
          <a:ln>
            <a:noFill/>
          </a:ln>
          <a:effectLst>
            <a:softEdge rad="112500"/>
          </a:effectLst>
        </p:spPr>
      </p:pic>
      <p:sp>
        <p:nvSpPr>
          <p:cNvPr id="32" name="矩形 31"/>
          <p:cNvSpPr/>
          <p:nvPr/>
        </p:nvSpPr>
        <p:spPr>
          <a:xfrm>
            <a:off x="765999" y="1824677"/>
            <a:ext cx="5865708" cy="461665"/>
          </a:xfrm>
          <a:prstGeom prst="rect">
            <a:avLst/>
          </a:prstGeom>
        </p:spPr>
        <p:txBody>
          <a:bodyPr wrap="none">
            <a:spAutoFit/>
          </a:bodyPr>
          <a:lstStyle/>
          <a:p>
            <a:r>
              <a:rPr lang="en-US" altLang="zh-CN" sz="2400" b="1" dirty="0">
                <a:solidFill>
                  <a:schemeClr val="bg1"/>
                </a:solidFill>
                <a:cs typeface="+mn-ea"/>
                <a:sym typeface="+mn-lt"/>
              </a:rPr>
              <a:t>1</a:t>
            </a:r>
            <a:r>
              <a:rPr lang="zh-CN" altLang="en-US" sz="2400" b="1" dirty="0">
                <a:solidFill>
                  <a:schemeClr val="bg1"/>
                </a:solidFill>
                <a:cs typeface="+mn-ea"/>
                <a:sym typeface="+mn-lt"/>
              </a:rPr>
              <a:t>月球离地球远去，地球</a:t>
            </a:r>
            <a:r>
              <a:rPr lang="en-US" altLang="zh-CN" sz="2400" b="1" dirty="0">
                <a:solidFill>
                  <a:schemeClr val="bg1"/>
                </a:solidFill>
                <a:cs typeface="+mn-ea"/>
                <a:sym typeface="+mn-lt"/>
              </a:rPr>
              <a:t>1</a:t>
            </a:r>
            <a:r>
              <a:rPr lang="zh-CN" altLang="en-US" sz="2400" b="1" dirty="0">
                <a:solidFill>
                  <a:schemeClr val="bg1"/>
                </a:solidFill>
                <a:cs typeface="+mn-ea"/>
                <a:sym typeface="+mn-lt"/>
              </a:rPr>
              <a:t>个月将变成</a:t>
            </a:r>
            <a:r>
              <a:rPr lang="en-US" altLang="zh-CN" sz="2400" b="1" dirty="0">
                <a:solidFill>
                  <a:schemeClr val="bg1"/>
                </a:solidFill>
                <a:cs typeface="+mn-ea"/>
                <a:sym typeface="+mn-lt"/>
              </a:rPr>
              <a:t>47</a:t>
            </a:r>
            <a:r>
              <a:rPr lang="zh-CN" altLang="en-US" sz="2400" b="1" dirty="0">
                <a:solidFill>
                  <a:schemeClr val="bg1"/>
                </a:solidFill>
                <a:cs typeface="+mn-ea"/>
                <a:sym typeface="+mn-lt"/>
              </a:rPr>
              <a:t>天</a:t>
            </a:r>
          </a:p>
        </p:txBody>
      </p:sp>
      <p:sp>
        <p:nvSpPr>
          <p:cNvPr id="33" name="矩形 32"/>
          <p:cNvSpPr/>
          <p:nvPr/>
        </p:nvSpPr>
        <p:spPr>
          <a:xfrm>
            <a:off x="825029" y="3181420"/>
            <a:ext cx="4346062" cy="1754326"/>
          </a:xfrm>
          <a:prstGeom prst="rect">
            <a:avLst/>
          </a:prstGeom>
        </p:spPr>
        <p:txBody>
          <a:bodyPr wrap="square">
            <a:spAutoFit/>
          </a:bodyPr>
          <a:lstStyle/>
          <a:p>
            <a:r>
              <a:rPr lang="zh-CN" altLang="en-US" dirty="0">
                <a:solidFill>
                  <a:schemeClr val="bg1"/>
                </a:solidFill>
                <a:cs typeface="+mn-ea"/>
                <a:sym typeface="+mn-lt"/>
              </a:rPr>
              <a:t>      目前，月球正在远离地球，每年月球会偷走地球的转动能，从而导致以每年</a:t>
            </a:r>
            <a:r>
              <a:rPr lang="en-US" altLang="zh-CN" dirty="0">
                <a:solidFill>
                  <a:schemeClr val="bg1"/>
                </a:solidFill>
                <a:cs typeface="+mn-ea"/>
                <a:sym typeface="+mn-lt"/>
              </a:rPr>
              <a:t>4</a:t>
            </a:r>
            <a:r>
              <a:rPr lang="zh-CN" altLang="en-US" dirty="0">
                <a:solidFill>
                  <a:schemeClr val="bg1"/>
                </a:solidFill>
                <a:cs typeface="+mn-ea"/>
                <a:sym typeface="+mn-lt"/>
              </a:rPr>
              <a:t>厘米的速度远离地球。研究人员称，当</a:t>
            </a:r>
            <a:r>
              <a:rPr lang="en-US" altLang="zh-CN" dirty="0">
                <a:solidFill>
                  <a:schemeClr val="bg1"/>
                </a:solidFill>
                <a:cs typeface="+mn-ea"/>
                <a:sym typeface="+mn-lt"/>
              </a:rPr>
              <a:t>46</a:t>
            </a:r>
            <a:r>
              <a:rPr lang="zh-CN" altLang="en-US" dirty="0">
                <a:solidFill>
                  <a:schemeClr val="bg1"/>
                </a:solidFill>
                <a:cs typeface="+mn-ea"/>
                <a:sym typeface="+mn-lt"/>
              </a:rPr>
              <a:t>亿年前月球形成之初时，月球与地球的距离为</a:t>
            </a:r>
            <a:r>
              <a:rPr lang="en-US" altLang="zh-CN" dirty="0">
                <a:solidFill>
                  <a:schemeClr val="bg1"/>
                </a:solidFill>
                <a:cs typeface="+mn-ea"/>
                <a:sym typeface="+mn-lt"/>
              </a:rPr>
              <a:t>22530</a:t>
            </a:r>
            <a:r>
              <a:rPr lang="zh-CN" altLang="en-US" dirty="0">
                <a:solidFill>
                  <a:schemeClr val="bg1"/>
                </a:solidFill>
                <a:cs typeface="+mn-ea"/>
                <a:sym typeface="+mn-lt"/>
              </a:rPr>
              <a:t>公里，而现在两者之间的距离为</a:t>
            </a:r>
            <a:r>
              <a:rPr lang="en-US" altLang="zh-CN" dirty="0">
                <a:solidFill>
                  <a:schemeClr val="bg1"/>
                </a:solidFill>
                <a:cs typeface="+mn-ea"/>
                <a:sym typeface="+mn-lt"/>
              </a:rPr>
              <a:t>450000</a:t>
            </a:r>
            <a:r>
              <a:rPr lang="zh-CN" altLang="en-US" dirty="0">
                <a:solidFill>
                  <a:schemeClr val="bg1"/>
                </a:solidFill>
                <a:cs typeface="+mn-ea"/>
                <a:sym typeface="+mn-lt"/>
              </a:rPr>
              <a:t>公里。</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4" presetClass="entr" presetSubtype="1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randombar(horizontal)">
                                      <p:cBhvr>
                                        <p:cTn id="30" dur="500"/>
                                        <p:tgtEl>
                                          <p:spTgt spid="32"/>
                                        </p:tgtEl>
                                      </p:cBhvr>
                                    </p:animEffect>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anim calcmode="lin" valueType="num">
                                      <p:cBhvr>
                                        <p:cTn id="35" dur="1000" fill="hold"/>
                                        <p:tgtEl>
                                          <p:spTgt spid="33"/>
                                        </p:tgtEl>
                                        <p:attrNameLst>
                                          <p:attrName>ppt_x</p:attrName>
                                        </p:attrNameLst>
                                      </p:cBhvr>
                                      <p:tavLst>
                                        <p:tav tm="0">
                                          <p:val>
                                            <p:strVal val="#ppt_x"/>
                                          </p:val>
                                        </p:tav>
                                        <p:tav tm="100000">
                                          <p:val>
                                            <p:strVal val="#ppt_x"/>
                                          </p:val>
                                        </p:tav>
                                      </p:tavLst>
                                    </p:anim>
                                    <p:anim calcmode="lin" valueType="num">
                                      <p:cBhvr>
                                        <p:cTn id="3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35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圆角矩形 38"/>
          <p:cNvSpPr/>
          <p:nvPr/>
        </p:nvSpPr>
        <p:spPr>
          <a:xfrm>
            <a:off x="2283767" y="3460096"/>
            <a:ext cx="7595703" cy="1632094"/>
          </a:xfrm>
          <a:prstGeom prst="roundRect">
            <a:avLst/>
          </a:prstGeom>
          <a:solidFill>
            <a:srgbClr val="74C8CB">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1" name="组合 30"/>
          <p:cNvGrpSpPr/>
          <p:nvPr/>
        </p:nvGrpSpPr>
        <p:grpSpPr>
          <a:xfrm>
            <a:off x="3543804" y="3303981"/>
            <a:ext cx="6224604" cy="1862048"/>
            <a:chOff x="2884258" y="3291802"/>
            <a:chExt cx="6224604" cy="1862048"/>
          </a:xfrm>
        </p:grpSpPr>
        <p:sp>
          <p:nvSpPr>
            <p:cNvPr id="35" name="文本框 34"/>
            <p:cNvSpPr txBox="1"/>
            <p:nvPr/>
          </p:nvSpPr>
          <p:spPr>
            <a:xfrm>
              <a:off x="2884258" y="3291802"/>
              <a:ext cx="2460510" cy="1862048"/>
            </a:xfrm>
            <a:prstGeom prst="rect">
              <a:avLst/>
            </a:prstGeom>
            <a:noFill/>
            <a:effectLst>
              <a:outerShdw blurRad="50800" dist="50800" dir="5400000" algn="ctr" rotWithShape="0">
                <a:srgbClr val="000000">
                  <a:alpha val="43137"/>
                </a:srgbClr>
              </a:outerShdw>
            </a:effectLst>
          </p:spPr>
          <p:txBody>
            <a:bodyPr wrap="square" rtlCol="0">
              <a:spAutoFit/>
            </a:bodyPr>
            <a:lstStyle/>
            <a:p>
              <a:r>
                <a:rPr lang="en-US" altLang="zh-CN" sz="11500" dirty="0">
                  <a:solidFill>
                    <a:schemeClr val="bg1"/>
                  </a:solidFill>
                  <a:cs typeface="+mn-ea"/>
                  <a:sym typeface="+mn-lt"/>
                </a:rPr>
                <a:t>02</a:t>
              </a:r>
              <a:endParaRPr lang="zh-CN" altLang="en-US" sz="11500" dirty="0">
                <a:solidFill>
                  <a:schemeClr val="bg1"/>
                </a:solidFill>
                <a:cs typeface="+mn-ea"/>
                <a:sym typeface="+mn-lt"/>
              </a:endParaRPr>
            </a:p>
          </p:txBody>
        </p:sp>
        <p:sp>
          <p:nvSpPr>
            <p:cNvPr id="36" name="文本框 35"/>
            <p:cNvSpPr txBox="1"/>
            <p:nvPr/>
          </p:nvSpPr>
          <p:spPr>
            <a:xfrm>
              <a:off x="4367808" y="3954381"/>
              <a:ext cx="4741054" cy="707886"/>
            </a:xfrm>
            <a:prstGeom prst="rect">
              <a:avLst/>
            </a:prstGeom>
            <a:noFill/>
          </p:spPr>
          <p:txBody>
            <a:bodyPr wrap="square" rtlCol="0">
              <a:spAutoFit/>
            </a:bodyPr>
            <a:lstStyle/>
            <a:p>
              <a:r>
                <a:rPr lang="zh-CN" altLang="en-US" sz="4000" dirty="0">
                  <a:solidFill>
                    <a:schemeClr val="bg1"/>
                  </a:solidFill>
                  <a:cs typeface="+mn-ea"/>
                  <a:sym typeface="+mn-lt"/>
                </a:rPr>
                <a:t>人类对月球的探索</a:t>
              </a:r>
            </a:p>
          </p:txBody>
        </p:sp>
        <p:cxnSp>
          <p:nvCxnSpPr>
            <p:cNvPr id="38" name="直接连接符 37"/>
            <p:cNvCxnSpPr/>
            <p:nvPr/>
          </p:nvCxnSpPr>
          <p:spPr>
            <a:xfrm>
              <a:off x="4367808" y="4823908"/>
              <a:ext cx="4309006" cy="0"/>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cxnSp>
          <p:nvCxnSpPr>
            <p:cNvPr id="37" name="直接连接符 36"/>
            <p:cNvCxnSpPr/>
            <p:nvPr/>
          </p:nvCxnSpPr>
          <p:spPr>
            <a:xfrm>
              <a:off x="4367808" y="3627410"/>
              <a:ext cx="4381014" cy="0"/>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grpSp>
      <p:pic>
        <p:nvPicPr>
          <p:cNvPr id="41" name="图片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431950" y="831595"/>
            <a:ext cx="3668081" cy="259039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p:cNvSpPr txBox="1"/>
          <p:nvPr/>
        </p:nvSpPr>
        <p:spPr>
          <a:xfrm>
            <a:off x="1591160" y="518168"/>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探索的五个阶段</a:t>
            </a:r>
          </a:p>
        </p:txBody>
      </p:sp>
      <p:cxnSp>
        <p:nvCxnSpPr>
          <p:cNvPr id="30" name="直接连接符 29"/>
          <p:cNvCxnSpPr/>
          <p:nvPr/>
        </p:nvCxnSpPr>
        <p:spPr>
          <a:xfrm>
            <a:off x="1536129" y="1178847"/>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pic>
        <p:nvPicPr>
          <p:cNvPr id="34" name="图片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3920" y="78152"/>
            <a:ext cx="1936307" cy="1367418"/>
          </a:xfrm>
          <a:prstGeom prst="rect">
            <a:avLst/>
          </a:prstGeom>
        </p:spPr>
      </p:pic>
      <p:sp>
        <p:nvSpPr>
          <p:cNvPr id="35" name="矩形 34"/>
          <p:cNvSpPr/>
          <p:nvPr/>
        </p:nvSpPr>
        <p:spPr>
          <a:xfrm>
            <a:off x="1180792" y="1921314"/>
            <a:ext cx="5840770" cy="3693319"/>
          </a:xfrm>
          <a:prstGeom prst="rect">
            <a:avLst/>
          </a:prstGeom>
        </p:spPr>
        <p:txBody>
          <a:bodyPr wrap="square">
            <a:spAutoFit/>
          </a:bodyPr>
          <a:lstStyle/>
          <a:p>
            <a:pPr fontAlgn="base"/>
            <a:r>
              <a:rPr lang="zh-CN" altLang="en-US" sz="2400" b="1" dirty="0">
                <a:solidFill>
                  <a:schemeClr val="bg1"/>
                </a:solidFill>
                <a:cs typeface="+mn-ea"/>
                <a:sym typeface="+mn-lt"/>
              </a:rPr>
              <a:t>想象阶段</a:t>
            </a:r>
            <a:r>
              <a:rPr lang="zh-CN" altLang="en-US" sz="2400" dirty="0">
                <a:solidFill>
                  <a:schemeClr val="bg1"/>
                </a:solidFill>
                <a:cs typeface="+mn-ea"/>
                <a:sym typeface="+mn-lt"/>
              </a:rPr>
              <a:t>：如中国的神话故事嫦娥奔月。</a:t>
            </a:r>
            <a:endParaRPr lang="en-US" altLang="zh-CN" sz="2400" dirty="0">
              <a:solidFill>
                <a:schemeClr val="bg1"/>
              </a:solidFill>
              <a:cs typeface="+mn-ea"/>
              <a:sym typeface="+mn-lt"/>
            </a:endParaRPr>
          </a:p>
          <a:p>
            <a:pPr fontAlgn="base"/>
            <a:endParaRPr lang="zh-CN" altLang="en-US" sz="2400" dirty="0">
              <a:solidFill>
                <a:schemeClr val="bg1"/>
              </a:solidFill>
              <a:cs typeface="+mn-ea"/>
              <a:sym typeface="+mn-lt"/>
            </a:endParaRPr>
          </a:p>
          <a:p>
            <a:pPr fontAlgn="base"/>
            <a:r>
              <a:rPr lang="zh-CN" altLang="en-US" sz="2400" b="1" dirty="0">
                <a:solidFill>
                  <a:schemeClr val="bg1"/>
                </a:solidFill>
                <a:cs typeface="+mn-ea"/>
                <a:sym typeface="+mn-lt"/>
              </a:rPr>
              <a:t>初识阶段</a:t>
            </a:r>
            <a:r>
              <a:rPr lang="zh-CN" altLang="en-US" sz="2400" dirty="0">
                <a:solidFill>
                  <a:schemeClr val="bg1"/>
                </a:solidFill>
                <a:cs typeface="+mn-ea"/>
                <a:sym typeface="+mn-lt"/>
              </a:rPr>
              <a:t>：望远镜的发明使人类初步认识了月球的真实面目。</a:t>
            </a:r>
            <a:endParaRPr lang="en-US" altLang="zh-CN" sz="2400" dirty="0">
              <a:solidFill>
                <a:schemeClr val="bg1"/>
              </a:solidFill>
              <a:cs typeface="+mn-ea"/>
              <a:sym typeface="+mn-lt"/>
            </a:endParaRPr>
          </a:p>
          <a:p>
            <a:pPr fontAlgn="base"/>
            <a:endParaRPr lang="zh-CN" altLang="en-US" sz="2400" dirty="0">
              <a:solidFill>
                <a:schemeClr val="bg1"/>
              </a:solidFill>
              <a:cs typeface="+mn-ea"/>
              <a:sym typeface="+mn-lt"/>
            </a:endParaRPr>
          </a:p>
          <a:p>
            <a:pPr fontAlgn="base"/>
            <a:r>
              <a:rPr lang="zh-CN" altLang="en-US" sz="2400" b="1" dirty="0">
                <a:solidFill>
                  <a:schemeClr val="bg1"/>
                </a:solidFill>
                <a:cs typeface="+mn-ea"/>
                <a:sym typeface="+mn-lt"/>
              </a:rPr>
              <a:t>近距离认识阶段</a:t>
            </a:r>
            <a:r>
              <a:rPr lang="zh-CN" altLang="en-US" sz="2400" dirty="0">
                <a:solidFill>
                  <a:schemeClr val="bg1"/>
                </a:solidFill>
                <a:cs typeface="+mn-ea"/>
                <a:sym typeface="+mn-lt"/>
              </a:rPr>
              <a:t>：前苏联 </a:t>
            </a:r>
            <a:r>
              <a:rPr lang="en-US" altLang="zh-CN" sz="2400" dirty="0">
                <a:solidFill>
                  <a:schemeClr val="bg1"/>
                </a:solidFill>
                <a:cs typeface="+mn-ea"/>
                <a:sym typeface="+mn-lt"/>
              </a:rPr>
              <a:t>1959</a:t>
            </a:r>
            <a:r>
              <a:rPr lang="zh-CN" altLang="en-US" sz="2400" dirty="0">
                <a:solidFill>
                  <a:schemeClr val="bg1"/>
                </a:solidFill>
                <a:cs typeface="+mn-ea"/>
                <a:sym typeface="+mn-lt"/>
              </a:rPr>
              <a:t>年</a:t>
            </a:r>
            <a:r>
              <a:rPr lang="en-US" altLang="zh-CN" sz="2400" dirty="0">
                <a:solidFill>
                  <a:schemeClr val="bg1"/>
                </a:solidFill>
                <a:cs typeface="+mn-ea"/>
                <a:sym typeface="+mn-lt"/>
              </a:rPr>
              <a:t>1</a:t>
            </a:r>
            <a:r>
              <a:rPr lang="zh-CN" altLang="en-US" sz="2400" dirty="0">
                <a:solidFill>
                  <a:schemeClr val="bg1"/>
                </a:solidFill>
                <a:cs typeface="+mn-ea"/>
                <a:sym typeface="+mn-lt"/>
              </a:rPr>
              <a:t>月</a:t>
            </a:r>
            <a:r>
              <a:rPr lang="en-US" altLang="zh-CN" sz="2400" dirty="0">
                <a:solidFill>
                  <a:schemeClr val="bg1"/>
                </a:solidFill>
                <a:cs typeface="+mn-ea"/>
                <a:sym typeface="+mn-lt"/>
              </a:rPr>
              <a:t>2</a:t>
            </a:r>
            <a:r>
              <a:rPr lang="zh-CN" altLang="en-US" sz="2400" dirty="0">
                <a:solidFill>
                  <a:schemeClr val="bg1"/>
                </a:solidFill>
                <a:cs typeface="+mn-ea"/>
                <a:sym typeface="+mn-lt"/>
              </a:rPr>
              <a:t>日发射的月球</a:t>
            </a:r>
            <a:r>
              <a:rPr lang="en-US" altLang="zh-CN" sz="2400" dirty="0">
                <a:solidFill>
                  <a:schemeClr val="bg1"/>
                </a:solidFill>
                <a:cs typeface="+mn-ea"/>
                <a:sym typeface="+mn-lt"/>
              </a:rPr>
              <a:t>1</a:t>
            </a:r>
            <a:r>
              <a:rPr lang="zh-CN" altLang="en-US" sz="2400" dirty="0">
                <a:solidFill>
                  <a:schemeClr val="bg1"/>
                </a:solidFill>
                <a:cs typeface="+mn-ea"/>
                <a:sym typeface="+mn-lt"/>
              </a:rPr>
              <a:t>号第一次完成探测器近月飞行</a:t>
            </a:r>
            <a:r>
              <a:rPr lang="en-US" altLang="zh-CN" sz="2400" dirty="0">
                <a:solidFill>
                  <a:schemeClr val="bg1"/>
                </a:solidFill>
                <a:cs typeface="+mn-ea"/>
                <a:sym typeface="+mn-lt"/>
              </a:rPr>
              <a:t>,</a:t>
            </a:r>
            <a:r>
              <a:rPr lang="zh-CN" altLang="en-US" sz="2400" dirty="0">
                <a:solidFill>
                  <a:schemeClr val="bg1"/>
                </a:solidFill>
                <a:cs typeface="+mn-ea"/>
                <a:sym typeface="+mn-lt"/>
              </a:rPr>
              <a:t>标志着人类可以通过探测器近距离认识月球的开始。</a:t>
            </a:r>
            <a:endParaRPr lang="en-US" altLang="zh-CN" sz="2400" dirty="0">
              <a:solidFill>
                <a:schemeClr val="bg1"/>
              </a:solidFill>
              <a:cs typeface="+mn-ea"/>
              <a:sym typeface="+mn-lt"/>
            </a:endParaRPr>
          </a:p>
          <a:p>
            <a:pPr fontAlgn="base"/>
            <a:endParaRPr lang="zh-CN" altLang="en-US" dirty="0">
              <a:solidFill>
                <a:schemeClr val="bg1"/>
              </a:solidFill>
              <a:cs typeface="+mn-ea"/>
              <a:sym typeface="+mn-lt"/>
            </a:endParaRPr>
          </a:p>
        </p:txBody>
      </p:sp>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5212" y="1257357"/>
            <a:ext cx="6255019" cy="441728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37" presetClass="entr" presetSubtype="0"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1000"/>
                                        <p:tgtEl>
                                          <p:spTgt spid="35"/>
                                        </p:tgtEl>
                                      </p:cBhvr>
                                    </p:animEffect>
                                    <p:anim calcmode="lin" valueType="num">
                                      <p:cBhvr>
                                        <p:cTn id="31" dur="1000" fill="hold"/>
                                        <p:tgtEl>
                                          <p:spTgt spid="35"/>
                                        </p:tgtEl>
                                        <p:attrNameLst>
                                          <p:attrName>ppt_x</p:attrName>
                                        </p:attrNameLst>
                                      </p:cBhvr>
                                      <p:tavLst>
                                        <p:tav tm="0">
                                          <p:val>
                                            <p:strVal val="#ppt_x"/>
                                          </p:val>
                                        </p:tav>
                                        <p:tav tm="100000">
                                          <p:val>
                                            <p:strVal val="#ppt_x"/>
                                          </p:val>
                                        </p:tav>
                                      </p:tavLst>
                                    </p:anim>
                                    <p:anim calcmode="lin" valueType="num">
                                      <p:cBhvr>
                                        <p:cTn id="32" dur="900" decel="100000" fill="hold"/>
                                        <p:tgtEl>
                                          <p:spTgt spid="35"/>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1591160" y="518168"/>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探索的五个阶段</a:t>
            </a:r>
          </a:p>
        </p:txBody>
      </p:sp>
      <p:cxnSp>
        <p:nvCxnSpPr>
          <p:cNvPr id="29" name="直接连接符 28"/>
          <p:cNvCxnSpPr/>
          <p:nvPr/>
        </p:nvCxnSpPr>
        <p:spPr>
          <a:xfrm>
            <a:off x="1536129" y="1178847"/>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3920" y="78152"/>
            <a:ext cx="1936307" cy="1367418"/>
          </a:xfrm>
          <a:prstGeom prst="rect">
            <a:avLst/>
          </a:prstGeom>
        </p:spPr>
      </p:pic>
      <p:sp>
        <p:nvSpPr>
          <p:cNvPr id="31" name="矩形 30"/>
          <p:cNvSpPr/>
          <p:nvPr/>
        </p:nvSpPr>
        <p:spPr>
          <a:xfrm>
            <a:off x="5907052" y="1663089"/>
            <a:ext cx="5183857" cy="4154984"/>
          </a:xfrm>
          <a:prstGeom prst="rect">
            <a:avLst/>
          </a:prstGeom>
        </p:spPr>
        <p:txBody>
          <a:bodyPr wrap="square">
            <a:spAutoFit/>
          </a:bodyPr>
          <a:lstStyle/>
          <a:p>
            <a:pPr fontAlgn="base"/>
            <a:endParaRPr lang="zh-CN" altLang="en-US" sz="2400" dirty="0">
              <a:solidFill>
                <a:schemeClr val="bg1"/>
              </a:solidFill>
              <a:cs typeface="+mn-ea"/>
              <a:sym typeface="+mn-lt"/>
            </a:endParaRPr>
          </a:p>
          <a:p>
            <a:pPr fontAlgn="base"/>
            <a:r>
              <a:rPr lang="zh-CN" altLang="en-US" sz="2400" b="1" dirty="0">
                <a:solidFill>
                  <a:schemeClr val="bg1"/>
                </a:solidFill>
                <a:cs typeface="+mn-ea"/>
                <a:sym typeface="+mn-lt"/>
              </a:rPr>
              <a:t>零距离认识阶段</a:t>
            </a:r>
            <a:r>
              <a:rPr lang="zh-CN" altLang="en-US" sz="2400" dirty="0">
                <a:solidFill>
                  <a:schemeClr val="bg1"/>
                </a:solidFill>
                <a:cs typeface="+mn-ea"/>
                <a:sym typeface="+mn-lt"/>
              </a:rPr>
              <a:t>：前苏联</a:t>
            </a:r>
            <a:r>
              <a:rPr lang="en-US" altLang="zh-CN" sz="2400" dirty="0">
                <a:solidFill>
                  <a:schemeClr val="bg1"/>
                </a:solidFill>
                <a:cs typeface="+mn-ea"/>
                <a:sym typeface="+mn-lt"/>
              </a:rPr>
              <a:t>1959</a:t>
            </a:r>
            <a:r>
              <a:rPr lang="zh-CN" altLang="en-US" sz="2400" dirty="0">
                <a:solidFill>
                  <a:schemeClr val="bg1"/>
                </a:solidFill>
                <a:cs typeface="+mn-ea"/>
                <a:sym typeface="+mn-lt"/>
              </a:rPr>
              <a:t>年</a:t>
            </a:r>
            <a:r>
              <a:rPr lang="en-US" altLang="zh-CN" sz="2400" dirty="0">
                <a:solidFill>
                  <a:schemeClr val="bg1"/>
                </a:solidFill>
                <a:cs typeface="+mn-ea"/>
                <a:sym typeface="+mn-lt"/>
              </a:rPr>
              <a:t>9</a:t>
            </a:r>
            <a:r>
              <a:rPr lang="zh-CN" altLang="en-US" sz="2400" dirty="0">
                <a:solidFill>
                  <a:schemeClr val="bg1"/>
                </a:solidFill>
                <a:cs typeface="+mn-ea"/>
                <a:sym typeface="+mn-lt"/>
              </a:rPr>
              <a:t>月</a:t>
            </a:r>
            <a:r>
              <a:rPr lang="en-US" altLang="zh-CN" sz="2400" dirty="0">
                <a:solidFill>
                  <a:schemeClr val="bg1"/>
                </a:solidFill>
                <a:cs typeface="+mn-ea"/>
                <a:sym typeface="+mn-lt"/>
              </a:rPr>
              <a:t>12</a:t>
            </a:r>
            <a:r>
              <a:rPr lang="zh-CN" altLang="en-US" sz="2400" dirty="0">
                <a:solidFill>
                  <a:schemeClr val="bg1"/>
                </a:solidFill>
                <a:cs typeface="+mn-ea"/>
                <a:sym typeface="+mn-lt"/>
              </a:rPr>
              <a:t>日发射的月球</a:t>
            </a:r>
            <a:r>
              <a:rPr lang="en-US" altLang="zh-CN" sz="2400" dirty="0">
                <a:solidFill>
                  <a:schemeClr val="bg1"/>
                </a:solidFill>
                <a:cs typeface="+mn-ea"/>
                <a:sym typeface="+mn-lt"/>
              </a:rPr>
              <a:t>2</a:t>
            </a:r>
            <a:r>
              <a:rPr lang="zh-CN" altLang="en-US" sz="2400" dirty="0">
                <a:solidFill>
                  <a:schemeClr val="bg1"/>
                </a:solidFill>
                <a:cs typeface="+mn-ea"/>
                <a:sym typeface="+mn-lt"/>
              </a:rPr>
              <a:t>号第一次完成探测器硬着陆月球</a:t>
            </a:r>
            <a:r>
              <a:rPr lang="en-US" altLang="zh-CN" sz="2400" dirty="0">
                <a:solidFill>
                  <a:schemeClr val="bg1"/>
                </a:solidFill>
                <a:cs typeface="+mn-ea"/>
                <a:sym typeface="+mn-lt"/>
              </a:rPr>
              <a:t>,</a:t>
            </a:r>
            <a:r>
              <a:rPr lang="zh-CN" altLang="en-US" sz="2400" dirty="0">
                <a:solidFill>
                  <a:schemeClr val="bg1"/>
                </a:solidFill>
                <a:cs typeface="+mn-ea"/>
                <a:sym typeface="+mn-lt"/>
              </a:rPr>
              <a:t>标志着人类通过探测器可以零距离认识月球的开始。</a:t>
            </a:r>
            <a:endParaRPr lang="en-US" altLang="zh-CN" sz="2400" dirty="0">
              <a:solidFill>
                <a:schemeClr val="bg1"/>
              </a:solidFill>
              <a:cs typeface="+mn-ea"/>
              <a:sym typeface="+mn-lt"/>
            </a:endParaRPr>
          </a:p>
          <a:p>
            <a:pPr fontAlgn="base"/>
            <a:endParaRPr lang="zh-CN" altLang="en-US" sz="2400" dirty="0">
              <a:solidFill>
                <a:schemeClr val="bg1"/>
              </a:solidFill>
              <a:cs typeface="+mn-ea"/>
              <a:sym typeface="+mn-lt"/>
            </a:endParaRPr>
          </a:p>
          <a:p>
            <a:pPr fontAlgn="base"/>
            <a:r>
              <a:rPr lang="zh-CN" altLang="en-US" sz="2400" b="1" dirty="0">
                <a:solidFill>
                  <a:schemeClr val="bg1"/>
                </a:solidFill>
                <a:cs typeface="+mn-ea"/>
                <a:sym typeface="+mn-lt"/>
              </a:rPr>
              <a:t>实地认识阶段</a:t>
            </a:r>
            <a:r>
              <a:rPr lang="zh-CN" altLang="en-US" sz="2400" dirty="0">
                <a:solidFill>
                  <a:schemeClr val="bg1"/>
                </a:solidFill>
                <a:cs typeface="+mn-ea"/>
                <a:sym typeface="+mn-lt"/>
              </a:rPr>
              <a:t>：</a:t>
            </a:r>
            <a:r>
              <a:rPr lang="en-US" altLang="zh-CN" sz="2400" dirty="0">
                <a:solidFill>
                  <a:schemeClr val="bg1"/>
                </a:solidFill>
                <a:cs typeface="+mn-ea"/>
                <a:sym typeface="+mn-lt"/>
              </a:rPr>
              <a:t>1969</a:t>
            </a:r>
            <a:r>
              <a:rPr lang="zh-CN" altLang="en-US" sz="2400" dirty="0">
                <a:solidFill>
                  <a:schemeClr val="bg1"/>
                </a:solidFill>
                <a:cs typeface="+mn-ea"/>
                <a:sym typeface="+mn-lt"/>
              </a:rPr>
              <a:t>年</a:t>
            </a:r>
            <a:r>
              <a:rPr lang="en-US" altLang="zh-CN" sz="2400" dirty="0">
                <a:solidFill>
                  <a:schemeClr val="bg1"/>
                </a:solidFill>
                <a:cs typeface="+mn-ea"/>
                <a:sym typeface="+mn-lt"/>
              </a:rPr>
              <a:t>7</a:t>
            </a:r>
            <a:r>
              <a:rPr lang="zh-CN" altLang="en-US" sz="2400" dirty="0">
                <a:solidFill>
                  <a:schemeClr val="bg1"/>
                </a:solidFill>
                <a:cs typeface="+mn-ea"/>
                <a:sym typeface="+mn-lt"/>
              </a:rPr>
              <a:t>月</a:t>
            </a:r>
            <a:r>
              <a:rPr lang="en-US" altLang="zh-CN" sz="2400" dirty="0">
                <a:solidFill>
                  <a:schemeClr val="bg1"/>
                </a:solidFill>
                <a:cs typeface="+mn-ea"/>
                <a:sym typeface="+mn-lt"/>
              </a:rPr>
              <a:t>20</a:t>
            </a:r>
            <a:r>
              <a:rPr lang="zh-CN" altLang="en-US" sz="2400" dirty="0">
                <a:solidFill>
                  <a:schemeClr val="bg1"/>
                </a:solidFill>
                <a:cs typeface="+mn-ea"/>
                <a:sym typeface="+mn-lt"/>
              </a:rPr>
              <a:t>日阿姆斯特朗成为“阿波罗</a:t>
            </a:r>
            <a:r>
              <a:rPr lang="en-US" altLang="zh-CN" sz="2400" dirty="0">
                <a:solidFill>
                  <a:schemeClr val="bg1"/>
                </a:solidFill>
                <a:cs typeface="+mn-ea"/>
                <a:sym typeface="+mn-lt"/>
              </a:rPr>
              <a:t>11</a:t>
            </a:r>
            <a:r>
              <a:rPr lang="zh-CN" altLang="en-US" sz="2400" dirty="0">
                <a:solidFill>
                  <a:schemeClr val="bg1"/>
                </a:solidFill>
                <a:cs typeface="+mn-ea"/>
                <a:sym typeface="+mn-lt"/>
              </a:rPr>
              <a:t>号”指挥官</a:t>
            </a:r>
            <a:r>
              <a:rPr lang="en-US" altLang="zh-CN" sz="2400" dirty="0">
                <a:solidFill>
                  <a:schemeClr val="bg1"/>
                </a:solidFill>
                <a:cs typeface="+mn-ea"/>
                <a:sym typeface="+mn-lt"/>
              </a:rPr>
              <a:t>,</a:t>
            </a:r>
            <a:r>
              <a:rPr lang="zh-CN" altLang="en-US" sz="2400" dirty="0">
                <a:solidFill>
                  <a:schemeClr val="bg1"/>
                </a:solidFill>
                <a:cs typeface="+mn-ea"/>
                <a:sym typeface="+mn-lt"/>
              </a:rPr>
              <a:t>他与年轻的宇航员迈克尔</a:t>
            </a:r>
            <a:r>
              <a:rPr lang="en-US" altLang="zh-CN" sz="2400" dirty="0">
                <a:solidFill>
                  <a:schemeClr val="bg1"/>
                </a:solidFill>
                <a:cs typeface="+mn-ea"/>
                <a:sym typeface="+mn-lt"/>
              </a:rPr>
              <a:t>·</a:t>
            </a:r>
            <a:r>
              <a:rPr lang="zh-CN" altLang="en-US" sz="2400" dirty="0">
                <a:solidFill>
                  <a:schemeClr val="bg1"/>
                </a:solidFill>
                <a:cs typeface="+mn-ea"/>
                <a:sym typeface="+mn-lt"/>
              </a:rPr>
              <a:t>柯林斯</a:t>
            </a:r>
            <a:r>
              <a:rPr lang="en-US" altLang="zh-CN" sz="2400" dirty="0">
                <a:solidFill>
                  <a:schemeClr val="bg1"/>
                </a:solidFill>
                <a:cs typeface="+mn-ea"/>
                <a:sym typeface="+mn-lt"/>
              </a:rPr>
              <a:t>(1930-)</a:t>
            </a:r>
            <a:r>
              <a:rPr lang="zh-CN" altLang="en-US" sz="2400" dirty="0">
                <a:solidFill>
                  <a:schemeClr val="bg1"/>
                </a:solidFill>
                <a:cs typeface="+mn-ea"/>
                <a:sym typeface="+mn-lt"/>
              </a:rPr>
              <a:t>和巴兹</a:t>
            </a:r>
            <a:r>
              <a:rPr lang="en-US" altLang="zh-CN" sz="2400" dirty="0">
                <a:solidFill>
                  <a:schemeClr val="bg1"/>
                </a:solidFill>
                <a:cs typeface="+mn-ea"/>
                <a:sym typeface="+mn-lt"/>
              </a:rPr>
              <a:t>·</a:t>
            </a:r>
            <a:r>
              <a:rPr lang="zh-CN" altLang="en-US" sz="2400" dirty="0">
                <a:solidFill>
                  <a:schemeClr val="bg1"/>
                </a:solidFill>
                <a:cs typeface="+mn-ea"/>
                <a:sym typeface="+mn-lt"/>
              </a:rPr>
              <a:t>艾德林</a:t>
            </a:r>
            <a:r>
              <a:rPr lang="en-US" altLang="zh-CN" sz="2400" dirty="0">
                <a:solidFill>
                  <a:schemeClr val="bg1"/>
                </a:solidFill>
                <a:cs typeface="+mn-ea"/>
                <a:sym typeface="+mn-lt"/>
              </a:rPr>
              <a:t>(1930-)</a:t>
            </a:r>
            <a:r>
              <a:rPr lang="zh-CN" altLang="en-US" sz="2400" dirty="0">
                <a:solidFill>
                  <a:schemeClr val="bg1"/>
                </a:solidFill>
                <a:cs typeface="+mn-ea"/>
                <a:sym typeface="+mn-lt"/>
              </a:rPr>
              <a:t>一起进行登月飞行抵达月球。</a:t>
            </a:r>
            <a:endParaRPr lang="zh-CN" altLang="en-US" sz="2400" b="0" i="0" dirty="0">
              <a:solidFill>
                <a:schemeClr val="bg1"/>
              </a:solidFill>
              <a:effectLst/>
              <a:cs typeface="+mn-ea"/>
              <a:sym typeface="+mn-lt"/>
            </a:endParaRPr>
          </a:p>
        </p:txBody>
      </p:sp>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3709" y="2207850"/>
            <a:ext cx="3057122" cy="305712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7" presetClass="entr" presetSubtype="0"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1000"/>
                                        <p:tgtEl>
                                          <p:spTgt spid="31"/>
                                        </p:tgtEl>
                                      </p:cBhvr>
                                    </p:animEffect>
                                    <p:anim calcmode="lin" valueType="num">
                                      <p:cBhvr>
                                        <p:cTn id="19" dur="1000" fill="hold"/>
                                        <p:tgtEl>
                                          <p:spTgt spid="31"/>
                                        </p:tgtEl>
                                        <p:attrNameLst>
                                          <p:attrName>ppt_x</p:attrName>
                                        </p:attrNameLst>
                                      </p:cBhvr>
                                      <p:tavLst>
                                        <p:tav tm="0">
                                          <p:val>
                                            <p:strVal val="#ppt_x"/>
                                          </p:val>
                                        </p:tav>
                                        <p:tav tm="100000">
                                          <p:val>
                                            <p:strVal val="#ppt_x"/>
                                          </p:val>
                                        </p:tav>
                                      </p:tavLst>
                                    </p:anim>
                                    <p:anim calcmode="lin" valueType="num">
                                      <p:cBhvr>
                                        <p:cTn id="20" dur="900" decel="100000" fill="hold"/>
                                        <p:tgtEl>
                                          <p:spTgt spid="3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27" name="表格 26"/>
          <p:cNvGraphicFramePr>
            <a:graphicFrameLocks noGrp="1"/>
          </p:cNvGraphicFramePr>
          <p:nvPr/>
        </p:nvGraphicFramePr>
        <p:xfrm>
          <a:off x="4056955" y="1725025"/>
          <a:ext cx="7844469" cy="3949620"/>
        </p:xfrm>
        <a:graphic>
          <a:graphicData uri="http://schemas.openxmlformats.org/drawingml/2006/table">
            <a:tbl>
              <a:tblPr>
                <a:tableStyleId>{5940675A-B579-460E-94D1-54222C63F5DA}</a:tableStyleId>
              </a:tblPr>
              <a:tblGrid>
                <a:gridCol w="1442802">
                  <a:extLst>
                    <a:ext uri="{9D8B030D-6E8A-4147-A177-3AD203B41FA5}">
                      <a16:colId xmlns:a16="http://schemas.microsoft.com/office/drawing/2014/main" val="20000"/>
                    </a:ext>
                  </a:extLst>
                </a:gridCol>
                <a:gridCol w="836580">
                  <a:extLst>
                    <a:ext uri="{9D8B030D-6E8A-4147-A177-3AD203B41FA5}">
                      <a16:colId xmlns:a16="http://schemas.microsoft.com/office/drawing/2014/main" val="20001"/>
                    </a:ext>
                  </a:extLst>
                </a:gridCol>
                <a:gridCol w="1322669">
                  <a:extLst>
                    <a:ext uri="{9D8B030D-6E8A-4147-A177-3AD203B41FA5}">
                      <a16:colId xmlns:a16="http://schemas.microsoft.com/office/drawing/2014/main" val="20002"/>
                    </a:ext>
                  </a:extLst>
                </a:gridCol>
                <a:gridCol w="838214">
                  <a:extLst>
                    <a:ext uri="{9D8B030D-6E8A-4147-A177-3AD203B41FA5}">
                      <a16:colId xmlns:a16="http://schemas.microsoft.com/office/drawing/2014/main" val="20003"/>
                    </a:ext>
                  </a:extLst>
                </a:gridCol>
                <a:gridCol w="3404204">
                  <a:extLst>
                    <a:ext uri="{9D8B030D-6E8A-4147-A177-3AD203B41FA5}">
                      <a16:colId xmlns:a16="http://schemas.microsoft.com/office/drawing/2014/main" val="20004"/>
                    </a:ext>
                  </a:extLst>
                </a:gridCol>
              </a:tblGrid>
              <a:tr h="825990">
                <a:tc>
                  <a:txBody>
                    <a:bodyPr/>
                    <a:lstStyle/>
                    <a:p>
                      <a:pPr algn="ctr"/>
                      <a:r>
                        <a:rPr lang="zh-CN" altLang="en-US" sz="2400" b="1" dirty="0">
                          <a:solidFill>
                            <a:schemeClr val="bg1"/>
                          </a:solidFill>
                          <a:effectLst/>
                          <a:latin typeface="+mn-lt"/>
                          <a:ea typeface="+mn-ea"/>
                          <a:cs typeface="+mn-ea"/>
                          <a:sym typeface="+mn-lt"/>
                        </a:rPr>
                        <a:t>名称</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400" b="1" dirty="0">
                          <a:solidFill>
                            <a:schemeClr val="bg1"/>
                          </a:solidFill>
                          <a:effectLst/>
                          <a:latin typeface="+mn-lt"/>
                          <a:ea typeface="+mn-ea"/>
                          <a:cs typeface="+mn-ea"/>
                          <a:sym typeface="+mn-lt"/>
                        </a:rPr>
                        <a:t>国家</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400" b="1" dirty="0">
                          <a:solidFill>
                            <a:schemeClr val="bg1"/>
                          </a:solidFill>
                          <a:effectLst/>
                          <a:latin typeface="+mn-lt"/>
                          <a:ea typeface="+mn-ea"/>
                          <a:cs typeface="+mn-ea"/>
                          <a:sym typeface="+mn-lt"/>
                        </a:rPr>
                        <a:t>抵达时间</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400" b="1" dirty="0">
                          <a:solidFill>
                            <a:schemeClr val="bg1"/>
                          </a:solidFill>
                          <a:effectLst/>
                          <a:latin typeface="+mn-lt"/>
                          <a:ea typeface="+mn-ea"/>
                          <a:cs typeface="+mn-ea"/>
                          <a:sym typeface="+mn-lt"/>
                        </a:rPr>
                        <a:t>类别</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400" b="1" dirty="0">
                          <a:solidFill>
                            <a:schemeClr val="bg1"/>
                          </a:solidFill>
                          <a:effectLst/>
                          <a:latin typeface="+mn-lt"/>
                          <a:ea typeface="+mn-ea"/>
                          <a:cs typeface="+mn-ea"/>
                          <a:sym typeface="+mn-lt"/>
                        </a:rPr>
                        <a:t>成就</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624726">
                <a:tc>
                  <a:txBody>
                    <a:bodyPr/>
                    <a:lstStyle/>
                    <a:p>
                      <a:pPr algn="ctr"/>
                      <a:r>
                        <a:rPr lang="zh-CN" altLang="en-US" sz="1800" b="0">
                          <a:solidFill>
                            <a:schemeClr val="bg1"/>
                          </a:solidFill>
                          <a:effectLst/>
                          <a:latin typeface="+mn-lt"/>
                          <a:ea typeface="+mn-ea"/>
                          <a:cs typeface="+mn-ea"/>
                          <a:sym typeface="+mn-lt"/>
                        </a:rPr>
                        <a:t>月球</a:t>
                      </a:r>
                      <a:r>
                        <a:rPr lang="en-US" altLang="zh-CN" sz="1800" b="0">
                          <a:solidFill>
                            <a:schemeClr val="bg1"/>
                          </a:solidFill>
                          <a:effectLst/>
                          <a:latin typeface="+mn-lt"/>
                          <a:ea typeface="+mn-ea"/>
                          <a:cs typeface="+mn-ea"/>
                          <a:sym typeface="+mn-lt"/>
                        </a:rPr>
                        <a:t>2</a:t>
                      </a:r>
                      <a:r>
                        <a:rPr lang="zh-CN" altLang="en-US" sz="1800" b="0">
                          <a:solidFill>
                            <a:schemeClr val="bg1"/>
                          </a:solidFill>
                          <a:effectLst/>
                          <a:latin typeface="+mn-lt"/>
                          <a:ea typeface="+mn-ea"/>
                          <a:cs typeface="+mn-ea"/>
                          <a:sym typeface="+mn-lt"/>
                        </a:rPr>
                        <a:t>号</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a:solidFill>
                            <a:schemeClr val="bg1"/>
                          </a:solidFill>
                          <a:effectLst/>
                          <a:latin typeface="+mn-lt"/>
                          <a:ea typeface="+mn-ea"/>
                          <a:cs typeface="+mn-ea"/>
                          <a:sym typeface="+mn-lt"/>
                        </a:rPr>
                        <a:t>苏联</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sz="1800" b="0" dirty="0">
                          <a:solidFill>
                            <a:schemeClr val="bg1"/>
                          </a:solidFill>
                          <a:effectLst/>
                          <a:latin typeface="+mn-lt"/>
                          <a:ea typeface="+mn-ea"/>
                          <a:cs typeface="+mn-ea"/>
                          <a:sym typeface="+mn-lt"/>
                        </a:rPr>
                        <a:t>1959/9/13</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撞击</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第一次撞击月球表面</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624726">
                <a:tc>
                  <a:txBody>
                    <a:bodyPr/>
                    <a:lstStyle/>
                    <a:p>
                      <a:pPr algn="ctr"/>
                      <a:r>
                        <a:rPr lang="zh-CN" altLang="en-US" sz="1800" b="0" dirty="0">
                          <a:solidFill>
                            <a:schemeClr val="bg1"/>
                          </a:solidFill>
                          <a:effectLst/>
                          <a:latin typeface="+mn-lt"/>
                          <a:ea typeface="+mn-ea"/>
                          <a:cs typeface="+mn-ea"/>
                          <a:sym typeface="+mn-lt"/>
                        </a:rPr>
                        <a:t>徘徊者</a:t>
                      </a:r>
                      <a:r>
                        <a:rPr lang="en-US" altLang="zh-CN" sz="1800" b="0" dirty="0">
                          <a:solidFill>
                            <a:schemeClr val="bg1"/>
                          </a:solidFill>
                          <a:effectLst/>
                          <a:latin typeface="+mn-lt"/>
                          <a:ea typeface="+mn-ea"/>
                          <a:cs typeface="+mn-ea"/>
                          <a:sym typeface="+mn-lt"/>
                        </a:rPr>
                        <a:t>7</a:t>
                      </a:r>
                      <a:r>
                        <a:rPr lang="zh-CN" altLang="en-US" sz="1800" b="0" dirty="0">
                          <a:solidFill>
                            <a:schemeClr val="bg1"/>
                          </a:solidFill>
                          <a:effectLst/>
                          <a:latin typeface="+mn-lt"/>
                          <a:ea typeface="+mn-ea"/>
                          <a:cs typeface="+mn-ea"/>
                          <a:sym typeface="+mn-lt"/>
                        </a:rPr>
                        <a:t>号</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a:solidFill>
                            <a:schemeClr val="bg1"/>
                          </a:solidFill>
                          <a:effectLst/>
                          <a:latin typeface="+mn-lt"/>
                          <a:ea typeface="+mn-ea"/>
                          <a:cs typeface="+mn-ea"/>
                          <a:sym typeface="+mn-lt"/>
                        </a:rPr>
                        <a:t>美国</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sz="1800" b="0" dirty="0">
                          <a:solidFill>
                            <a:schemeClr val="bg1"/>
                          </a:solidFill>
                          <a:effectLst/>
                          <a:latin typeface="+mn-lt"/>
                          <a:ea typeface="+mn-ea"/>
                          <a:cs typeface="+mn-ea"/>
                          <a:sym typeface="+mn-lt"/>
                        </a:rPr>
                        <a:t>1964/7/31</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a:solidFill>
                            <a:schemeClr val="bg1"/>
                          </a:solidFill>
                          <a:effectLst/>
                          <a:latin typeface="+mn-lt"/>
                          <a:ea typeface="+mn-ea"/>
                          <a:cs typeface="+mn-ea"/>
                          <a:sym typeface="+mn-lt"/>
                        </a:rPr>
                        <a:t>撞击</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第一次拍摄了月球表面</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624726">
                <a:tc>
                  <a:txBody>
                    <a:bodyPr/>
                    <a:lstStyle/>
                    <a:p>
                      <a:pPr algn="ctr"/>
                      <a:r>
                        <a:rPr lang="zh-CN" altLang="en-US" sz="1800" b="0">
                          <a:solidFill>
                            <a:schemeClr val="bg1"/>
                          </a:solidFill>
                          <a:effectLst/>
                          <a:latin typeface="+mn-lt"/>
                          <a:ea typeface="+mn-ea"/>
                          <a:cs typeface="+mn-ea"/>
                          <a:sym typeface="+mn-lt"/>
                        </a:rPr>
                        <a:t>徘徊者</a:t>
                      </a:r>
                      <a:r>
                        <a:rPr lang="en-US" altLang="zh-CN" sz="1800" b="0">
                          <a:solidFill>
                            <a:schemeClr val="bg1"/>
                          </a:solidFill>
                          <a:effectLst/>
                          <a:latin typeface="+mn-lt"/>
                          <a:ea typeface="+mn-ea"/>
                          <a:cs typeface="+mn-ea"/>
                          <a:sym typeface="+mn-lt"/>
                        </a:rPr>
                        <a:t>8</a:t>
                      </a:r>
                      <a:r>
                        <a:rPr lang="zh-CN" altLang="en-US" sz="1800" b="0">
                          <a:solidFill>
                            <a:schemeClr val="bg1"/>
                          </a:solidFill>
                          <a:effectLst/>
                          <a:latin typeface="+mn-lt"/>
                          <a:ea typeface="+mn-ea"/>
                          <a:cs typeface="+mn-ea"/>
                          <a:sym typeface="+mn-lt"/>
                        </a:rPr>
                        <a:t>号</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美国</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sz="1800" b="0" dirty="0">
                          <a:solidFill>
                            <a:schemeClr val="bg1"/>
                          </a:solidFill>
                          <a:effectLst/>
                          <a:latin typeface="+mn-lt"/>
                          <a:ea typeface="+mn-ea"/>
                          <a:cs typeface="+mn-ea"/>
                          <a:sym typeface="+mn-lt"/>
                        </a:rPr>
                        <a:t>1965/2/20</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a:solidFill>
                            <a:schemeClr val="bg1"/>
                          </a:solidFill>
                          <a:effectLst/>
                          <a:latin typeface="+mn-lt"/>
                          <a:ea typeface="+mn-ea"/>
                          <a:cs typeface="+mn-ea"/>
                          <a:sym typeface="+mn-lt"/>
                        </a:rPr>
                        <a:t>撞击</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拍摄了</a:t>
                      </a:r>
                      <a:r>
                        <a:rPr lang="en-US" altLang="zh-CN" sz="1800" b="0" dirty="0">
                          <a:solidFill>
                            <a:schemeClr val="bg1"/>
                          </a:solidFill>
                          <a:effectLst/>
                          <a:latin typeface="+mn-lt"/>
                          <a:ea typeface="+mn-ea"/>
                          <a:cs typeface="+mn-ea"/>
                          <a:sym typeface="+mn-lt"/>
                        </a:rPr>
                        <a:t>7137</a:t>
                      </a:r>
                      <a:r>
                        <a:rPr lang="zh-CN" altLang="en-US" sz="1800" b="0" dirty="0">
                          <a:solidFill>
                            <a:schemeClr val="bg1"/>
                          </a:solidFill>
                          <a:effectLst/>
                          <a:latin typeface="+mn-lt"/>
                          <a:ea typeface="+mn-ea"/>
                          <a:cs typeface="+mn-ea"/>
                          <a:sym typeface="+mn-lt"/>
                        </a:rPr>
                        <a:t>张质量优良的照片</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624726">
                <a:tc>
                  <a:txBody>
                    <a:bodyPr/>
                    <a:lstStyle/>
                    <a:p>
                      <a:pPr algn="ctr"/>
                      <a:r>
                        <a:rPr lang="zh-CN" altLang="en-US" sz="1800" b="0">
                          <a:solidFill>
                            <a:schemeClr val="bg1"/>
                          </a:solidFill>
                          <a:effectLst/>
                          <a:latin typeface="+mn-lt"/>
                          <a:ea typeface="+mn-ea"/>
                          <a:cs typeface="+mn-ea"/>
                          <a:sym typeface="+mn-lt"/>
                        </a:rPr>
                        <a:t>月球</a:t>
                      </a:r>
                      <a:r>
                        <a:rPr lang="en-US" altLang="zh-CN" sz="1800" b="0">
                          <a:solidFill>
                            <a:schemeClr val="bg1"/>
                          </a:solidFill>
                          <a:effectLst/>
                          <a:latin typeface="+mn-lt"/>
                          <a:ea typeface="+mn-ea"/>
                          <a:cs typeface="+mn-ea"/>
                          <a:sym typeface="+mn-lt"/>
                        </a:rPr>
                        <a:t>9</a:t>
                      </a:r>
                      <a:r>
                        <a:rPr lang="zh-CN" altLang="en-US" sz="1800" b="0">
                          <a:solidFill>
                            <a:schemeClr val="bg1"/>
                          </a:solidFill>
                          <a:effectLst/>
                          <a:latin typeface="+mn-lt"/>
                          <a:ea typeface="+mn-ea"/>
                          <a:cs typeface="+mn-ea"/>
                          <a:sym typeface="+mn-lt"/>
                        </a:rPr>
                        <a:t>号</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a:solidFill>
                            <a:schemeClr val="bg1"/>
                          </a:solidFill>
                          <a:effectLst/>
                          <a:latin typeface="+mn-lt"/>
                          <a:ea typeface="+mn-ea"/>
                          <a:cs typeface="+mn-ea"/>
                          <a:sym typeface="+mn-lt"/>
                        </a:rPr>
                        <a:t>苏联</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sz="1800" b="0" dirty="0">
                          <a:solidFill>
                            <a:schemeClr val="bg1"/>
                          </a:solidFill>
                          <a:effectLst/>
                          <a:latin typeface="+mn-lt"/>
                          <a:ea typeface="+mn-ea"/>
                          <a:cs typeface="+mn-ea"/>
                          <a:sym typeface="+mn-lt"/>
                        </a:rPr>
                        <a:t>1966/2/3</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a:solidFill>
                            <a:schemeClr val="bg1"/>
                          </a:solidFill>
                          <a:effectLst/>
                          <a:latin typeface="+mn-lt"/>
                          <a:ea typeface="+mn-ea"/>
                          <a:cs typeface="+mn-ea"/>
                          <a:sym typeface="+mn-lt"/>
                        </a:rPr>
                        <a:t>着陆器</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第一次在月球表面软着陆</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624726">
                <a:tc>
                  <a:txBody>
                    <a:bodyPr/>
                    <a:lstStyle/>
                    <a:p>
                      <a:pPr algn="ctr"/>
                      <a:r>
                        <a:rPr lang="zh-CN" altLang="en-US" sz="1800" b="0">
                          <a:solidFill>
                            <a:schemeClr val="bg1"/>
                          </a:solidFill>
                          <a:effectLst/>
                          <a:latin typeface="+mn-lt"/>
                          <a:ea typeface="+mn-ea"/>
                          <a:cs typeface="+mn-ea"/>
                          <a:sym typeface="+mn-lt"/>
                        </a:rPr>
                        <a:t>探测者</a:t>
                      </a:r>
                      <a:r>
                        <a:rPr lang="en-US" altLang="zh-CN" sz="1800" b="0">
                          <a:solidFill>
                            <a:schemeClr val="bg1"/>
                          </a:solidFill>
                          <a:effectLst/>
                          <a:latin typeface="+mn-lt"/>
                          <a:ea typeface="+mn-ea"/>
                          <a:cs typeface="+mn-ea"/>
                          <a:sym typeface="+mn-lt"/>
                        </a:rPr>
                        <a:t>1</a:t>
                      </a:r>
                      <a:r>
                        <a:rPr lang="zh-CN" altLang="en-US" sz="1800" b="0">
                          <a:solidFill>
                            <a:schemeClr val="bg1"/>
                          </a:solidFill>
                          <a:effectLst/>
                          <a:latin typeface="+mn-lt"/>
                          <a:ea typeface="+mn-ea"/>
                          <a:cs typeface="+mn-ea"/>
                          <a:sym typeface="+mn-lt"/>
                        </a:rPr>
                        <a:t>号</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a:solidFill>
                            <a:schemeClr val="bg1"/>
                          </a:solidFill>
                          <a:effectLst/>
                          <a:latin typeface="+mn-lt"/>
                          <a:ea typeface="+mn-ea"/>
                          <a:cs typeface="+mn-ea"/>
                          <a:sym typeface="+mn-lt"/>
                        </a:rPr>
                        <a:t>美国</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sz="1800" b="0">
                          <a:solidFill>
                            <a:schemeClr val="bg1"/>
                          </a:solidFill>
                          <a:effectLst/>
                          <a:latin typeface="+mn-lt"/>
                          <a:ea typeface="+mn-ea"/>
                          <a:cs typeface="+mn-ea"/>
                          <a:sym typeface="+mn-lt"/>
                        </a:rPr>
                        <a:t>1966/6/2</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a:solidFill>
                            <a:schemeClr val="bg1"/>
                          </a:solidFill>
                          <a:effectLst/>
                          <a:latin typeface="+mn-lt"/>
                          <a:ea typeface="+mn-ea"/>
                          <a:cs typeface="+mn-ea"/>
                          <a:sym typeface="+mn-lt"/>
                        </a:rPr>
                        <a:t>着陆器</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测量了月球表面的雷达反射率</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3" name="文本框 32"/>
          <p:cNvSpPr txBox="1"/>
          <p:nvPr/>
        </p:nvSpPr>
        <p:spPr>
          <a:xfrm>
            <a:off x="1591160" y="518168"/>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人类对月球的探索</a:t>
            </a:r>
          </a:p>
        </p:txBody>
      </p:sp>
      <p:cxnSp>
        <p:nvCxnSpPr>
          <p:cNvPr id="34" name="直接连接符 33"/>
          <p:cNvCxnSpPr/>
          <p:nvPr/>
        </p:nvCxnSpPr>
        <p:spPr>
          <a:xfrm>
            <a:off x="1536129" y="1178847"/>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pic>
        <p:nvPicPr>
          <p:cNvPr id="35" name="图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3920" y="78152"/>
            <a:ext cx="1936307" cy="1367418"/>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642" y="2097722"/>
            <a:ext cx="3795451" cy="408740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27" name="表格 26"/>
          <p:cNvGraphicFramePr>
            <a:graphicFrameLocks noGrp="1"/>
          </p:cNvGraphicFramePr>
          <p:nvPr/>
        </p:nvGraphicFramePr>
        <p:xfrm>
          <a:off x="407368" y="1586989"/>
          <a:ext cx="8080857" cy="4509517"/>
        </p:xfrm>
        <a:graphic>
          <a:graphicData uri="http://schemas.openxmlformats.org/drawingml/2006/table">
            <a:tbl>
              <a:tblPr>
                <a:tableStyleId>{5940675A-B579-460E-94D1-54222C63F5DA}</a:tableStyleId>
              </a:tblPr>
              <a:tblGrid>
                <a:gridCol w="1486280">
                  <a:extLst>
                    <a:ext uri="{9D8B030D-6E8A-4147-A177-3AD203B41FA5}">
                      <a16:colId xmlns:a16="http://schemas.microsoft.com/office/drawing/2014/main" val="20000"/>
                    </a:ext>
                  </a:extLst>
                </a:gridCol>
                <a:gridCol w="861790">
                  <a:extLst>
                    <a:ext uri="{9D8B030D-6E8A-4147-A177-3AD203B41FA5}">
                      <a16:colId xmlns:a16="http://schemas.microsoft.com/office/drawing/2014/main" val="20001"/>
                    </a:ext>
                  </a:extLst>
                </a:gridCol>
                <a:gridCol w="1362526">
                  <a:extLst>
                    <a:ext uri="{9D8B030D-6E8A-4147-A177-3AD203B41FA5}">
                      <a16:colId xmlns:a16="http://schemas.microsoft.com/office/drawing/2014/main" val="20002"/>
                    </a:ext>
                  </a:extLst>
                </a:gridCol>
                <a:gridCol w="863474">
                  <a:extLst>
                    <a:ext uri="{9D8B030D-6E8A-4147-A177-3AD203B41FA5}">
                      <a16:colId xmlns:a16="http://schemas.microsoft.com/office/drawing/2014/main" val="20003"/>
                    </a:ext>
                  </a:extLst>
                </a:gridCol>
                <a:gridCol w="3506787">
                  <a:extLst>
                    <a:ext uri="{9D8B030D-6E8A-4147-A177-3AD203B41FA5}">
                      <a16:colId xmlns:a16="http://schemas.microsoft.com/office/drawing/2014/main" val="20004"/>
                    </a:ext>
                  </a:extLst>
                </a:gridCol>
              </a:tblGrid>
              <a:tr h="814285">
                <a:tc>
                  <a:txBody>
                    <a:bodyPr/>
                    <a:lstStyle/>
                    <a:p>
                      <a:pPr algn="ctr"/>
                      <a:r>
                        <a:rPr lang="zh-CN" altLang="en-US" sz="2400" b="1" dirty="0">
                          <a:solidFill>
                            <a:schemeClr val="bg1"/>
                          </a:solidFill>
                          <a:effectLst/>
                          <a:latin typeface="+mn-lt"/>
                          <a:ea typeface="+mn-ea"/>
                          <a:cs typeface="+mn-ea"/>
                          <a:sym typeface="+mn-lt"/>
                        </a:rPr>
                        <a:t>名称</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400" b="1" dirty="0">
                          <a:solidFill>
                            <a:schemeClr val="bg1"/>
                          </a:solidFill>
                          <a:effectLst/>
                          <a:latin typeface="+mn-lt"/>
                          <a:ea typeface="+mn-ea"/>
                          <a:cs typeface="+mn-ea"/>
                          <a:sym typeface="+mn-lt"/>
                        </a:rPr>
                        <a:t>国家</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400" b="1" dirty="0">
                          <a:solidFill>
                            <a:schemeClr val="bg1"/>
                          </a:solidFill>
                          <a:effectLst/>
                          <a:latin typeface="+mn-lt"/>
                          <a:ea typeface="+mn-ea"/>
                          <a:cs typeface="+mn-ea"/>
                          <a:sym typeface="+mn-lt"/>
                        </a:rPr>
                        <a:t>抵达时间</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400" b="1" dirty="0">
                          <a:solidFill>
                            <a:schemeClr val="bg1"/>
                          </a:solidFill>
                          <a:effectLst/>
                          <a:latin typeface="+mn-lt"/>
                          <a:ea typeface="+mn-ea"/>
                          <a:cs typeface="+mn-ea"/>
                          <a:sym typeface="+mn-lt"/>
                        </a:rPr>
                        <a:t>类别</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400" b="1" dirty="0">
                          <a:solidFill>
                            <a:schemeClr val="bg1"/>
                          </a:solidFill>
                          <a:effectLst/>
                          <a:latin typeface="+mn-lt"/>
                          <a:ea typeface="+mn-ea"/>
                          <a:cs typeface="+mn-ea"/>
                          <a:sym typeface="+mn-lt"/>
                        </a:rPr>
                        <a:t>成就</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615872">
                <a:tc>
                  <a:txBody>
                    <a:bodyPr/>
                    <a:lstStyle/>
                    <a:p>
                      <a:pPr algn="ctr"/>
                      <a:r>
                        <a:rPr lang="zh-CN" altLang="en-US" sz="1800" b="0" dirty="0">
                          <a:solidFill>
                            <a:schemeClr val="bg1"/>
                          </a:solidFill>
                          <a:effectLst/>
                          <a:latin typeface="+mn-lt"/>
                          <a:ea typeface="+mn-ea"/>
                          <a:cs typeface="+mn-ea"/>
                          <a:sym typeface="+mn-lt"/>
                        </a:rPr>
                        <a:t>月球</a:t>
                      </a:r>
                      <a:r>
                        <a:rPr lang="en-US" altLang="zh-CN" sz="1800" b="0" dirty="0">
                          <a:solidFill>
                            <a:schemeClr val="bg1"/>
                          </a:solidFill>
                          <a:effectLst/>
                          <a:latin typeface="+mn-lt"/>
                          <a:ea typeface="+mn-ea"/>
                          <a:cs typeface="+mn-ea"/>
                          <a:sym typeface="+mn-lt"/>
                        </a:rPr>
                        <a:t>13</a:t>
                      </a:r>
                      <a:r>
                        <a:rPr lang="zh-CN" altLang="en-US" sz="1800" b="0" dirty="0">
                          <a:solidFill>
                            <a:schemeClr val="bg1"/>
                          </a:solidFill>
                          <a:effectLst/>
                          <a:latin typeface="+mn-lt"/>
                          <a:ea typeface="+mn-ea"/>
                          <a:cs typeface="+mn-ea"/>
                          <a:sym typeface="+mn-lt"/>
                        </a:rPr>
                        <a:t>号</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苏联</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sz="1800" b="0" dirty="0">
                          <a:solidFill>
                            <a:schemeClr val="bg1"/>
                          </a:solidFill>
                          <a:effectLst/>
                          <a:latin typeface="+mn-lt"/>
                          <a:ea typeface="+mn-ea"/>
                          <a:cs typeface="+mn-ea"/>
                          <a:sym typeface="+mn-lt"/>
                        </a:rPr>
                        <a:t>1966/12/24</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着陆器</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成功使用了机械化土壤探测器</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615872">
                <a:tc>
                  <a:txBody>
                    <a:bodyPr/>
                    <a:lstStyle/>
                    <a:p>
                      <a:pPr algn="ctr"/>
                      <a:r>
                        <a:rPr lang="zh-CN" altLang="en-US" sz="1800" b="0">
                          <a:solidFill>
                            <a:schemeClr val="bg1"/>
                          </a:solidFill>
                          <a:effectLst/>
                          <a:latin typeface="+mn-lt"/>
                          <a:ea typeface="+mn-ea"/>
                          <a:cs typeface="+mn-ea"/>
                          <a:sym typeface="+mn-lt"/>
                        </a:rPr>
                        <a:t>探测者</a:t>
                      </a:r>
                      <a:r>
                        <a:rPr lang="en-US" altLang="zh-CN" sz="1800" b="0">
                          <a:solidFill>
                            <a:schemeClr val="bg1"/>
                          </a:solidFill>
                          <a:effectLst/>
                          <a:latin typeface="+mn-lt"/>
                          <a:ea typeface="+mn-ea"/>
                          <a:cs typeface="+mn-ea"/>
                          <a:sym typeface="+mn-lt"/>
                        </a:rPr>
                        <a:t>3</a:t>
                      </a:r>
                      <a:r>
                        <a:rPr lang="zh-CN" altLang="en-US" sz="1800" b="0">
                          <a:solidFill>
                            <a:schemeClr val="bg1"/>
                          </a:solidFill>
                          <a:effectLst/>
                          <a:latin typeface="+mn-lt"/>
                          <a:ea typeface="+mn-ea"/>
                          <a:cs typeface="+mn-ea"/>
                          <a:sym typeface="+mn-lt"/>
                        </a:rPr>
                        <a:t>号</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a:solidFill>
                            <a:schemeClr val="bg1"/>
                          </a:solidFill>
                          <a:effectLst/>
                          <a:latin typeface="+mn-lt"/>
                          <a:ea typeface="+mn-ea"/>
                          <a:cs typeface="+mn-ea"/>
                          <a:sym typeface="+mn-lt"/>
                        </a:rPr>
                        <a:t>美国</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sz="1800" b="0" dirty="0">
                          <a:solidFill>
                            <a:schemeClr val="bg1"/>
                          </a:solidFill>
                          <a:effectLst/>
                          <a:latin typeface="+mn-lt"/>
                          <a:ea typeface="+mn-ea"/>
                          <a:cs typeface="+mn-ea"/>
                          <a:sym typeface="+mn-lt"/>
                        </a:rPr>
                        <a:t>1967/4/20</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着陆器</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拍摄了月球</a:t>
                      </a:r>
                      <a:r>
                        <a:rPr lang="en-US" altLang="zh-CN" sz="1800" b="0" dirty="0">
                          <a:solidFill>
                            <a:schemeClr val="bg1"/>
                          </a:solidFill>
                          <a:effectLst/>
                          <a:latin typeface="+mn-lt"/>
                          <a:ea typeface="+mn-ea"/>
                          <a:cs typeface="+mn-ea"/>
                          <a:sym typeface="+mn-lt"/>
                        </a:rPr>
                        <a:t>12</a:t>
                      </a:r>
                      <a:r>
                        <a:rPr lang="zh-CN" altLang="en-US" sz="1800" b="0" dirty="0">
                          <a:solidFill>
                            <a:schemeClr val="bg1"/>
                          </a:solidFill>
                          <a:effectLst/>
                          <a:latin typeface="+mn-lt"/>
                          <a:ea typeface="+mn-ea"/>
                          <a:cs typeface="+mn-ea"/>
                          <a:sym typeface="+mn-lt"/>
                        </a:rPr>
                        <a:t>号的着陆点</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615872">
                <a:tc>
                  <a:txBody>
                    <a:bodyPr/>
                    <a:lstStyle/>
                    <a:p>
                      <a:pPr algn="ctr"/>
                      <a:r>
                        <a:rPr lang="zh-CN" altLang="en-US" sz="1800" b="0">
                          <a:solidFill>
                            <a:schemeClr val="bg1"/>
                          </a:solidFill>
                          <a:effectLst/>
                          <a:latin typeface="+mn-lt"/>
                          <a:ea typeface="+mn-ea"/>
                          <a:cs typeface="+mn-ea"/>
                          <a:sym typeface="+mn-lt"/>
                        </a:rPr>
                        <a:t>阿波罗</a:t>
                      </a:r>
                      <a:r>
                        <a:rPr lang="en-US" altLang="zh-CN" sz="1800" b="0">
                          <a:solidFill>
                            <a:schemeClr val="bg1"/>
                          </a:solidFill>
                          <a:effectLst/>
                          <a:latin typeface="+mn-lt"/>
                          <a:ea typeface="+mn-ea"/>
                          <a:cs typeface="+mn-ea"/>
                          <a:sym typeface="+mn-lt"/>
                        </a:rPr>
                        <a:t>11</a:t>
                      </a:r>
                      <a:r>
                        <a:rPr lang="zh-CN" altLang="en-US" sz="1800" b="0">
                          <a:solidFill>
                            <a:schemeClr val="bg1"/>
                          </a:solidFill>
                          <a:effectLst/>
                          <a:latin typeface="+mn-lt"/>
                          <a:ea typeface="+mn-ea"/>
                          <a:cs typeface="+mn-ea"/>
                          <a:sym typeface="+mn-lt"/>
                        </a:rPr>
                        <a:t>号</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a:solidFill>
                            <a:schemeClr val="bg1"/>
                          </a:solidFill>
                          <a:effectLst/>
                          <a:latin typeface="+mn-lt"/>
                          <a:ea typeface="+mn-ea"/>
                          <a:cs typeface="+mn-ea"/>
                          <a:sym typeface="+mn-lt"/>
                        </a:rPr>
                        <a:t>美国</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sz="1800" b="0">
                          <a:solidFill>
                            <a:schemeClr val="bg1"/>
                          </a:solidFill>
                          <a:effectLst/>
                          <a:latin typeface="+mn-lt"/>
                          <a:ea typeface="+mn-ea"/>
                          <a:cs typeface="+mn-ea"/>
                          <a:sym typeface="+mn-lt"/>
                        </a:rPr>
                        <a:t>1969/7/20</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载人</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宇航员第一次登月</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615872">
                <a:tc>
                  <a:txBody>
                    <a:bodyPr/>
                    <a:lstStyle/>
                    <a:p>
                      <a:pPr algn="ctr"/>
                      <a:r>
                        <a:rPr lang="zh-CN" altLang="en-US" sz="1800" b="0">
                          <a:solidFill>
                            <a:schemeClr val="bg1"/>
                          </a:solidFill>
                          <a:effectLst/>
                          <a:latin typeface="+mn-lt"/>
                          <a:ea typeface="+mn-ea"/>
                          <a:cs typeface="+mn-ea"/>
                          <a:sym typeface="+mn-lt"/>
                        </a:rPr>
                        <a:t>阿波罗</a:t>
                      </a:r>
                      <a:r>
                        <a:rPr lang="en-US" altLang="zh-CN" sz="1800" b="0">
                          <a:solidFill>
                            <a:schemeClr val="bg1"/>
                          </a:solidFill>
                          <a:effectLst/>
                          <a:latin typeface="+mn-lt"/>
                          <a:ea typeface="+mn-ea"/>
                          <a:cs typeface="+mn-ea"/>
                          <a:sym typeface="+mn-lt"/>
                        </a:rPr>
                        <a:t>12</a:t>
                      </a:r>
                      <a:r>
                        <a:rPr lang="zh-CN" altLang="en-US" sz="1800" b="0">
                          <a:solidFill>
                            <a:schemeClr val="bg1"/>
                          </a:solidFill>
                          <a:effectLst/>
                          <a:latin typeface="+mn-lt"/>
                          <a:ea typeface="+mn-ea"/>
                          <a:cs typeface="+mn-ea"/>
                          <a:sym typeface="+mn-lt"/>
                        </a:rPr>
                        <a:t>号</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a:solidFill>
                            <a:schemeClr val="bg1"/>
                          </a:solidFill>
                          <a:effectLst/>
                          <a:latin typeface="+mn-lt"/>
                          <a:ea typeface="+mn-ea"/>
                          <a:cs typeface="+mn-ea"/>
                          <a:sym typeface="+mn-lt"/>
                        </a:rPr>
                        <a:t>美国</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sz="1800" b="0">
                          <a:solidFill>
                            <a:schemeClr val="bg1"/>
                          </a:solidFill>
                          <a:effectLst/>
                          <a:latin typeface="+mn-lt"/>
                          <a:ea typeface="+mn-ea"/>
                          <a:cs typeface="+mn-ea"/>
                          <a:sym typeface="+mn-lt"/>
                        </a:rPr>
                        <a:t>1969/11/19</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载人</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第一次精确定点着陆</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615872">
                <a:tc>
                  <a:txBody>
                    <a:bodyPr/>
                    <a:lstStyle/>
                    <a:p>
                      <a:pPr algn="ctr"/>
                      <a:r>
                        <a:rPr lang="zh-CN" altLang="en-US" sz="1800" b="0">
                          <a:solidFill>
                            <a:schemeClr val="bg1"/>
                          </a:solidFill>
                          <a:effectLst/>
                          <a:latin typeface="+mn-lt"/>
                          <a:ea typeface="+mn-ea"/>
                          <a:cs typeface="+mn-ea"/>
                          <a:sym typeface="+mn-lt"/>
                        </a:rPr>
                        <a:t>月球</a:t>
                      </a:r>
                      <a:r>
                        <a:rPr lang="en-US" altLang="zh-CN" sz="1800" b="0">
                          <a:solidFill>
                            <a:schemeClr val="bg1"/>
                          </a:solidFill>
                          <a:effectLst/>
                          <a:latin typeface="+mn-lt"/>
                          <a:ea typeface="+mn-ea"/>
                          <a:cs typeface="+mn-ea"/>
                          <a:sym typeface="+mn-lt"/>
                        </a:rPr>
                        <a:t>16</a:t>
                      </a:r>
                      <a:r>
                        <a:rPr lang="zh-CN" altLang="en-US" sz="1800" b="0">
                          <a:solidFill>
                            <a:schemeClr val="bg1"/>
                          </a:solidFill>
                          <a:effectLst/>
                          <a:latin typeface="+mn-lt"/>
                          <a:ea typeface="+mn-ea"/>
                          <a:cs typeface="+mn-ea"/>
                          <a:sym typeface="+mn-lt"/>
                        </a:rPr>
                        <a:t>号</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a:solidFill>
                            <a:schemeClr val="bg1"/>
                          </a:solidFill>
                          <a:effectLst/>
                          <a:latin typeface="+mn-lt"/>
                          <a:ea typeface="+mn-ea"/>
                          <a:cs typeface="+mn-ea"/>
                          <a:sym typeface="+mn-lt"/>
                        </a:rPr>
                        <a:t>苏联</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sz="1800" b="0">
                          <a:solidFill>
                            <a:schemeClr val="bg1"/>
                          </a:solidFill>
                          <a:effectLst/>
                          <a:latin typeface="+mn-lt"/>
                          <a:ea typeface="+mn-ea"/>
                          <a:cs typeface="+mn-ea"/>
                          <a:sym typeface="+mn-lt"/>
                        </a:rPr>
                        <a:t>1970/9/20</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a:solidFill>
                            <a:schemeClr val="bg1"/>
                          </a:solidFill>
                          <a:effectLst/>
                          <a:latin typeface="+mn-lt"/>
                          <a:ea typeface="+mn-ea"/>
                          <a:cs typeface="+mn-ea"/>
                          <a:sym typeface="+mn-lt"/>
                        </a:rPr>
                        <a:t>着陆器</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第一次自动返回月球样本</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615872">
                <a:tc>
                  <a:txBody>
                    <a:bodyPr/>
                    <a:lstStyle/>
                    <a:p>
                      <a:pPr algn="ctr"/>
                      <a:r>
                        <a:rPr lang="zh-CN" altLang="en-US" sz="1800" b="0">
                          <a:solidFill>
                            <a:schemeClr val="bg1"/>
                          </a:solidFill>
                          <a:effectLst/>
                          <a:latin typeface="+mn-lt"/>
                          <a:ea typeface="+mn-ea"/>
                          <a:cs typeface="+mn-ea"/>
                          <a:sym typeface="+mn-lt"/>
                        </a:rPr>
                        <a:t>月球</a:t>
                      </a:r>
                      <a:r>
                        <a:rPr lang="en-US" altLang="zh-CN" sz="1800" b="0">
                          <a:solidFill>
                            <a:schemeClr val="bg1"/>
                          </a:solidFill>
                          <a:effectLst/>
                          <a:latin typeface="+mn-lt"/>
                          <a:ea typeface="+mn-ea"/>
                          <a:cs typeface="+mn-ea"/>
                          <a:sym typeface="+mn-lt"/>
                        </a:rPr>
                        <a:t>17</a:t>
                      </a:r>
                      <a:r>
                        <a:rPr lang="zh-CN" altLang="en-US" sz="1800" b="0">
                          <a:solidFill>
                            <a:schemeClr val="bg1"/>
                          </a:solidFill>
                          <a:effectLst/>
                          <a:latin typeface="+mn-lt"/>
                          <a:ea typeface="+mn-ea"/>
                          <a:cs typeface="+mn-ea"/>
                          <a:sym typeface="+mn-lt"/>
                        </a:rPr>
                        <a:t>号</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a:solidFill>
                            <a:schemeClr val="bg1"/>
                          </a:solidFill>
                          <a:effectLst/>
                          <a:latin typeface="+mn-lt"/>
                          <a:ea typeface="+mn-ea"/>
                          <a:cs typeface="+mn-ea"/>
                          <a:sym typeface="+mn-lt"/>
                        </a:rPr>
                        <a:t>苏联</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sz="1800" b="0">
                          <a:solidFill>
                            <a:schemeClr val="bg1"/>
                          </a:solidFill>
                          <a:effectLst/>
                          <a:latin typeface="+mn-lt"/>
                          <a:ea typeface="+mn-ea"/>
                          <a:cs typeface="+mn-ea"/>
                          <a:sym typeface="+mn-lt"/>
                        </a:rPr>
                        <a:t>1970/11/17</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月面车</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携带有第一辆月面车</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9" name="文本框 28"/>
          <p:cNvSpPr txBox="1"/>
          <p:nvPr/>
        </p:nvSpPr>
        <p:spPr>
          <a:xfrm>
            <a:off x="1591160" y="518168"/>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人类对月球的探索</a:t>
            </a:r>
          </a:p>
        </p:txBody>
      </p:sp>
      <p:cxnSp>
        <p:nvCxnSpPr>
          <p:cNvPr id="30" name="直接连接符 29"/>
          <p:cNvCxnSpPr/>
          <p:nvPr/>
        </p:nvCxnSpPr>
        <p:spPr>
          <a:xfrm>
            <a:off x="1536129" y="1178847"/>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3920" y="78152"/>
            <a:ext cx="1936307" cy="1367418"/>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4864" y="652348"/>
            <a:ext cx="3653053" cy="51728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1591160" y="518168"/>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人类对月球的探索</a:t>
            </a:r>
          </a:p>
        </p:txBody>
      </p:sp>
      <p:cxnSp>
        <p:nvCxnSpPr>
          <p:cNvPr id="29" name="直接连接符 28"/>
          <p:cNvCxnSpPr/>
          <p:nvPr/>
        </p:nvCxnSpPr>
        <p:spPr>
          <a:xfrm>
            <a:off x="1536129" y="1178847"/>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3920" y="78152"/>
            <a:ext cx="1936307" cy="1367418"/>
          </a:xfrm>
          <a:prstGeom prst="rect">
            <a:avLst/>
          </a:prstGeom>
        </p:spPr>
      </p:pic>
      <p:graphicFrame>
        <p:nvGraphicFramePr>
          <p:cNvPr id="31" name="表格 30"/>
          <p:cNvGraphicFramePr>
            <a:graphicFrameLocks noGrp="1"/>
          </p:cNvGraphicFramePr>
          <p:nvPr/>
        </p:nvGraphicFramePr>
        <p:xfrm>
          <a:off x="312262" y="2189268"/>
          <a:ext cx="8256240" cy="2011098"/>
        </p:xfrm>
        <a:graphic>
          <a:graphicData uri="http://schemas.openxmlformats.org/drawingml/2006/table">
            <a:tbl>
              <a:tblPr>
                <a:tableStyleId>{2D5ABB26-0587-4C30-8999-92F81FD0307C}</a:tableStyleId>
              </a:tblPr>
              <a:tblGrid>
                <a:gridCol w="1878843">
                  <a:extLst>
                    <a:ext uri="{9D8B030D-6E8A-4147-A177-3AD203B41FA5}">
                      <a16:colId xmlns:a16="http://schemas.microsoft.com/office/drawing/2014/main" val="20000"/>
                    </a:ext>
                  </a:extLst>
                </a:gridCol>
                <a:gridCol w="1052152">
                  <a:extLst>
                    <a:ext uri="{9D8B030D-6E8A-4147-A177-3AD203B41FA5}">
                      <a16:colId xmlns:a16="http://schemas.microsoft.com/office/drawing/2014/main" val="20001"/>
                    </a:ext>
                  </a:extLst>
                </a:gridCol>
                <a:gridCol w="1277614">
                  <a:extLst>
                    <a:ext uri="{9D8B030D-6E8A-4147-A177-3AD203B41FA5}">
                      <a16:colId xmlns:a16="http://schemas.microsoft.com/office/drawing/2014/main" val="20002"/>
                    </a:ext>
                  </a:extLst>
                </a:gridCol>
                <a:gridCol w="976999">
                  <a:extLst>
                    <a:ext uri="{9D8B030D-6E8A-4147-A177-3AD203B41FA5}">
                      <a16:colId xmlns:a16="http://schemas.microsoft.com/office/drawing/2014/main" val="20003"/>
                    </a:ext>
                  </a:extLst>
                </a:gridCol>
                <a:gridCol w="3070632">
                  <a:extLst>
                    <a:ext uri="{9D8B030D-6E8A-4147-A177-3AD203B41FA5}">
                      <a16:colId xmlns:a16="http://schemas.microsoft.com/office/drawing/2014/main" val="20004"/>
                    </a:ext>
                  </a:extLst>
                </a:gridCol>
              </a:tblGrid>
              <a:tr h="414278">
                <a:tc>
                  <a:txBody>
                    <a:bodyPr/>
                    <a:lstStyle/>
                    <a:p>
                      <a:pPr algn="ctr"/>
                      <a:r>
                        <a:rPr lang="zh-CN" altLang="en-US" sz="1800" b="1" dirty="0">
                          <a:solidFill>
                            <a:schemeClr val="bg1"/>
                          </a:solidFill>
                          <a:effectLst/>
                          <a:latin typeface="+mn-lt"/>
                          <a:ea typeface="+mn-ea"/>
                          <a:cs typeface="+mn-ea"/>
                          <a:sym typeface="+mn-lt"/>
                        </a:rPr>
                        <a:t>名称</a:t>
                      </a:r>
                    </a:p>
                  </a:txBody>
                  <a:tcPr marL="47547" marR="47547" marT="9509" marB="9509" anchor="ctr"/>
                </a:tc>
                <a:tc>
                  <a:txBody>
                    <a:bodyPr/>
                    <a:lstStyle/>
                    <a:p>
                      <a:pPr algn="ctr"/>
                      <a:r>
                        <a:rPr lang="zh-CN" altLang="en-US" sz="1800" b="1" dirty="0">
                          <a:solidFill>
                            <a:schemeClr val="bg1"/>
                          </a:solidFill>
                          <a:effectLst/>
                          <a:latin typeface="+mn-lt"/>
                          <a:ea typeface="+mn-ea"/>
                          <a:cs typeface="+mn-ea"/>
                          <a:sym typeface="+mn-lt"/>
                        </a:rPr>
                        <a:t>国家</a:t>
                      </a:r>
                    </a:p>
                  </a:txBody>
                  <a:tcPr marL="47547" marR="47547" marT="9509" marB="9509" anchor="ctr"/>
                </a:tc>
                <a:tc>
                  <a:txBody>
                    <a:bodyPr/>
                    <a:lstStyle/>
                    <a:p>
                      <a:pPr algn="ctr"/>
                      <a:r>
                        <a:rPr lang="zh-CN" altLang="en-US" sz="1800" b="1" dirty="0">
                          <a:solidFill>
                            <a:schemeClr val="bg1"/>
                          </a:solidFill>
                          <a:effectLst/>
                          <a:latin typeface="+mn-lt"/>
                          <a:ea typeface="+mn-ea"/>
                          <a:cs typeface="+mn-ea"/>
                          <a:sym typeface="+mn-lt"/>
                        </a:rPr>
                        <a:t>抵达时间</a:t>
                      </a:r>
                    </a:p>
                  </a:txBody>
                  <a:tcPr marL="47547" marR="47547" marT="9509" marB="9509" anchor="ctr"/>
                </a:tc>
                <a:tc>
                  <a:txBody>
                    <a:bodyPr/>
                    <a:lstStyle/>
                    <a:p>
                      <a:pPr algn="ctr"/>
                      <a:r>
                        <a:rPr lang="zh-CN" altLang="en-US" sz="1800" b="1" dirty="0">
                          <a:solidFill>
                            <a:schemeClr val="bg1"/>
                          </a:solidFill>
                          <a:effectLst/>
                          <a:latin typeface="+mn-lt"/>
                          <a:ea typeface="+mn-ea"/>
                          <a:cs typeface="+mn-ea"/>
                          <a:sym typeface="+mn-lt"/>
                        </a:rPr>
                        <a:t>类别</a:t>
                      </a:r>
                    </a:p>
                  </a:txBody>
                  <a:tcPr marL="47547" marR="47547" marT="9509" marB="9509" anchor="ctr"/>
                </a:tc>
                <a:tc>
                  <a:txBody>
                    <a:bodyPr/>
                    <a:lstStyle/>
                    <a:p>
                      <a:pPr algn="ctr"/>
                      <a:r>
                        <a:rPr lang="zh-CN" altLang="en-US" sz="1800" b="1" dirty="0">
                          <a:solidFill>
                            <a:schemeClr val="bg1"/>
                          </a:solidFill>
                          <a:effectLst/>
                          <a:latin typeface="+mn-lt"/>
                          <a:ea typeface="+mn-ea"/>
                          <a:cs typeface="+mn-ea"/>
                          <a:sym typeface="+mn-lt"/>
                        </a:rPr>
                        <a:t>成就</a:t>
                      </a:r>
                    </a:p>
                  </a:txBody>
                  <a:tcPr marL="47547" marR="47547" marT="9509" marB="9509" anchor="ctr"/>
                </a:tc>
                <a:extLst>
                  <a:ext uri="{0D108BD9-81ED-4DB2-BD59-A6C34878D82A}">
                    <a16:rowId xmlns:a16="http://schemas.microsoft.com/office/drawing/2014/main" val="10000"/>
                  </a:ext>
                </a:extLst>
              </a:tr>
              <a:tr h="4142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阿波罗</a:t>
                      </a:r>
                      <a:r>
                        <a:rPr lang="en-US" altLang="zh-CN" sz="1400" dirty="0">
                          <a:solidFill>
                            <a:schemeClr val="bg1"/>
                          </a:solidFill>
                          <a:effectLst/>
                          <a:latin typeface="+mn-lt"/>
                          <a:ea typeface="+mn-ea"/>
                          <a:cs typeface="+mn-ea"/>
                          <a:sym typeface="+mn-lt"/>
                        </a:rPr>
                        <a:t>14</a:t>
                      </a:r>
                      <a:r>
                        <a:rPr lang="zh-CN" altLang="en-US" sz="1400" dirty="0">
                          <a:solidFill>
                            <a:schemeClr val="bg1"/>
                          </a:solidFill>
                          <a:effectLst/>
                          <a:latin typeface="+mn-lt"/>
                          <a:ea typeface="+mn-ea"/>
                          <a:cs typeface="+mn-ea"/>
                          <a:sym typeface="+mn-lt"/>
                        </a:rPr>
                        <a:t>号</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美国</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400" dirty="0">
                          <a:solidFill>
                            <a:schemeClr val="bg1"/>
                          </a:solidFill>
                          <a:effectLst/>
                          <a:latin typeface="+mn-lt"/>
                          <a:ea typeface="+mn-ea"/>
                          <a:cs typeface="+mn-ea"/>
                          <a:sym typeface="+mn-lt"/>
                        </a:rPr>
                        <a:t>1971/2/5</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载人</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携带有用于采样的“月球人力车”</a:t>
                      </a:r>
                    </a:p>
                  </a:txBody>
                  <a:tcPr marL="34491" marR="34491" marT="6898" marB="6898" anchor="ctr"/>
                </a:tc>
                <a:extLst>
                  <a:ext uri="{0D108BD9-81ED-4DB2-BD59-A6C34878D82A}">
                    <a16:rowId xmlns:a16="http://schemas.microsoft.com/office/drawing/2014/main" val="10001"/>
                  </a:ext>
                </a:extLst>
              </a:tr>
              <a:tr h="31395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阿波罗</a:t>
                      </a:r>
                      <a:r>
                        <a:rPr lang="en-US" altLang="zh-CN" sz="1400" dirty="0">
                          <a:solidFill>
                            <a:schemeClr val="bg1"/>
                          </a:solidFill>
                          <a:effectLst/>
                          <a:latin typeface="+mn-lt"/>
                          <a:ea typeface="+mn-ea"/>
                          <a:cs typeface="+mn-ea"/>
                          <a:sym typeface="+mn-lt"/>
                        </a:rPr>
                        <a:t>15</a:t>
                      </a:r>
                      <a:r>
                        <a:rPr lang="zh-CN" altLang="en-US" sz="1400" dirty="0">
                          <a:solidFill>
                            <a:schemeClr val="bg1"/>
                          </a:solidFill>
                          <a:effectLst/>
                          <a:latin typeface="+mn-lt"/>
                          <a:ea typeface="+mn-ea"/>
                          <a:cs typeface="+mn-ea"/>
                          <a:sym typeface="+mn-lt"/>
                        </a:rPr>
                        <a:t>号</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美国</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400">
                          <a:solidFill>
                            <a:schemeClr val="bg1"/>
                          </a:solidFill>
                          <a:effectLst/>
                          <a:latin typeface="+mn-lt"/>
                          <a:ea typeface="+mn-ea"/>
                          <a:cs typeface="+mn-ea"/>
                          <a:sym typeface="+mn-lt"/>
                        </a:rPr>
                        <a:t>1971/7/30</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载人</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携带有第一辆载人月面车</a:t>
                      </a:r>
                    </a:p>
                  </a:txBody>
                  <a:tcPr marL="34491" marR="34491" marT="6898" marB="6898" anchor="ctr"/>
                </a:tc>
                <a:extLst>
                  <a:ext uri="{0D108BD9-81ED-4DB2-BD59-A6C34878D82A}">
                    <a16:rowId xmlns:a16="http://schemas.microsoft.com/office/drawing/2014/main" val="10002"/>
                  </a:ext>
                </a:extLst>
              </a:tr>
              <a:tr h="21362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月球</a:t>
                      </a:r>
                      <a:r>
                        <a:rPr lang="en-US" altLang="zh-CN" sz="1400">
                          <a:solidFill>
                            <a:schemeClr val="bg1"/>
                          </a:solidFill>
                          <a:effectLst/>
                          <a:latin typeface="+mn-lt"/>
                          <a:ea typeface="+mn-ea"/>
                          <a:cs typeface="+mn-ea"/>
                          <a:sym typeface="+mn-lt"/>
                        </a:rPr>
                        <a:t>20</a:t>
                      </a:r>
                      <a:r>
                        <a:rPr lang="zh-CN" altLang="en-US" sz="1400">
                          <a:solidFill>
                            <a:schemeClr val="bg1"/>
                          </a:solidFill>
                          <a:effectLst/>
                          <a:latin typeface="+mn-lt"/>
                          <a:ea typeface="+mn-ea"/>
                          <a:cs typeface="+mn-ea"/>
                          <a:sym typeface="+mn-lt"/>
                        </a:rPr>
                        <a:t>号</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苏联</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400">
                          <a:solidFill>
                            <a:schemeClr val="bg1"/>
                          </a:solidFill>
                          <a:effectLst/>
                          <a:latin typeface="+mn-lt"/>
                          <a:ea typeface="+mn-ea"/>
                          <a:cs typeface="+mn-ea"/>
                          <a:sym typeface="+mn-lt"/>
                        </a:rPr>
                        <a:t>1972/2/21</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着陆器</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自动返回月球样本</a:t>
                      </a:r>
                    </a:p>
                  </a:txBody>
                  <a:tcPr marL="34491" marR="34491" marT="6898" marB="6898" anchor="ctr"/>
                </a:tc>
                <a:extLst>
                  <a:ext uri="{0D108BD9-81ED-4DB2-BD59-A6C34878D82A}">
                    <a16:rowId xmlns:a16="http://schemas.microsoft.com/office/drawing/2014/main" val="10003"/>
                  </a:ext>
                </a:extLst>
              </a:tr>
              <a:tr h="21362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阿波罗</a:t>
                      </a:r>
                      <a:r>
                        <a:rPr lang="en-US" altLang="zh-CN" sz="1400">
                          <a:solidFill>
                            <a:schemeClr val="bg1"/>
                          </a:solidFill>
                          <a:effectLst/>
                          <a:latin typeface="+mn-lt"/>
                          <a:ea typeface="+mn-ea"/>
                          <a:cs typeface="+mn-ea"/>
                          <a:sym typeface="+mn-lt"/>
                        </a:rPr>
                        <a:t>16</a:t>
                      </a:r>
                      <a:r>
                        <a:rPr lang="zh-CN" altLang="en-US" sz="1400">
                          <a:solidFill>
                            <a:schemeClr val="bg1"/>
                          </a:solidFill>
                          <a:effectLst/>
                          <a:latin typeface="+mn-lt"/>
                          <a:ea typeface="+mn-ea"/>
                          <a:cs typeface="+mn-ea"/>
                          <a:sym typeface="+mn-lt"/>
                        </a:rPr>
                        <a:t>号</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美国</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400" dirty="0">
                          <a:solidFill>
                            <a:schemeClr val="bg1"/>
                          </a:solidFill>
                          <a:effectLst/>
                          <a:latin typeface="+mn-lt"/>
                          <a:ea typeface="+mn-ea"/>
                          <a:cs typeface="+mn-ea"/>
                          <a:sym typeface="+mn-lt"/>
                        </a:rPr>
                        <a:t>1972/4/21</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载人</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探索了中部高原</a:t>
                      </a:r>
                    </a:p>
                  </a:txBody>
                  <a:tcPr marL="34491" marR="34491" marT="6898" marB="6898" anchor="ctr"/>
                </a:tc>
                <a:extLst>
                  <a:ext uri="{0D108BD9-81ED-4DB2-BD59-A6C34878D82A}">
                    <a16:rowId xmlns:a16="http://schemas.microsoft.com/office/drawing/2014/main" val="10004"/>
                  </a:ext>
                </a:extLst>
              </a:tr>
              <a:tr h="4142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阿波罗</a:t>
                      </a:r>
                      <a:r>
                        <a:rPr lang="en-US" altLang="zh-CN" sz="1400">
                          <a:solidFill>
                            <a:schemeClr val="bg1"/>
                          </a:solidFill>
                          <a:effectLst/>
                          <a:latin typeface="+mn-lt"/>
                          <a:ea typeface="+mn-ea"/>
                          <a:cs typeface="+mn-ea"/>
                          <a:sym typeface="+mn-lt"/>
                        </a:rPr>
                        <a:t>17</a:t>
                      </a:r>
                      <a:r>
                        <a:rPr lang="zh-CN" altLang="en-US" sz="1400">
                          <a:solidFill>
                            <a:schemeClr val="bg1"/>
                          </a:solidFill>
                          <a:effectLst/>
                          <a:latin typeface="+mn-lt"/>
                          <a:ea typeface="+mn-ea"/>
                          <a:cs typeface="+mn-ea"/>
                          <a:sym typeface="+mn-lt"/>
                        </a:rPr>
                        <a:t>号</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美国</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400" dirty="0">
                          <a:solidFill>
                            <a:schemeClr val="bg1"/>
                          </a:solidFill>
                          <a:effectLst/>
                          <a:latin typeface="+mn-lt"/>
                          <a:ea typeface="+mn-ea"/>
                          <a:cs typeface="+mn-ea"/>
                          <a:sym typeface="+mn-lt"/>
                        </a:rPr>
                        <a:t>1972/12/11</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载人</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在月球上停留最长时间（</a:t>
                      </a:r>
                      <a:r>
                        <a:rPr lang="en-US" altLang="zh-CN" sz="1400" dirty="0">
                          <a:solidFill>
                            <a:schemeClr val="bg1"/>
                          </a:solidFill>
                          <a:effectLst/>
                          <a:latin typeface="+mn-lt"/>
                          <a:ea typeface="+mn-ea"/>
                          <a:cs typeface="+mn-ea"/>
                          <a:sym typeface="+mn-lt"/>
                        </a:rPr>
                        <a:t>75</a:t>
                      </a:r>
                      <a:r>
                        <a:rPr lang="zh-CN" altLang="en-US" sz="1400" dirty="0">
                          <a:solidFill>
                            <a:schemeClr val="bg1"/>
                          </a:solidFill>
                          <a:effectLst/>
                          <a:latin typeface="+mn-lt"/>
                          <a:ea typeface="+mn-ea"/>
                          <a:cs typeface="+mn-ea"/>
                          <a:sym typeface="+mn-lt"/>
                        </a:rPr>
                        <a:t>小时）</a:t>
                      </a:r>
                    </a:p>
                  </a:txBody>
                  <a:tcPr marL="34491" marR="34491" marT="6898" marB="6898" anchor="ctr"/>
                </a:tc>
                <a:extLst>
                  <a:ext uri="{0D108BD9-81ED-4DB2-BD59-A6C34878D82A}">
                    <a16:rowId xmlns:a16="http://schemas.microsoft.com/office/drawing/2014/main" val="10005"/>
                  </a:ext>
                </a:extLst>
              </a:tr>
            </a:tbl>
          </a:graphicData>
        </a:graphic>
      </p:graphicFrame>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2272" y="3796609"/>
            <a:ext cx="8987922" cy="302823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sp>
        <p:nvSpPr>
          <p:cNvPr id="8" name="矩形 7"/>
          <p:cNvSpPr/>
          <p:nvPr/>
        </p:nvSpPr>
        <p:spPr>
          <a:xfrm>
            <a:off x="0" y="-5414"/>
            <a:ext cx="12192000" cy="6863413"/>
          </a:xfrm>
          <a:prstGeom prst="rect">
            <a:avLst/>
          </a:prstGeom>
          <a:solidFill>
            <a:schemeClr val="tx1">
              <a:alpha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4" name="组合 43"/>
          <p:cNvGrpSpPr/>
          <p:nvPr/>
        </p:nvGrpSpPr>
        <p:grpSpPr>
          <a:xfrm>
            <a:off x="996075" y="358121"/>
            <a:ext cx="3187047" cy="5699171"/>
            <a:chOff x="996075" y="358121"/>
            <a:chExt cx="3187047" cy="5699171"/>
          </a:xfrm>
        </p:grpSpPr>
        <p:sp>
          <p:nvSpPr>
            <p:cNvPr id="9" name="文本框 8"/>
            <p:cNvSpPr txBox="1"/>
            <p:nvPr/>
          </p:nvSpPr>
          <p:spPr>
            <a:xfrm>
              <a:off x="1071677" y="2096852"/>
              <a:ext cx="1846659" cy="2772308"/>
            </a:xfrm>
            <a:prstGeom prst="rect">
              <a:avLst/>
            </a:prstGeom>
            <a:noFill/>
          </p:spPr>
          <p:txBody>
            <a:bodyPr vert="eaVert" wrap="square" rtlCol="0">
              <a:spAutoFit/>
            </a:bodyPr>
            <a:lstStyle/>
            <a:p>
              <a:r>
                <a:rPr lang="en-US" altLang="zh-CN" sz="5400" dirty="0">
                  <a:solidFill>
                    <a:srgbClr val="E25942"/>
                  </a:solidFill>
                  <a:cs typeface="+mn-ea"/>
                  <a:sym typeface="+mn-lt"/>
                </a:rPr>
                <a:t>CO</a:t>
              </a:r>
              <a:r>
                <a:rPr lang="en-US" altLang="zh-CN" sz="5400" dirty="0">
                  <a:solidFill>
                    <a:srgbClr val="F0FF00"/>
                  </a:solidFill>
                  <a:cs typeface="+mn-ea"/>
                  <a:sym typeface="+mn-lt"/>
                </a:rPr>
                <a:t>N</a:t>
              </a:r>
              <a:r>
                <a:rPr lang="en-US" altLang="zh-CN" sz="5400" dirty="0">
                  <a:solidFill>
                    <a:srgbClr val="74C8CB"/>
                  </a:solidFill>
                  <a:cs typeface="+mn-ea"/>
                  <a:sym typeface="+mn-lt"/>
                </a:rPr>
                <a:t>TE</a:t>
              </a:r>
              <a:r>
                <a:rPr lang="en-US" altLang="zh-CN" sz="5400" dirty="0">
                  <a:solidFill>
                    <a:srgbClr val="E25942"/>
                  </a:solidFill>
                  <a:cs typeface="+mn-ea"/>
                  <a:sym typeface="+mn-lt"/>
                </a:rPr>
                <a:t>N</a:t>
              </a:r>
              <a:r>
                <a:rPr lang="en-US" altLang="zh-CN" sz="5400" dirty="0">
                  <a:solidFill>
                    <a:srgbClr val="74C8CB"/>
                  </a:solidFill>
                  <a:cs typeface="+mn-ea"/>
                  <a:sym typeface="+mn-lt"/>
                </a:rPr>
                <a:t>T</a:t>
              </a:r>
              <a:r>
                <a:rPr lang="en-US" altLang="zh-CN" sz="5400" dirty="0">
                  <a:solidFill>
                    <a:srgbClr val="F0FF00"/>
                  </a:solidFill>
                  <a:cs typeface="+mn-ea"/>
                  <a:sym typeface="+mn-lt"/>
                </a:rPr>
                <a:t>S</a:t>
              </a:r>
              <a:endParaRPr lang="zh-CN" altLang="en-US" sz="5400" dirty="0">
                <a:solidFill>
                  <a:srgbClr val="F0FF00"/>
                </a:solidFill>
                <a:cs typeface="+mn-ea"/>
                <a:sym typeface="+mn-lt"/>
              </a:endParaRP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580441">
              <a:off x="996075" y="358121"/>
              <a:ext cx="2982187" cy="2106005"/>
            </a:xfrm>
            <a:prstGeom prst="rect">
              <a:avLst/>
            </a:prstGeom>
          </p:spPr>
        </p:pic>
        <p:cxnSp>
          <p:nvCxnSpPr>
            <p:cNvPr id="15" name="直接连接符 14"/>
            <p:cNvCxnSpPr/>
            <p:nvPr/>
          </p:nvCxnSpPr>
          <p:spPr>
            <a:xfrm>
              <a:off x="3027293" y="2708920"/>
              <a:ext cx="0" cy="3348372"/>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sp>
          <p:nvSpPr>
            <p:cNvPr id="13" name="文本框 12"/>
            <p:cNvSpPr txBox="1"/>
            <p:nvPr/>
          </p:nvSpPr>
          <p:spPr>
            <a:xfrm>
              <a:off x="2982793" y="3569325"/>
              <a:ext cx="1200329" cy="2383646"/>
            </a:xfrm>
            <a:prstGeom prst="rect">
              <a:avLst/>
            </a:prstGeom>
            <a:noFill/>
          </p:spPr>
          <p:txBody>
            <a:bodyPr vert="eaVert" wrap="square" rtlCol="0">
              <a:spAutoFit/>
            </a:bodyPr>
            <a:lstStyle/>
            <a:p>
              <a:r>
                <a:rPr lang="zh-CN" altLang="en-US" sz="6600" dirty="0">
                  <a:solidFill>
                    <a:schemeClr val="bg1"/>
                  </a:solidFill>
                  <a:cs typeface="+mn-ea"/>
                  <a:sym typeface="+mn-lt"/>
                </a:rPr>
                <a:t>目录</a:t>
              </a:r>
            </a:p>
          </p:txBody>
        </p:sp>
      </p:grpSp>
      <p:grpSp>
        <p:nvGrpSpPr>
          <p:cNvPr id="48" name="组合 47"/>
          <p:cNvGrpSpPr/>
          <p:nvPr/>
        </p:nvGrpSpPr>
        <p:grpSpPr>
          <a:xfrm>
            <a:off x="5643639" y="533585"/>
            <a:ext cx="6086972" cy="1232872"/>
            <a:chOff x="6080348" y="395928"/>
            <a:chExt cx="6086972" cy="1232872"/>
          </a:xfrm>
        </p:grpSpPr>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0348" y="395928"/>
              <a:ext cx="1745786" cy="1232872"/>
            </a:xfrm>
            <a:prstGeom prst="rect">
              <a:avLst/>
            </a:prstGeom>
          </p:spPr>
        </p:pic>
        <p:sp>
          <p:nvSpPr>
            <p:cNvPr id="27" name="文本框 26"/>
            <p:cNvSpPr txBox="1"/>
            <p:nvPr/>
          </p:nvSpPr>
          <p:spPr>
            <a:xfrm>
              <a:off x="7763658" y="536697"/>
              <a:ext cx="4403662" cy="923330"/>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en-US" altLang="zh-CN" sz="3200" dirty="0">
                  <a:solidFill>
                    <a:schemeClr val="bg1"/>
                  </a:solidFill>
                  <a:cs typeface="+mn-ea"/>
                  <a:sym typeface="+mn-lt"/>
                </a:rPr>
                <a:t>01</a:t>
              </a:r>
              <a:r>
                <a:rPr lang="en-US" altLang="zh-CN" sz="5400" dirty="0">
                  <a:solidFill>
                    <a:srgbClr val="E25942"/>
                  </a:solidFill>
                  <a:cs typeface="+mn-ea"/>
                  <a:sym typeface="+mn-lt"/>
                </a:rPr>
                <a:t>  </a:t>
              </a:r>
              <a:r>
                <a:rPr lang="zh-CN" altLang="en-US" sz="3200" dirty="0">
                  <a:solidFill>
                    <a:schemeClr val="bg1"/>
                  </a:solidFill>
                  <a:cs typeface="+mn-ea"/>
                  <a:sym typeface="+mn-lt"/>
                </a:rPr>
                <a:t>你对月球了解多少</a:t>
              </a:r>
            </a:p>
          </p:txBody>
        </p:sp>
        <p:cxnSp>
          <p:nvCxnSpPr>
            <p:cNvPr id="31" name="直接连接符 30"/>
            <p:cNvCxnSpPr/>
            <p:nvPr/>
          </p:nvCxnSpPr>
          <p:spPr>
            <a:xfrm>
              <a:off x="7680176" y="1411123"/>
              <a:ext cx="4037109" cy="0"/>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grpSp>
      <p:grpSp>
        <p:nvGrpSpPr>
          <p:cNvPr id="52" name="组合 51"/>
          <p:cNvGrpSpPr/>
          <p:nvPr/>
        </p:nvGrpSpPr>
        <p:grpSpPr>
          <a:xfrm>
            <a:off x="5764665" y="4308663"/>
            <a:ext cx="5163855" cy="1291588"/>
            <a:chOff x="6177058" y="4560500"/>
            <a:chExt cx="5163855" cy="1291588"/>
          </a:xfrm>
        </p:grpSpPr>
        <p:pic>
          <p:nvPicPr>
            <p:cNvPr id="25" name="图片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7058" y="4560500"/>
              <a:ext cx="1828929" cy="1291588"/>
            </a:xfrm>
            <a:prstGeom prst="rect">
              <a:avLst/>
            </a:prstGeom>
          </p:spPr>
        </p:pic>
        <p:cxnSp>
          <p:nvCxnSpPr>
            <p:cNvPr id="34" name="直接连接符 33"/>
            <p:cNvCxnSpPr/>
            <p:nvPr/>
          </p:nvCxnSpPr>
          <p:spPr>
            <a:xfrm rot="5400000" flipV="1">
              <a:off x="9354362" y="3987062"/>
              <a:ext cx="0" cy="3348372"/>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sp>
          <p:nvSpPr>
            <p:cNvPr id="37" name="文本框 36"/>
            <p:cNvSpPr txBox="1"/>
            <p:nvPr/>
          </p:nvSpPr>
          <p:spPr>
            <a:xfrm>
              <a:off x="7679979" y="4650525"/>
              <a:ext cx="3660934" cy="923330"/>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n-US" altLang="zh-CN" sz="3200" dirty="0">
                  <a:solidFill>
                    <a:schemeClr val="bg1"/>
                  </a:solidFill>
                  <a:cs typeface="+mn-ea"/>
                  <a:sym typeface="+mn-lt"/>
                </a:rPr>
                <a:t>03</a:t>
              </a:r>
              <a:r>
                <a:rPr lang="en-US" altLang="zh-CN" sz="5400" dirty="0">
                  <a:solidFill>
                    <a:srgbClr val="E25942"/>
                  </a:solidFill>
                  <a:cs typeface="+mn-ea"/>
                  <a:sym typeface="+mn-lt"/>
                </a:rPr>
                <a:t>  </a:t>
              </a:r>
              <a:r>
                <a:rPr lang="zh-CN" altLang="en-US" sz="3200" dirty="0">
                  <a:solidFill>
                    <a:schemeClr val="bg1"/>
                  </a:solidFill>
                  <a:cs typeface="+mn-ea"/>
                  <a:sym typeface="+mn-lt"/>
                </a:rPr>
                <a:t>中国的探月梦</a:t>
              </a:r>
            </a:p>
          </p:txBody>
        </p:sp>
      </p:grpSp>
      <p:grpSp>
        <p:nvGrpSpPr>
          <p:cNvPr id="60" name="组合 59"/>
          <p:cNvGrpSpPr/>
          <p:nvPr/>
        </p:nvGrpSpPr>
        <p:grpSpPr>
          <a:xfrm>
            <a:off x="5835646" y="2679619"/>
            <a:ext cx="5894965" cy="1091925"/>
            <a:chOff x="5835646" y="2679619"/>
            <a:chExt cx="5894965" cy="1091925"/>
          </a:xfrm>
        </p:grpSpPr>
        <p:grpSp>
          <p:nvGrpSpPr>
            <p:cNvPr id="51" name="组合 50"/>
            <p:cNvGrpSpPr/>
            <p:nvPr/>
          </p:nvGrpSpPr>
          <p:grpSpPr>
            <a:xfrm>
              <a:off x="5835646" y="2679619"/>
              <a:ext cx="5894965" cy="1091925"/>
              <a:chOff x="6239208" y="3280477"/>
              <a:chExt cx="5894965" cy="1091925"/>
            </a:xfrm>
          </p:grpSpPr>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688039" flipH="1">
                <a:off x="6239208" y="3280477"/>
                <a:ext cx="1546201" cy="1091925"/>
              </a:xfrm>
              <a:prstGeom prst="rect">
                <a:avLst/>
              </a:prstGeom>
            </p:spPr>
          </p:pic>
          <p:cxnSp>
            <p:nvCxnSpPr>
              <p:cNvPr id="33" name="直接连接符 32"/>
              <p:cNvCxnSpPr/>
              <p:nvPr/>
            </p:nvCxnSpPr>
            <p:spPr>
              <a:xfrm rot="5400000" flipV="1">
                <a:off x="9345334" y="2568670"/>
                <a:ext cx="0" cy="3348372"/>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sp>
            <p:nvSpPr>
              <p:cNvPr id="36" name="文本框 35"/>
              <p:cNvSpPr txBox="1"/>
              <p:nvPr/>
            </p:nvSpPr>
            <p:spPr>
              <a:xfrm>
                <a:off x="7673357" y="3316215"/>
                <a:ext cx="4460816" cy="923330"/>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n-US" altLang="zh-CN" sz="3200" dirty="0">
                    <a:solidFill>
                      <a:schemeClr val="bg1"/>
                    </a:solidFill>
                    <a:cs typeface="+mn-ea"/>
                    <a:sym typeface="+mn-lt"/>
                  </a:rPr>
                  <a:t>02</a:t>
                </a:r>
                <a:r>
                  <a:rPr lang="en-US" altLang="zh-CN" sz="5400" dirty="0">
                    <a:solidFill>
                      <a:srgbClr val="E25942"/>
                    </a:solidFill>
                    <a:cs typeface="+mn-ea"/>
                    <a:sym typeface="+mn-lt"/>
                  </a:rPr>
                  <a:t>  </a:t>
                </a:r>
                <a:r>
                  <a:rPr lang="zh-CN" altLang="en-US" sz="3200" dirty="0">
                    <a:solidFill>
                      <a:schemeClr val="bg1"/>
                    </a:solidFill>
                    <a:cs typeface="+mn-ea"/>
                    <a:sym typeface="+mn-lt"/>
                  </a:rPr>
                  <a:t>人类对月球的探索</a:t>
                </a:r>
              </a:p>
            </p:txBody>
          </p:sp>
        </p:grpSp>
        <p:cxnSp>
          <p:nvCxnSpPr>
            <p:cNvPr id="59" name="直接连接符 58"/>
            <p:cNvCxnSpPr/>
            <p:nvPr/>
          </p:nvCxnSpPr>
          <p:spPr>
            <a:xfrm>
              <a:off x="7273445" y="3638687"/>
              <a:ext cx="4037109" cy="0"/>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500" fill="hold"/>
                                        <p:tgtEl>
                                          <p:spTgt spid="48"/>
                                        </p:tgtEl>
                                        <p:attrNameLst>
                                          <p:attrName>ppt_x</p:attrName>
                                        </p:attrNameLst>
                                      </p:cBhvr>
                                      <p:tavLst>
                                        <p:tav tm="0">
                                          <p:val>
                                            <p:strVal val="#ppt_x"/>
                                          </p:val>
                                        </p:tav>
                                        <p:tav tm="100000">
                                          <p:val>
                                            <p:strVal val="#ppt_x"/>
                                          </p:val>
                                        </p:tav>
                                      </p:tavLst>
                                    </p:anim>
                                    <p:anim calcmode="lin" valueType="num">
                                      <p:cBhvr additive="base">
                                        <p:cTn id="13"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0"/>
                                        </p:tgtEl>
                                        <p:attrNameLst>
                                          <p:attrName>style.visibility</p:attrName>
                                        </p:attrNameLst>
                                      </p:cBhvr>
                                      <p:to>
                                        <p:strVal val="visible"/>
                                      </p:to>
                                    </p:set>
                                    <p:anim calcmode="lin" valueType="num">
                                      <p:cBhvr additive="base">
                                        <p:cTn id="18" dur="500" fill="hold"/>
                                        <p:tgtEl>
                                          <p:spTgt spid="60"/>
                                        </p:tgtEl>
                                        <p:attrNameLst>
                                          <p:attrName>ppt_x</p:attrName>
                                        </p:attrNameLst>
                                      </p:cBhvr>
                                      <p:tavLst>
                                        <p:tav tm="0">
                                          <p:val>
                                            <p:strVal val="#ppt_x"/>
                                          </p:val>
                                        </p:tav>
                                        <p:tav tm="100000">
                                          <p:val>
                                            <p:strVal val="#ppt_x"/>
                                          </p:val>
                                        </p:tav>
                                      </p:tavLst>
                                    </p:anim>
                                    <p:anim calcmode="lin" valueType="num">
                                      <p:cBhvr additive="base">
                                        <p:cTn id="19"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additive="base">
                                        <p:cTn id="24" dur="500" fill="hold"/>
                                        <p:tgtEl>
                                          <p:spTgt spid="52"/>
                                        </p:tgtEl>
                                        <p:attrNameLst>
                                          <p:attrName>ppt_x</p:attrName>
                                        </p:attrNameLst>
                                      </p:cBhvr>
                                      <p:tavLst>
                                        <p:tav tm="0">
                                          <p:val>
                                            <p:strVal val="#ppt_x"/>
                                          </p:val>
                                        </p:tav>
                                        <p:tav tm="100000">
                                          <p:val>
                                            <p:strVal val="#ppt_x"/>
                                          </p:val>
                                        </p:tav>
                                      </p:tavLst>
                                    </p:anim>
                                    <p:anim calcmode="lin" valueType="num">
                                      <p:cBhvr additive="base">
                                        <p:cTn id="25"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24947" y="78152"/>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1591160" y="518168"/>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人类对月球的探索</a:t>
            </a:r>
          </a:p>
        </p:txBody>
      </p:sp>
      <p:cxnSp>
        <p:nvCxnSpPr>
          <p:cNvPr id="29" name="直接连接符 28"/>
          <p:cNvCxnSpPr/>
          <p:nvPr/>
        </p:nvCxnSpPr>
        <p:spPr>
          <a:xfrm>
            <a:off x="1536129" y="1178847"/>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3920" y="78152"/>
            <a:ext cx="1936307" cy="1367418"/>
          </a:xfrm>
          <a:prstGeom prst="rect">
            <a:avLst/>
          </a:prstGeom>
        </p:spPr>
      </p:pic>
      <p:graphicFrame>
        <p:nvGraphicFramePr>
          <p:cNvPr id="31" name="表格 30"/>
          <p:cNvGraphicFramePr>
            <a:graphicFrameLocks noGrp="1"/>
          </p:cNvGraphicFramePr>
          <p:nvPr/>
        </p:nvGraphicFramePr>
        <p:xfrm>
          <a:off x="3538376" y="1419281"/>
          <a:ext cx="8332093" cy="2758685"/>
        </p:xfrm>
        <a:graphic>
          <a:graphicData uri="http://schemas.openxmlformats.org/drawingml/2006/table">
            <a:tbl>
              <a:tblPr>
                <a:tableStyleId>{2D5ABB26-0587-4C30-8999-92F81FD0307C}</a:tableStyleId>
              </a:tblPr>
              <a:tblGrid>
                <a:gridCol w="1896105">
                  <a:extLst>
                    <a:ext uri="{9D8B030D-6E8A-4147-A177-3AD203B41FA5}">
                      <a16:colId xmlns:a16="http://schemas.microsoft.com/office/drawing/2014/main" val="20000"/>
                    </a:ext>
                  </a:extLst>
                </a:gridCol>
                <a:gridCol w="1061818">
                  <a:extLst>
                    <a:ext uri="{9D8B030D-6E8A-4147-A177-3AD203B41FA5}">
                      <a16:colId xmlns:a16="http://schemas.microsoft.com/office/drawing/2014/main" val="20001"/>
                    </a:ext>
                  </a:extLst>
                </a:gridCol>
                <a:gridCol w="1289352">
                  <a:extLst>
                    <a:ext uri="{9D8B030D-6E8A-4147-A177-3AD203B41FA5}">
                      <a16:colId xmlns:a16="http://schemas.microsoft.com/office/drawing/2014/main" val="20002"/>
                    </a:ext>
                  </a:extLst>
                </a:gridCol>
                <a:gridCol w="985975">
                  <a:extLst>
                    <a:ext uri="{9D8B030D-6E8A-4147-A177-3AD203B41FA5}">
                      <a16:colId xmlns:a16="http://schemas.microsoft.com/office/drawing/2014/main" val="20003"/>
                    </a:ext>
                  </a:extLst>
                </a:gridCol>
                <a:gridCol w="3098843">
                  <a:extLst>
                    <a:ext uri="{9D8B030D-6E8A-4147-A177-3AD203B41FA5}">
                      <a16:colId xmlns:a16="http://schemas.microsoft.com/office/drawing/2014/main" val="20004"/>
                    </a:ext>
                  </a:extLst>
                </a:gridCol>
              </a:tblGrid>
              <a:tr h="473855">
                <a:tc>
                  <a:txBody>
                    <a:bodyPr/>
                    <a:lstStyle/>
                    <a:p>
                      <a:pPr algn="ctr"/>
                      <a:r>
                        <a:rPr lang="zh-CN" altLang="en-US" sz="1800" b="1" dirty="0">
                          <a:solidFill>
                            <a:schemeClr val="bg1"/>
                          </a:solidFill>
                          <a:effectLst/>
                          <a:latin typeface="+mn-lt"/>
                          <a:ea typeface="+mn-ea"/>
                          <a:cs typeface="+mn-ea"/>
                          <a:sym typeface="+mn-lt"/>
                        </a:rPr>
                        <a:t>名称</a:t>
                      </a:r>
                    </a:p>
                  </a:txBody>
                  <a:tcPr marL="47547" marR="47547" marT="9509" marB="9509" anchor="ctr"/>
                </a:tc>
                <a:tc>
                  <a:txBody>
                    <a:bodyPr/>
                    <a:lstStyle/>
                    <a:p>
                      <a:pPr algn="ctr"/>
                      <a:r>
                        <a:rPr lang="zh-CN" altLang="en-US" sz="1800" b="1" dirty="0">
                          <a:solidFill>
                            <a:schemeClr val="bg1"/>
                          </a:solidFill>
                          <a:effectLst/>
                          <a:latin typeface="+mn-lt"/>
                          <a:ea typeface="+mn-ea"/>
                          <a:cs typeface="+mn-ea"/>
                          <a:sym typeface="+mn-lt"/>
                        </a:rPr>
                        <a:t>国家</a:t>
                      </a:r>
                    </a:p>
                  </a:txBody>
                  <a:tcPr marL="47547" marR="47547" marT="9509" marB="9509" anchor="ctr"/>
                </a:tc>
                <a:tc>
                  <a:txBody>
                    <a:bodyPr/>
                    <a:lstStyle/>
                    <a:p>
                      <a:pPr algn="ctr"/>
                      <a:r>
                        <a:rPr lang="zh-CN" altLang="en-US" sz="1800" b="1" dirty="0">
                          <a:solidFill>
                            <a:schemeClr val="bg1"/>
                          </a:solidFill>
                          <a:effectLst/>
                          <a:latin typeface="+mn-lt"/>
                          <a:ea typeface="+mn-ea"/>
                          <a:cs typeface="+mn-ea"/>
                          <a:sym typeface="+mn-lt"/>
                        </a:rPr>
                        <a:t>抵达时间</a:t>
                      </a:r>
                    </a:p>
                  </a:txBody>
                  <a:tcPr marL="47547" marR="47547" marT="9509" marB="9509" anchor="ctr"/>
                </a:tc>
                <a:tc>
                  <a:txBody>
                    <a:bodyPr/>
                    <a:lstStyle/>
                    <a:p>
                      <a:pPr algn="ctr"/>
                      <a:r>
                        <a:rPr lang="zh-CN" altLang="en-US" sz="1800" b="1" dirty="0">
                          <a:solidFill>
                            <a:schemeClr val="bg1"/>
                          </a:solidFill>
                          <a:effectLst/>
                          <a:latin typeface="+mn-lt"/>
                          <a:ea typeface="+mn-ea"/>
                          <a:cs typeface="+mn-ea"/>
                          <a:sym typeface="+mn-lt"/>
                        </a:rPr>
                        <a:t>类别</a:t>
                      </a:r>
                    </a:p>
                  </a:txBody>
                  <a:tcPr marL="47547" marR="47547" marT="9509" marB="9509" anchor="ctr"/>
                </a:tc>
                <a:tc>
                  <a:txBody>
                    <a:bodyPr/>
                    <a:lstStyle/>
                    <a:p>
                      <a:pPr algn="ctr"/>
                      <a:r>
                        <a:rPr lang="zh-CN" altLang="en-US" sz="1800" b="1" dirty="0">
                          <a:solidFill>
                            <a:schemeClr val="bg1"/>
                          </a:solidFill>
                          <a:effectLst/>
                          <a:latin typeface="+mn-lt"/>
                          <a:ea typeface="+mn-ea"/>
                          <a:cs typeface="+mn-ea"/>
                          <a:sym typeface="+mn-lt"/>
                        </a:rPr>
                        <a:t>成就</a:t>
                      </a:r>
                    </a:p>
                  </a:txBody>
                  <a:tcPr marL="47547" marR="47547" marT="9509" marB="9509" anchor="ctr"/>
                </a:tc>
                <a:extLst>
                  <a:ext uri="{0D108BD9-81ED-4DB2-BD59-A6C34878D82A}">
                    <a16:rowId xmlns:a16="http://schemas.microsoft.com/office/drawing/2014/main" val="10000"/>
                  </a:ext>
                </a:extLst>
              </a:tr>
              <a:tr h="58860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月球</a:t>
                      </a:r>
                      <a:r>
                        <a:rPr lang="en-US" altLang="zh-CN" sz="1400" dirty="0">
                          <a:solidFill>
                            <a:schemeClr val="bg1"/>
                          </a:solidFill>
                          <a:effectLst/>
                          <a:latin typeface="+mn-lt"/>
                          <a:ea typeface="+mn-ea"/>
                          <a:cs typeface="+mn-ea"/>
                          <a:sym typeface="+mn-lt"/>
                        </a:rPr>
                        <a:t>21</a:t>
                      </a:r>
                      <a:r>
                        <a:rPr lang="zh-CN" altLang="en-US" sz="1400" dirty="0">
                          <a:solidFill>
                            <a:schemeClr val="bg1"/>
                          </a:solidFill>
                          <a:effectLst/>
                          <a:latin typeface="+mn-lt"/>
                          <a:ea typeface="+mn-ea"/>
                          <a:cs typeface="+mn-ea"/>
                          <a:sym typeface="+mn-lt"/>
                        </a:rPr>
                        <a:t>号</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苏联</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400">
                          <a:solidFill>
                            <a:schemeClr val="bg1"/>
                          </a:solidFill>
                          <a:effectLst/>
                          <a:latin typeface="+mn-lt"/>
                          <a:ea typeface="+mn-ea"/>
                          <a:cs typeface="+mn-ea"/>
                          <a:sym typeface="+mn-lt"/>
                        </a:rPr>
                        <a:t>1973/1/15</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月面车</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探索了波希多尼（</a:t>
                      </a:r>
                      <a:r>
                        <a:rPr lang="en-US" sz="1400" dirty="0" err="1">
                          <a:solidFill>
                            <a:schemeClr val="bg1"/>
                          </a:solidFill>
                          <a:effectLst/>
                          <a:latin typeface="+mn-lt"/>
                          <a:ea typeface="+mn-ea"/>
                          <a:cs typeface="+mn-ea"/>
                          <a:sym typeface="+mn-lt"/>
                        </a:rPr>
                        <a:t>Posidonius</a:t>
                      </a:r>
                      <a:r>
                        <a:rPr lang="en-US" sz="1400" dirty="0">
                          <a:solidFill>
                            <a:schemeClr val="bg1"/>
                          </a:solidFill>
                          <a:effectLst/>
                          <a:latin typeface="+mn-lt"/>
                          <a:ea typeface="+mn-ea"/>
                          <a:cs typeface="+mn-ea"/>
                          <a:sym typeface="+mn-lt"/>
                        </a:rPr>
                        <a:t>)</a:t>
                      </a:r>
                      <a:r>
                        <a:rPr lang="zh-CN" altLang="en-US" sz="1400" dirty="0">
                          <a:solidFill>
                            <a:schemeClr val="bg1"/>
                          </a:solidFill>
                          <a:effectLst/>
                          <a:latin typeface="+mn-lt"/>
                          <a:ea typeface="+mn-ea"/>
                          <a:cs typeface="+mn-ea"/>
                          <a:sym typeface="+mn-lt"/>
                        </a:rPr>
                        <a:t>环形山</a:t>
                      </a:r>
                    </a:p>
                  </a:txBody>
                  <a:tcPr marL="34491" marR="34491" marT="6898" marB="6898" anchor="ctr"/>
                </a:tc>
                <a:extLst>
                  <a:ext uri="{0D108BD9-81ED-4DB2-BD59-A6C34878D82A}">
                    <a16:rowId xmlns:a16="http://schemas.microsoft.com/office/drawing/2014/main" val="10001"/>
                  </a:ext>
                </a:extLst>
              </a:tr>
              <a:tr h="25982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月球</a:t>
                      </a:r>
                      <a:r>
                        <a:rPr lang="en-US" altLang="zh-CN" sz="1400">
                          <a:solidFill>
                            <a:schemeClr val="bg1"/>
                          </a:solidFill>
                          <a:effectLst/>
                          <a:latin typeface="+mn-lt"/>
                          <a:ea typeface="+mn-ea"/>
                          <a:cs typeface="+mn-ea"/>
                          <a:sym typeface="+mn-lt"/>
                        </a:rPr>
                        <a:t>24</a:t>
                      </a:r>
                      <a:r>
                        <a:rPr lang="zh-CN" altLang="en-US" sz="1400">
                          <a:solidFill>
                            <a:schemeClr val="bg1"/>
                          </a:solidFill>
                          <a:effectLst/>
                          <a:latin typeface="+mn-lt"/>
                          <a:ea typeface="+mn-ea"/>
                          <a:cs typeface="+mn-ea"/>
                          <a:sym typeface="+mn-lt"/>
                        </a:rPr>
                        <a:t>号</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苏联</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400">
                          <a:solidFill>
                            <a:schemeClr val="bg1"/>
                          </a:solidFill>
                          <a:effectLst/>
                          <a:latin typeface="+mn-lt"/>
                          <a:ea typeface="+mn-ea"/>
                          <a:cs typeface="+mn-ea"/>
                          <a:sym typeface="+mn-lt"/>
                        </a:rPr>
                        <a:t>1976/8/14</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着陆器</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从危海带回了样本</a:t>
                      </a:r>
                    </a:p>
                  </a:txBody>
                  <a:tcPr marL="34491" marR="34491" marT="6898" marB="6898" anchor="ctr"/>
                </a:tc>
                <a:extLst>
                  <a:ext uri="{0D108BD9-81ED-4DB2-BD59-A6C34878D82A}">
                    <a16:rowId xmlns:a16="http://schemas.microsoft.com/office/drawing/2014/main" val="10002"/>
                  </a:ext>
                </a:extLst>
              </a:tr>
              <a:tr h="3591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400">
                          <a:solidFill>
                            <a:schemeClr val="bg1"/>
                          </a:solidFill>
                          <a:effectLst/>
                          <a:latin typeface="+mn-lt"/>
                          <a:ea typeface="+mn-ea"/>
                          <a:cs typeface="+mn-ea"/>
                          <a:sym typeface="+mn-lt"/>
                        </a:rPr>
                        <a:t>SMART-1</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欧洲空间局</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400" dirty="0">
                          <a:solidFill>
                            <a:schemeClr val="bg1"/>
                          </a:solidFill>
                          <a:effectLst/>
                          <a:latin typeface="+mn-lt"/>
                          <a:ea typeface="+mn-ea"/>
                          <a:cs typeface="+mn-ea"/>
                          <a:sym typeface="+mn-lt"/>
                        </a:rPr>
                        <a:t>2006/11/14</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撞击</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撞月时模拟了一次陨星撞击</a:t>
                      </a:r>
                    </a:p>
                  </a:txBody>
                  <a:tcPr marL="34491" marR="34491" marT="6898" marB="6898" anchor="ctr"/>
                </a:tc>
                <a:extLst>
                  <a:ext uri="{0D108BD9-81ED-4DB2-BD59-A6C34878D82A}">
                    <a16:rowId xmlns:a16="http://schemas.microsoft.com/office/drawing/2014/main" val="10003"/>
                  </a:ext>
                </a:extLst>
              </a:tr>
              <a:tr h="3591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月船</a:t>
                      </a:r>
                      <a:r>
                        <a:rPr lang="en-US" altLang="zh-CN" sz="1400">
                          <a:solidFill>
                            <a:schemeClr val="bg1"/>
                          </a:solidFill>
                          <a:effectLst/>
                          <a:latin typeface="+mn-lt"/>
                          <a:ea typeface="+mn-ea"/>
                          <a:cs typeface="+mn-ea"/>
                          <a:sym typeface="+mn-lt"/>
                        </a:rPr>
                        <a:t>1</a:t>
                      </a:r>
                      <a:r>
                        <a:rPr lang="zh-CN" altLang="en-US" sz="1400">
                          <a:solidFill>
                            <a:schemeClr val="bg1"/>
                          </a:solidFill>
                          <a:effectLst/>
                          <a:latin typeface="+mn-lt"/>
                          <a:ea typeface="+mn-ea"/>
                          <a:cs typeface="+mn-ea"/>
                          <a:sym typeface="+mn-lt"/>
                        </a:rPr>
                        <a:t>号</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印度</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400">
                          <a:solidFill>
                            <a:schemeClr val="bg1"/>
                          </a:solidFill>
                          <a:effectLst/>
                          <a:latin typeface="+mn-lt"/>
                          <a:ea typeface="+mn-ea"/>
                          <a:cs typeface="+mn-ea"/>
                          <a:sym typeface="+mn-lt"/>
                        </a:rPr>
                        <a:t>2008/11/14</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撞击</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找到了水存在的证据</a:t>
                      </a:r>
                    </a:p>
                  </a:txBody>
                  <a:tcPr marL="34491" marR="34491" marT="6898" marB="6898" anchor="ctr"/>
                </a:tc>
                <a:extLst>
                  <a:ext uri="{0D108BD9-81ED-4DB2-BD59-A6C34878D82A}">
                    <a16:rowId xmlns:a16="http://schemas.microsoft.com/office/drawing/2014/main" val="10004"/>
                  </a:ext>
                </a:extLst>
              </a:tr>
              <a:tr h="3591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嫦娥</a:t>
                      </a:r>
                      <a:r>
                        <a:rPr lang="en-US" altLang="zh-CN" sz="1400">
                          <a:solidFill>
                            <a:schemeClr val="bg1"/>
                          </a:solidFill>
                          <a:effectLst/>
                          <a:latin typeface="+mn-lt"/>
                          <a:ea typeface="+mn-ea"/>
                          <a:cs typeface="+mn-ea"/>
                          <a:sym typeface="+mn-lt"/>
                        </a:rPr>
                        <a:t>1</a:t>
                      </a:r>
                      <a:r>
                        <a:rPr lang="zh-CN" altLang="en-US" sz="1400">
                          <a:solidFill>
                            <a:schemeClr val="bg1"/>
                          </a:solidFill>
                          <a:effectLst/>
                          <a:latin typeface="+mn-lt"/>
                          <a:ea typeface="+mn-ea"/>
                          <a:cs typeface="+mn-ea"/>
                          <a:sym typeface="+mn-lt"/>
                        </a:rPr>
                        <a:t>号</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中国</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400">
                          <a:solidFill>
                            <a:schemeClr val="bg1"/>
                          </a:solidFill>
                          <a:effectLst/>
                          <a:latin typeface="+mn-lt"/>
                          <a:ea typeface="+mn-ea"/>
                          <a:cs typeface="+mn-ea"/>
                          <a:sym typeface="+mn-lt"/>
                        </a:rPr>
                        <a:t>2009/3/1</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撞击</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绘制了月球表面的三维图</a:t>
                      </a:r>
                    </a:p>
                  </a:txBody>
                  <a:tcPr marL="34491" marR="34491" marT="6898" marB="6898" anchor="ctr"/>
                </a:tc>
                <a:extLst>
                  <a:ext uri="{0D108BD9-81ED-4DB2-BD59-A6C34878D82A}">
                    <a16:rowId xmlns:a16="http://schemas.microsoft.com/office/drawing/2014/main" val="10005"/>
                  </a:ext>
                </a:extLst>
              </a:tr>
              <a:tr h="3591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月球陨坑与遥感卫星</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美国</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400" dirty="0">
                          <a:solidFill>
                            <a:schemeClr val="bg1"/>
                          </a:solidFill>
                          <a:effectLst/>
                          <a:latin typeface="+mn-lt"/>
                          <a:ea typeface="+mn-ea"/>
                          <a:cs typeface="+mn-ea"/>
                          <a:sym typeface="+mn-lt"/>
                        </a:rPr>
                        <a:t>2009/10/9</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撞击</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找到了水分存在的证据</a:t>
                      </a:r>
                    </a:p>
                  </a:txBody>
                  <a:tcPr marL="34491" marR="34491" marT="6898" marB="6898" anchor="ctr"/>
                </a:tc>
                <a:extLst>
                  <a:ext uri="{0D108BD9-81ED-4DB2-BD59-A6C34878D82A}">
                    <a16:rowId xmlns:a16="http://schemas.microsoft.com/office/drawing/2014/main" val="10006"/>
                  </a:ext>
                </a:extLst>
              </a:tr>
            </a:tbl>
          </a:graphicData>
        </a:graphic>
      </p:graphicFrame>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615" y="2960793"/>
            <a:ext cx="4054007" cy="367394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35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8" name="图片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5246" y="320495"/>
            <a:ext cx="4447672" cy="3140942"/>
          </a:xfrm>
          <a:prstGeom prst="rect">
            <a:avLst/>
          </a:prstGeom>
        </p:spPr>
      </p:pic>
      <p:sp>
        <p:nvSpPr>
          <p:cNvPr id="39" name="圆角矩形 38"/>
          <p:cNvSpPr/>
          <p:nvPr/>
        </p:nvSpPr>
        <p:spPr>
          <a:xfrm>
            <a:off x="2468139" y="3436855"/>
            <a:ext cx="7595703" cy="1632094"/>
          </a:xfrm>
          <a:prstGeom prst="roundRect">
            <a:avLst/>
          </a:prstGeom>
          <a:solidFill>
            <a:srgbClr val="74C8CB">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3543804" y="3303981"/>
            <a:ext cx="5144484" cy="1862048"/>
            <a:chOff x="2884258" y="3291802"/>
            <a:chExt cx="5144484" cy="1862048"/>
          </a:xfrm>
        </p:grpSpPr>
        <p:sp>
          <p:nvSpPr>
            <p:cNvPr id="31" name="文本框 30"/>
            <p:cNvSpPr txBox="1"/>
            <p:nvPr/>
          </p:nvSpPr>
          <p:spPr>
            <a:xfrm>
              <a:off x="2884258" y="3291802"/>
              <a:ext cx="2460510" cy="1862048"/>
            </a:xfrm>
            <a:prstGeom prst="rect">
              <a:avLst/>
            </a:prstGeom>
            <a:noFill/>
            <a:effectLst>
              <a:outerShdw blurRad="50800" dist="50800" dir="5400000" algn="ctr" rotWithShape="0">
                <a:srgbClr val="000000">
                  <a:alpha val="43137"/>
                </a:srgbClr>
              </a:outerShdw>
            </a:effectLst>
          </p:spPr>
          <p:txBody>
            <a:bodyPr wrap="square" rtlCol="0">
              <a:spAutoFit/>
            </a:bodyPr>
            <a:lstStyle/>
            <a:p>
              <a:r>
                <a:rPr lang="en-US" altLang="zh-CN" sz="11500" dirty="0">
                  <a:solidFill>
                    <a:schemeClr val="bg1"/>
                  </a:solidFill>
                  <a:cs typeface="+mn-ea"/>
                  <a:sym typeface="+mn-lt"/>
                </a:rPr>
                <a:t>03</a:t>
              </a:r>
              <a:endParaRPr lang="zh-CN" altLang="en-US" sz="11500" dirty="0">
                <a:solidFill>
                  <a:schemeClr val="bg1"/>
                </a:solidFill>
                <a:cs typeface="+mn-ea"/>
                <a:sym typeface="+mn-lt"/>
              </a:endParaRPr>
            </a:p>
          </p:txBody>
        </p:sp>
        <p:sp>
          <p:nvSpPr>
            <p:cNvPr id="35" name="文本框 34"/>
            <p:cNvSpPr txBox="1"/>
            <p:nvPr/>
          </p:nvSpPr>
          <p:spPr>
            <a:xfrm>
              <a:off x="4367808" y="3954381"/>
              <a:ext cx="3660934" cy="707886"/>
            </a:xfrm>
            <a:prstGeom prst="rect">
              <a:avLst/>
            </a:prstGeom>
            <a:noFill/>
          </p:spPr>
          <p:txBody>
            <a:bodyPr wrap="square" rtlCol="0">
              <a:spAutoFit/>
            </a:bodyPr>
            <a:lstStyle/>
            <a:p>
              <a:r>
                <a:rPr lang="zh-CN" altLang="en-US" sz="4000" dirty="0">
                  <a:solidFill>
                    <a:schemeClr val="bg1"/>
                  </a:solidFill>
                  <a:cs typeface="+mn-ea"/>
                  <a:sym typeface="+mn-lt"/>
                </a:rPr>
                <a:t>中国的探月梦</a:t>
              </a:r>
            </a:p>
          </p:txBody>
        </p:sp>
        <p:cxnSp>
          <p:nvCxnSpPr>
            <p:cNvPr id="36" name="直接连接符 35"/>
            <p:cNvCxnSpPr/>
            <p:nvPr/>
          </p:nvCxnSpPr>
          <p:spPr>
            <a:xfrm rot="5400000" flipV="1">
              <a:off x="6041994" y="1953224"/>
              <a:ext cx="0" cy="3348372"/>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cxnSp>
          <p:nvCxnSpPr>
            <p:cNvPr id="37" name="直接连接符 36"/>
            <p:cNvCxnSpPr/>
            <p:nvPr/>
          </p:nvCxnSpPr>
          <p:spPr>
            <a:xfrm rot="5400000" flipV="1">
              <a:off x="6041994" y="3149722"/>
              <a:ext cx="0" cy="3348372"/>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fill="hold"/>
                                        <p:tgtEl>
                                          <p:spTgt spid="39"/>
                                        </p:tgtEl>
                                        <p:attrNameLst>
                                          <p:attrName>ppt_w</p:attrName>
                                        </p:attrNameLst>
                                      </p:cBhvr>
                                      <p:tavLst>
                                        <p:tav tm="0">
                                          <p:val>
                                            <p:fltVal val="0"/>
                                          </p:val>
                                        </p:tav>
                                        <p:tav tm="100000">
                                          <p:val>
                                            <p:strVal val="#ppt_w"/>
                                          </p:val>
                                        </p:tav>
                                      </p:tavLst>
                                    </p:anim>
                                    <p:anim calcmode="lin" valueType="num">
                                      <p:cBhvr>
                                        <p:cTn id="15" dur="500" fill="hold"/>
                                        <p:tgtEl>
                                          <p:spTgt spid="39"/>
                                        </p:tgtEl>
                                        <p:attrNameLst>
                                          <p:attrName>ppt_h</p:attrName>
                                        </p:attrNameLst>
                                      </p:cBhvr>
                                      <p:tavLst>
                                        <p:tav tm="0">
                                          <p:val>
                                            <p:fltVal val="0"/>
                                          </p:val>
                                        </p:tav>
                                        <p:tav tm="100000">
                                          <p:val>
                                            <p:strVal val="#ppt_h"/>
                                          </p:val>
                                        </p:tav>
                                      </p:tavLst>
                                    </p:anim>
                                    <p:animEffect transition="in" filter="fade">
                                      <p:cBhvr>
                                        <p:cTn id="16" dur="500"/>
                                        <p:tgtEl>
                                          <p:spTgt spid="39"/>
                                        </p:tgtEl>
                                      </p:cBhvr>
                                    </p:animEffect>
                                  </p:childTnLst>
                                </p:cTn>
                              </p:par>
                              <p:par>
                                <p:cTn id="17" presetID="53" presetClass="entr" presetSubtype="16"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39188"/>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1591160" y="518168"/>
            <a:ext cx="5890330"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中国古代关于月亮的记载</a:t>
            </a:r>
          </a:p>
        </p:txBody>
      </p:sp>
      <p:cxnSp>
        <p:nvCxnSpPr>
          <p:cNvPr id="29" name="直接连接符 28"/>
          <p:cNvCxnSpPr/>
          <p:nvPr/>
        </p:nvCxnSpPr>
        <p:spPr>
          <a:xfrm>
            <a:off x="1536129" y="1178847"/>
            <a:ext cx="4540012" cy="23001"/>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385" y="-38908"/>
            <a:ext cx="2363029" cy="1668769"/>
          </a:xfrm>
          <a:prstGeom prst="rect">
            <a:avLst/>
          </a:prstGeom>
        </p:spPr>
      </p:pic>
      <p:sp>
        <p:nvSpPr>
          <p:cNvPr id="32" name="矩形 31"/>
          <p:cNvSpPr/>
          <p:nvPr/>
        </p:nvSpPr>
        <p:spPr>
          <a:xfrm>
            <a:off x="733815" y="1827505"/>
            <a:ext cx="10960255" cy="1908215"/>
          </a:xfrm>
          <a:prstGeom prst="rect">
            <a:avLst/>
          </a:prstGeom>
        </p:spPr>
        <p:txBody>
          <a:bodyPr wrap="square">
            <a:spAutoFit/>
          </a:bodyPr>
          <a:lstStyle/>
          <a:p>
            <a:pPr marR="0" lvl="0" defTabSz="914400" eaLnBrk="1" fontAlgn="auto" latinLnBrk="0" hangingPunct="1">
              <a:lnSpc>
                <a:spcPct val="100000"/>
              </a:lnSpc>
              <a:spcBef>
                <a:spcPts val="0"/>
              </a:spcBef>
              <a:spcAft>
                <a:spcPts val="0"/>
              </a:spcAft>
              <a:buClrTx/>
              <a:buSzTx/>
              <a:defRPr/>
            </a:pPr>
            <a:r>
              <a:rPr kumimoji="0" lang="zh-CN" altLang="en-US" sz="2000" b="0" i="0" u="none" strike="noStrike" kern="0" cap="none" spc="0" normalizeH="0" baseline="0" noProof="0" dirty="0">
                <a:ln>
                  <a:noFill/>
                </a:ln>
                <a:solidFill>
                  <a:schemeClr val="bg1"/>
                </a:solidFill>
                <a:effectLst/>
                <a:uLnTx/>
                <a:uFillTx/>
                <a:cs typeface="+mn-ea"/>
                <a:sym typeface="+mn-lt"/>
              </a:rPr>
              <a:t>中国关于月亮的神话最早载于</a:t>
            </a:r>
            <a:r>
              <a:rPr kumimoji="0" lang="en-US" altLang="zh-CN" sz="2000" b="0" i="0" u="none" strike="noStrike" kern="0" cap="none" spc="0" normalizeH="0" baseline="0" noProof="0" dirty="0">
                <a:ln>
                  <a:noFill/>
                </a:ln>
                <a:solidFill>
                  <a:schemeClr val="bg1"/>
                </a:solidFill>
                <a:effectLst/>
                <a:uLnTx/>
                <a:uFillTx/>
                <a:cs typeface="+mn-ea"/>
                <a:sym typeface="+mn-lt"/>
              </a:rPr>
              <a:t>《</a:t>
            </a:r>
            <a:r>
              <a:rPr kumimoji="0" lang="zh-CN" altLang="en-US" sz="2000" b="0" i="0" u="none" strike="noStrike" kern="0" cap="none" spc="0" normalizeH="0" baseline="0" noProof="0" dirty="0">
                <a:ln>
                  <a:noFill/>
                </a:ln>
                <a:solidFill>
                  <a:schemeClr val="bg1"/>
                </a:solidFill>
                <a:effectLst/>
                <a:uLnTx/>
                <a:uFillTx/>
                <a:cs typeface="+mn-ea"/>
                <a:sym typeface="+mn-lt"/>
              </a:rPr>
              <a:t>山海经</a:t>
            </a:r>
            <a:r>
              <a:rPr kumimoji="0" lang="en-US" altLang="zh-CN" sz="2000" b="0" i="0" u="none" strike="noStrike" kern="0" cap="none" spc="0" normalizeH="0" baseline="0" noProof="0" dirty="0">
                <a:ln>
                  <a:noFill/>
                </a:ln>
                <a:solidFill>
                  <a:schemeClr val="bg1"/>
                </a:solidFill>
                <a:effectLst/>
                <a:uLnTx/>
                <a:uFillTx/>
                <a:cs typeface="+mn-ea"/>
                <a:sym typeface="+mn-lt"/>
              </a:rPr>
              <a:t>》《</a:t>
            </a:r>
            <a:r>
              <a:rPr kumimoji="0" lang="zh-CN" altLang="en-US" sz="2000" b="0" i="0" u="none" strike="noStrike" kern="0" cap="none" spc="0" normalizeH="0" baseline="0" noProof="0" dirty="0">
                <a:ln>
                  <a:noFill/>
                </a:ln>
                <a:solidFill>
                  <a:schemeClr val="bg1"/>
                </a:solidFill>
                <a:effectLst/>
                <a:uLnTx/>
                <a:uFillTx/>
                <a:cs typeface="+mn-ea"/>
                <a:sym typeface="+mn-lt"/>
              </a:rPr>
              <a:t>楚辞</a:t>
            </a:r>
            <a:r>
              <a:rPr kumimoji="0" lang="en-US" altLang="zh-CN" sz="2000" b="0" i="0" u="none" strike="noStrike" kern="0" cap="none" spc="0" normalizeH="0" baseline="0" noProof="0" dirty="0">
                <a:ln>
                  <a:noFill/>
                </a:ln>
                <a:solidFill>
                  <a:schemeClr val="bg1"/>
                </a:solidFill>
                <a:effectLst/>
                <a:uLnTx/>
                <a:uFillTx/>
                <a:cs typeface="+mn-ea"/>
                <a:sym typeface="+mn-lt"/>
              </a:rPr>
              <a:t>》《</a:t>
            </a:r>
            <a:r>
              <a:rPr kumimoji="0" lang="zh-CN" altLang="en-US" sz="2000" b="0" i="0" u="none" strike="noStrike" kern="0" cap="none" spc="0" normalizeH="0" baseline="0" noProof="0" dirty="0">
                <a:ln>
                  <a:noFill/>
                </a:ln>
                <a:solidFill>
                  <a:schemeClr val="bg1"/>
                </a:solidFill>
                <a:effectLst/>
                <a:uLnTx/>
                <a:uFillTx/>
                <a:cs typeface="+mn-ea"/>
                <a:sym typeface="+mn-lt"/>
              </a:rPr>
              <a:t>淮南子</a:t>
            </a:r>
            <a:r>
              <a:rPr kumimoji="0" lang="en-US" altLang="zh-CN" sz="2000" b="0" i="0" u="none" strike="noStrike" kern="0" cap="none" spc="0" normalizeH="0" baseline="0" noProof="0" dirty="0">
                <a:ln>
                  <a:noFill/>
                </a:ln>
                <a:solidFill>
                  <a:schemeClr val="bg1"/>
                </a:solidFill>
                <a:effectLst/>
                <a:uLnTx/>
                <a:uFillTx/>
                <a:cs typeface="+mn-ea"/>
                <a:sym typeface="+mn-lt"/>
              </a:rPr>
              <a:t>》</a:t>
            </a:r>
            <a:r>
              <a:rPr kumimoji="0" lang="zh-CN" altLang="en-US" sz="2000" b="0" i="0" u="none" strike="noStrike" kern="0" cap="none" spc="0" normalizeH="0" baseline="0" noProof="0" dirty="0">
                <a:ln>
                  <a:noFill/>
                </a:ln>
                <a:solidFill>
                  <a:schemeClr val="bg1"/>
                </a:solidFill>
                <a:effectLst/>
                <a:uLnTx/>
                <a:uFillTx/>
                <a:cs typeface="+mn-ea"/>
                <a:sym typeface="+mn-lt"/>
              </a:rPr>
              <a:t>等古籍中。 </a:t>
            </a:r>
            <a:endParaRPr kumimoji="0" lang="en-US" altLang="zh-CN" sz="2000" b="0" i="0" u="none" strike="noStrike" kern="0" cap="none" spc="0" normalizeH="0" baseline="0" noProof="0" dirty="0">
              <a:ln>
                <a:noFill/>
              </a:ln>
              <a:solidFill>
                <a:schemeClr val="bg1"/>
              </a:solidFill>
              <a:effectLst/>
              <a:uLnTx/>
              <a:uFillTx/>
              <a:cs typeface="+mn-ea"/>
              <a:sym typeface="+mn-lt"/>
            </a:endParaRPr>
          </a:p>
          <a:p>
            <a:pPr marR="0" lvl="0" defTabSz="914400" eaLnBrk="1" fontAlgn="auto" latinLnBrk="0" hangingPunct="1">
              <a:lnSpc>
                <a:spcPct val="100000"/>
              </a:lnSpc>
              <a:spcBef>
                <a:spcPts val="0"/>
              </a:spcBef>
              <a:spcAft>
                <a:spcPts val="0"/>
              </a:spcAft>
              <a:buClrTx/>
              <a:buSzTx/>
              <a:defRPr/>
            </a:pPr>
            <a:endParaRPr kumimoji="0" lang="en-US" altLang="zh-CN" sz="2000" b="0" i="0" u="none" strike="noStrike" kern="0" cap="none" spc="0" normalizeH="0" baseline="0" noProof="0" dirty="0">
              <a:ln>
                <a:noFill/>
              </a:ln>
              <a:solidFill>
                <a:schemeClr val="bg1"/>
              </a:solidFill>
              <a:effectLst/>
              <a:uLnTx/>
              <a:uFillTx/>
              <a:cs typeface="+mn-ea"/>
              <a:sym typeface="+mn-lt"/>
            </a:endParaRPr>
          </a:p>
          <a:p>
            <a:pPr marR="0" lvl="0" defTabSz="914400" eaLnBrk="1" fontAlgn="auto" latinLnBrk="0" hangingPunct="1">
              <a:lnSpc>
                <a:spcPct val="100000"/>
              </a:lnSpc>
              <a:spcBef>
                <a:spcPts val="0"/>
              </a:spcBef>
              <a:spcAft>
                <a:spcPts val="0"/>
              </a:spcAft>
              <a:buClrTx/>
              <a:buSzTx/>
              <a:defRPr/>
            </a:pPr>
            <a:r>
              <a:rPr kumimoji="0" lang="zh-CN" altLang="en-US" sz="2000" b="0" i="0" u="none" strike="noStrike" kern="0" cap="none" spc="0" normalizeH="0" baseline="0" noProof="0" dirty="0">
                <a:ln>
                  <a:noFill/>
                </a:ln>
                <a:solidFill>
                  <a:schemeClr val="bg1"/>
                </a:solidFill>
                <a:effectLst/>
                <a:uLnTx/>
                <a:uFillTx/>
                <a:cs typeface="+mn-ea"/>
                <a:sym typeface="+mn-lt"/>
              </a:rPr>
              <a:t>关于月亮，中国民间流传着许多传说和神话故事。其中有嫦娥奔月、朱元璋抗元起义等故事。</a:t>
            </a:r>
            <a:endParaRPr kumimoji="0" lang="en-US" altLang="zh-CN" sz="2000" b="0" i="0" u="none" strike="noStrike" kern="0" cap="none" spc="0" normalizeH="0" baseline="0" noProof="0" dirty="0">
              <a:ln>
                <a:noFill/>
              </a:ln>
              <a:solidFill>
                <a:schemeClr val="bg1"/>
              </a:solidFill>
              <a:effectLst/>
              <a:uLnTx/>
              <a:uFillTx/>
              <a:cs typeface="+mn-ea"/>
              <a:sym typeface="+mn-lt"/>
            </a:endParaRPr>
          </a:p>
          <a:p>
            <a:pPr marR="0" lvl="0" defTabSz="914400" eaLnBrk="1" fontAlgn="auto" latinLnBrk="0" hangingPunct="1">
              <a:lnSpc>
                <a:spcPct val="100000"/>
              </a:lnSpc>
              <a:spcBef>
                <a:spcPts val="0"/>
              </a:spcBef>
              <a:spcAft>
                <a:spcPts val="0"/>
              </a:spcAft>
              <a:buClrTx/>
              <a:buSzTx/>
              <a:defRPr/>
            </a:pPr>
            <a:endParaRPr kumimoji="0" lang="en-US" altLang="zh-CN" sz="2000" b="0" i="0" u="none" strike="noStrike" kern="0" cap="none" spc="0" normalizeH="0" baseline="0" noProof="0" dirty="0">
              <a:ln>
                <a:noFill/>
              </a:ln>
              <a:solidFill>
                <a:schemeClr val="bg1"/>
              </a:solidFill>
              <a:effectLst/>
              <a:uLnTx/>
              <a:uFillTx/>
              <a:cs typeface="+mn-ea"/>
              <a:sym typeface="+mn-lt"/>
            </a:endParaRPr>
          </a:p>
          <a:p>
            <a:pPr marR="0" lvl="0" defTabSz="914400" eaLnBrk="1" fontAlgn="auto" latinLnBrk="0" hangingPunct="1">
              <a:lnSpc>
                <a:spcPct val="100000"/>
              </a:lnSpc>
              <a:spcBef>
                <a:spcPts val="0"/>
              </a:spcBef>
              <a:spcAft>
                <a:spcPts val="0"/>
              </a:spcAft>
              <a:buClrTx/>
              <a:buSzTx/>
              <a:defRPr/>
            </a:pPr>
            <a:r>
              <a:rPr kumimoji="0" lang="zh-CN" altLang="en-US" sz="2000" b="0" i="0" u="none" strike="noStrike" kern="0" cap="none" spc="0" normalizeH="0" baseline="0" noProof="0" dirty="0">
                <a:ln>
                  <a:noFill/>
                </a:ln>
                <a:solidFill>
                  <a:schemeClr val="bg1"/>
                </a:solidFill>
                <a:effectLst/>
                <a:uLnTx/>
                <a:uFillTx/>
                <a:cs typeface="+mn-ea"/>
                <a:sym typeface="+mn-lt"/>
              </a:rPr>
              <a:t>明月寄托人们的思念之情，八月十五中秋节，以月圆比喻人之团圆。</a:t>
            </a:r>
            <a:endParaRPr kumimoji="0" lang="en-US" altLang="zh-CN" sz="2000" b="0" i="0" u="none" strike="noStrike" kern="0" cap="none" spc="0" normalizeH="0" baseline="0" noProof="0" dirty="0">
              <a:ln>
                <a:noFill/>
              </a:ln>
              <a:solidFill>
                <a:schemeClr val="bg1"/>
              </a:solidFill>
              <a:effectLst/>
              <a:uLnTx/>
              <a:uFillTx/>
              <a:cs typeface="+mn-ea"/>
              <a:sym typeface="+mn-lt"/>
            </a:endParaRPr>
          </a:p>
          <a:p>
            <a:pPr marL="0" marR="0" lvl="0" indent="0" defTabSz="914400" eaLnBrk="1" fontAlgn="auto" latinLnBrk="0" hangingPunct="1">
              <a:lnSpc>
                <a:spcPct val="100000"/>
              </a:lnSpc>
              <a:spcBef>
                <a:spcPts val="0"/>
              </a:spcBef>
              <a:spcAft>
                <a:spcPts val="0"/>
              </a:spcAft>
              <a:buClrTx/>
              <a:buSzTx/>
              <a:defRPr/>
            </a:pPr>
            <a:endParaRPr kumimoji="0" lang="zh-CN" altLang="en-US" sz="1800" b="0" i="0" u="none" strike="noStrike" kern="0" cap="none" spc="0" normalizeH="0" baseline="0" noProof="0" dirty="0">
              <a:ln>
                <a:noFill/>
              </a:ln>
              <a:solidFill>
                <a:schemeClr val="bg1"/>
              </a:solidFill>
              <a:effectLst/>
              <a:uLnTx/>
              <a:uFillTx/>
              <a:cs typeface="+mn-ea"/>
              <a:sym typeface="+mn-lt"/>
            </a:endParaRPr>
          </a:p>
        </p:txBody>
      </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7883" y="4012810"/>
            <a:ext cx="1981204" cy="1990348"/>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3955" y="2940083"/>
            <a:ext cx="2926360" cy="354414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1591160" y="518168"/>
            <a:ext cx="5890330"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中国太空探索成就</a:t>
            </a:r>
          </a:p>
        </p:txBody>
      </p:sp>
      <p:cxnSp>
        <p:nvCxnSpPr>
          <p:cNvPr id="29" name="直接连接符 28"/>
          <p:cNvCxnSpPr/>
          <p:nvPr/>
        </p:nvCxnSpPr>
        <p:spPr>
          <a:xfrm>
            <a:off x="1536129" y="1178847"/>
            <a:ext cx="3335735" cy="16900"/>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385" y="-38908"/>
            <a:ext cx="2363029" cy="1668769"/>
          </a:xfrm>
          <a:prstGeom prst="rect">
            <a:avLst/>
          </a:prstGeom>
        </p:spPr>
      </p:pic>
      <p:sp>
        <p:nvSpPr>
          <p:cNvPr id="32" name="矩形 31"/>
          <p:cNvSpPr/>
          <p:nvPr/>
        </p:nvSpPr>
        <p:spPr>
          <a:xfrm>
            <a:off x="577743" y="2392141"/>
            <a:ext cx="6084549" cy="3600986"/>
          </a:xfrm>
          <a:prstGeom prst="rect">
            <a:avLst/>
          </a:prstGeom>
        </p:spPr>
        <p:txBody>
          <a:bodyPr wrap="square">
            <a:spAutoFit/>
          </a:bodyPr>
          <a:lstStyle/>
          <a:p>
            <a:endParaRPr lang="zh-CN" altLang="en-US" sz="2000" dirty="0">
              <a:solidFill>
                <a:schemeClr val="bg1"/>
              </a:solidFill>
              <a:cs typeface="+mn-ea"/>
              <a:sym typeface="+mn-lt"/>
            </a:endParaRPr>
          </a:p>
          <a:p>
            <a:r>
              <a:rPr lang="en-US" altLang="zh-CN" sz="2000" dirty="0">
                <a:solidFill>
                  <a:schemeClr val="bg1"/>
                </a:solidFill>
                <a:cs typeface="+mn-ea"/>
                <a:sym typeface="+mn-lt"/>
              </a:rPr>
              <a:t>1970</a:t>
            </a:r>
            <a:r>
              <a:rPr lang="zh-CN" altLang="en-US" sz="2000" dirty="0">
                <a:solidFill>
                  <a:schemeClr val="bg1"/>
                </a:solidFill>
                <a:cs typeface="+mn-ea"/>
                <a:sym typeface="+mn-lt"/>
              </a:rPr>
              <a:t>年</a:t>
            </a:r>
            <a:r>
              <a:rPr lang="en-US" altLang="zh-CN" sz="2000" dirty="0">
                <a:solidFill>
                  <a:schemeClr val="bg1"/>
                </a:solidFill>
                <a:cs typeface="+mn-ea"/>
                <a:sym typeface="+mn-lt"/>
              </a:rPr>
              <a:t>4</a:t>
            </a:r>
            <a:r>
              <a:rPr lang="zh-CN" altLang="en-US" sz="2000" dirty="0">
                <a:solidFill>
                  <a:schemeClr val="bg1"/>
                </a:solidFill>
                <a:cs typeface="+mn-ea"/>
                <a:sym typeface="+mn-lt"/>
              </a:rPr>
              <a:t>月</a:t>
            </a:r>
            <a:r>
              <a:rPr lang="en-US" altLang="zh-CN" sz="2000" dirty="0">
                <a:solidFill>
                  <a:schemeClr val="bg1"/>
                </a:solidFill>
                <a:cs typeface="+mn-ea"/>
                <a:sym typeface="+mn-lt"/>
              </a:rPr>
              <a:t>24</a:t>
            </a:r>
            <a:r>
              <a:rPr lang="zh-CN" altLang="en-US" sz="2000" dirty="0">
                <a:solidFill>
                  <a:schemeClr val="bg1"/>
                </a:solidFill>
                <a:cs typeface="+mn-ea"/>
                <a:sym typeface="+mn-lt"/>
              </a:rPr>
              <a:t>日</a:t>
            </a:r>
            <a:r>
              <a:rPr lang="en-US" altLang="zh-CN" sz="2000" dirty="0">
                <a:solidFill>
                  <a:schemeClr val="bg1"/>
                </a:solidFill>
                <a:cs typeface="+mn-ea"/>
                <a:sym typeface="+mn-lt"/>
              </a:rPr>
              <a:t>21</a:t>
            </a:r>
            <a:r>
              <a:rPr lang="zh-CN" altLang="en-US" sz="2000" dirty="0">
                <a:solidFill>
                  <a:schemeClr val="bg1"/>
                </a:solidFill>
                <a:cs typeface="+mn-ea"/>
                <a:sym typeface="+mn-lt"/>
              </a:rPr>
              <a:t>时</a:t>
            </a:r>
            <a:r>
              <a:rPr lang="en-US" altLang="zh-CN" sz="2000" dirty="0">
                <a:solidFill>
                  <a:schemeClr val="bg1"/>
                </a:solidFill>
                <a:cs typeface="+mn-ea"/>
                <a:sym typeface="+mn-lt"/>
              </a:rPr>
              <a:t>35</a:t>
            </a:r>
            <a:r>
              <a:rPr lang="zh-CN" altLang="en-US" sz="2000" dirty="0">
                <a:solidFill>
                  <a:schemeClr val="bg1"/>
                </a:solidFill>
                <a:cs typeface="+mn-ea"/>
                <a:sym typeface="+mn-lt"/>
              </a:rPr>
              <a:t>分 中国第一颗人造地球卫星东方红一号卫星发射成功。</a:t>
            </a:r>
          </a:p>
          <a:p>
            <a:endParaRPr lang="zh-CN" altLang="en-US" sz="2000" dirty="0">
              <a:solidFill>
                <a:schemeClr val="bg1"/>
              </a:solidFill>
              <a:cs typeface="+mn-ea"/>
              <a:sym typeface="+mn-lt"/>
            </a:endParaRPr>
          </a:p>
          <a:p>
            <a:r>
              <a:rPr lang="en-US" altLang="zh-CN" sz="2000" dirty="0">
                <a:solidFill>
                  <a:schemeClr val="bg1"/>
                </a:solidFill>
                <a:cs typeface="+mn-ea"/>
                <a:sym typeface="+mn-lt"/>
              </a:rPr>
              <a:t>1975</a:t>
            </a:r>
            <a:r>
              <a:rPr lang="zh-CN" altLang="en-US" sz="2000" dirty="0">
                <a:solidFill>
                  <a:schemeClr val="bg1"/>
                </a:solidFill>
                <a:cs typeface="+mn-ea"/>
                <a:sym typeface="+mn-lt"/>
              </a:rPr>
              <a:t>年</a:t>
            </a:r>
            <a:r>
              <a:rPr lang="en-US" altLang="zh-CN" sz="2000" dirty="0">
                <a:solidFill>
                  <a:schemeClr val="bg1"/>
                </a:solidFill>
                <a:cs typeface="+mn-ea"/>
                <a:sym typeface="+mn-lt"/>
              </a:rPr>
              <a:t>11</a:t>
            </a:r>
            <a:r>
              <a:rPr lang="zh-CN" altLang="en-US" sz="2000" dirty="0">
                <a:solidFill>
                  <a:schemeClr val="bg1"/>
                </a:solidFill>
                <a:cs typeface="+mn-ea"/>
                <a:sym typeface="+mn-lt"/>
              </a:rPr>
              <a:t>月</a:t>
            </a:r>
            <a:r>
              <a:rPr lang="en-US" altLang="zh-CN" sz="2000" dirty="0">
                <a:solidFill>
                  <a:schemeClr val="bg1"/>
                </a:solidFill>
                <a:cs typeface="+mn-ea"/>
                <a:sym typeface="+mn-lt"/>
              </a:rPr>
              <a:t>26</a:t>
            </a:r>
            <a:r>
              <a:rPr lang="zh-CN" altLang="en-US" sz="2000" dirty="0">
                <a:solidFill>
                  <a:schemeClr val="bg1"/>
                </a:solidFill>
                <a:cs typeface="+mn-ea"/>
                <a:sym typeface="+mn-lt"/>
              </a:rPr>
              <a:t>日中国第一颗返回式卫星</a:t>
            </a:r>
            <a:r>
              <a:rPr lang="en-US" altLang="zh-CN" sz="2000" dirty="0">
                <a:solidFill>
                  <a:schemeClr val="bg1"/>
                </a:solidFill>
                <a:cs typeface="+mn-ea"/>
                <a:sym typeface="+mn-lt"/>
              </a:rPr>
              <a:t>FSW-1</a:t>
            </a:r>
            <a:r>
              <a:rPr lang="zh-CN" altLang="en-US" sz="2000" dirty="0">
                <a:solidFill>
                  <a:schemeClr val="bg1"/>
                </a:solidFill>
                <a:cs typeface="+mn-ea"/>
                <a:sym typeface="+mn-lt"/>
              </a:rPr>
              <a:t>在酒泉卫星发射中心成功发射。</a:t>
            </a:r>
          </a:p>
          <a:p>
            <a:endParaRPr lang="zh-CN" altLang="en-US" sz="2000" dirty="0">
              <a:solidFill>
                <a:schemeClr val="bg1"/>
              </a:solidFill>
              <a:cs typeface="+mn-ea"/>
              <a:sym typeface="+mn-lt"/>
            </a:endParaRPr>
          </a:p>
          <a:p>
            <a:r>
              <a:rPr lang="en-US" altLang="zh-CN" sz="2000" dirty="0">
                <a:solidFill>
                  <a:schemeClr val="bg1"/>
                </a:solidFill>
                <a:cs typeface="+mn-ea"/>
                <a:sym typeface="+mn-lt"/>
              </a:rPr>
              <a:t>1980</a:t>
            </a:r>
            <a:r>
              <a:rPr lang="zh-CN" altLang="en-US" sz="2000" dirty="0">
                <a:solidFill>
                  <a:schemeClr val="bg1"/>
                </a:solidFill>
                <a:cs typeface="+mn-ea"/>
                <a:sym typeface="+mn-lt"/>
              </a:rPr>
              <a:t>年</a:t>
            </a:r>
            <a:r>
              <a:rPr lang="en-US" altLang="zh-CN" sz="2000" dirty="0">
                <a:solidFill>
                  <a:schemeClr val="bg1"/>
                </a:solidFill>
                <a:cs typeface="+mn-ea"/>
                <a:sym typeface="+mn-lt"/>
              </a:rPr>
              <a:t>5</a:t>
            </a:r>
            <a:r>
              <a:rPr lang="zh-CN" altLang="en-US" sz="2000" dirty="0">
                <a:solidFill>
                  <a:schemeClr val="bg1"/>
                </a:solidFill>
                <a:cs typeface="+mn-ea"/>
                <a:sym typeface="+mn-lt"/>
              </a:rPr>
              <a:t>月</a:t>
            </a:r>
            <a:r>
              <a:rPr lang="en-US" altLang="zh-CN" sz="2000" dirty="0">
                <a:solidFill>
                  <a:schemeClr val="bg1"/>
                </a:solidFill>
                <a:cs typeface="+mn-ea"/>
                <a:sym typeface="+mn-lt"/>
              </a:rPr>
              <a:t>18</a:t>
            </a:r>
            <a:r>
              <a:rPr lang="zh-CN" altLang="en-US" sz="2000" dirty="0">
                <a:solidFill>
                  <a:schemeClr val="bg1"/>
                </a:solidFill>
                <a:cs typeface="+mn-ea"/>
                <a:sym typeface="+mn-lt"/>
              </a:rPr>
              <a:t>日  我国向太平洋预定海域发射的第一枚运载火箭获得了圆满成功。</a:t>
            </a:r>
          </a:p>
          <a:p>
            <a:endParaRPr lang="zh-CN" altLang="en-US" sz="1600" dirty="0">
              <a:solidFill>
                <a:schemeClr val="bg1"/>
              </a:solidFill>
              <a:cs typeface="+mn-ea"/>
              <a:sym typeface="+mn-lt"/>
            </a:endParaRPr>
          </a:p>
          <a:p>
            <a:endParaRPr lang="zh-CN" altLang="en-US" sz="1600" dirty="0">
              <a:solidFill>
                <a:schemeClr val="bg1"/>
              </a:solidFill>
              <a:cs typeface="+mn-ea"/>
              <a:sym typeface="+mn-lt"/>
            </a:endParaRPr>
          </a:p>
          <a:p>
            <a:r>
              <a:rPr lang="zh-CN" altLang="en-US" sz="1600" dirty="0">
                <a:solidFill>
                  <a:schemeClr val="bg1"/>
                </a:solidFill>
                <a:cs typeface="+mn-ea"/>
                <a:sym typeface="+mn-lt"/>
              </a:rPr>
              <a:t>　　</a:t>
            </a:r>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9030" y="1824222"/>
            <a:ext cx="4125867" cy="355459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55" presetClass="entr" presetSubtype="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1000" fill="hold"/>
                                        <p:tgtEl>
                                          <p:spTgt spid="32"/>
                                        </p:tgtEl>
                                        <p:attrNameLst>
                                          <p:attrName>ppt_w</p:attrName>
                                        </p:attrNameLst>
                                      </p:cBhvr>
                                      <p:tavLst>
                                        <p:tav tm="0">
                                          <p:val>
                                            <p:strVal val="#ppt_w*0.70"/>
                                          </p:val>
                                        </p:tav>
                                        <p:tav tm="100000">
                                          <p:val>
                                            <p:strVal val="#ppt_w"/>
                                          </p:val>
                                        </p:tav>
                                      </p:tavLst>
                                    </p:anim>
                                    <p:anim calcmode="lin" valueType="num">
                                      <p:cBhvr>
                                        <p:cTn id="31" dur="1000" fill="hold"/>
                                        <p:tgtEl>
                                          <p:spTgt spid="32"/>
                                        </p:tgtEl>
                                        <p:attrNameLst>
                                          <p:attrName>ppt_h</p:attrName>
                                        </p:attrNameLst>
                                      </p:cBhvr>
                                      <p:tavLst>
                                        <p:tav tm="0">
                                          <p:val>
                                            <p:strVal val="#ppt_h"/>
                                          </p:val>
                                        </p:tav>
                                        <p:tav tm="100000">
                                          <p:val>
                                            <p:strVal val="#ppt_h"/>
                                          </p:val>
                                        </p:tav>
                                      </p:tavLst>
                                    </p:anim>
                                    <p:animEffect transition="in" filter="fade">
                                      <p:cBhvr>
                                        <p:cTn id="3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1591160" y="518168"/>
            <a:ext cx="5890330"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中国太空探索成就</a:t>
            </a:r>
          </a:p>
        </p:txBody>
      </p:sp>
      <p:cxnSp>
        <p:nvCxnSpPr>
          <p:cNvPr id="29" name="直接连接符 28"/>
          <p:cNvCxnSpPr/>
          <p:nvPr/>
        </p:nvCxnSpPr>
        <p:spPr>
          <a:xfrm>
            <a:off x="1536129" y="1178847"/>
            <a:ext cx="3335735" cy="16900"/>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385" y="-38908"/>
            <a:ext cx="2363029" cy="1668769"/>
          </a:xfrm>
          <a:prstGeom prst="rect">
            <a:avLst/>
          </a:prstGeom>
        </p:spPr>
      </p:pic>
      <p:sp>
        <p:nvSpPr>
          <p:cNvPr id="31" name="矩形 30"/>
          <p:cNvSpPr/>
          <p:nvPr/>
        </p:nvSpPr>
        <p:spPr>
          <a:xfrm>
            <a:off x="4527284" y="2096248"/>
            <a:ext cx="7282585" cy="3354765"/>
          </a:xfrm>
          <a:prstGeom prst="rect">
            <a:avLst/>
          </a:prstGeom>
        </p:spPr>
        <p:txBody>
          <a:bodyPr wrap="square">
            <a:spAutoFit/>
          </a:bodyPr>
          <a:lstStyle/>
          <a:p>
            <a:endParaRPr lang="zh-CN" altLang="en-US" sz="2000" dirty="0">
              <a:solidFill>
                <a:schemeClr val="bg1"/>
              </a:solidFill>
              <a:cs typeface="+mn-ea"/>
              <a:sym typeface="+mn-lt"/>
            </a:endParaRPr>
          </a:p>
          <a:p>
            <a:r>
              <a:rPr lang="en-US" altLang="zh-CN" sz="2000" dirty="0">
                <a:solidFill>
                  <a:schemeClr val="bg1"/>
                </a:solidFill>
                <a:cs typeface="+mn-ea"/>
                <a:sym typeface="+mn-lt"/>
              </a:rPr>
              <a:t>1984</a:t>
            </a:r>
            <a:r>
              <a:rPr lang="zh-CN" altLang="en-US" sz="2000" dirty="0">
                <a:solidFill>
                  <a:schemeClr val="bg1"/>
                </a:solidFill>
                <a:cs typeface="+mn-ea"/>
                <a:sym typeface="+mn-lt"/>
              </a:rPr>
              <a:t>年</a:t>
            </a:r>
            <a:r>
              <a:rPr lang="en-US" altLang="zh-CN" sz="2000" dirty="0">
                <a:solidFill>
                  <a:schemeClr val="bg1"/>
                </a:solidFill>
                <a:cs typeface="+mn-ea"/>
                <a:sym typeface="+mn-lt"/>
              </a:rPr>
              <a:t>4</a:t>
            </a:r>
            <a:r>
              <a:rPr lang="zh-CN" altLang="en-US" sz="2000" dirty="0">
                <a:solidFill>
                  <a:schemeClr val="bg1"/>
                </a:solidFill>
                <a:cs typeface="+mn-ea"/>
                <a:sym typeface="+mn-lt"/>
              </a:rPr>
              <a:t>月</a:t>
            </a:r>
            <a:r>
              <a:rPr lang="en-US" altLang="zh-CN" sz="2000" dirty="0">
                <a:solidFill>
                  <a:schemeClr val="bg1"/>
                </a:solidFill>
                <a:cs typeface="+mn-ea"/>
                <a:sym typeface="+mn-lt"/>
              </a:rPr>
              <a:t>8</a:t>
            </a:r>
            <a:r>
              <a:rPr lang="zh-CN" altLang="en-US" sz="2000" dirty="0">
                <a:solidFill>
                  <a:schemeClr val="bg1"/>
                </a:solidFill>
                <a:cs typeface="+mn-ea"/>
                <a:sym typeface="+mn-lt"/>
              </a:rPr>
              <a:t>日 中国自行研制的第一颗同步通信卫星东方红</a:t>
            </a:r>
            <a:r>
              <a:rPr lang="en-US" altLang="zh-CN" sz="2000" dirty="0">
                <a:solidFill>
                  <a:schemeClr val="bg1"/>
                </a:solidFill>
                <a:cs typeface="+mn-ea"/>
                <a:sym typeface="+mn-lt"/>
              </a:rPr>
              <a:t>2</a:t>
            </a:r>
            <a:r>
              <a:rPr lang="zh-CN" altLang="en-US" sz="2000" dirty="0">
                <a:solidFill>
                  <a:schemeClr val="bg1"/>
                </a:solidFill>
                <a:cs typeface="+mn-ea"/>
                <a:sym typeface="+mn-lt"/>
              </a:rPr>
              <a:t>号</a:t>
            </a:r>
            <a:r>
              <a:rPr lang="en-US" altLang="zh-CN" sz="2000" dirty="0">
                <a:solidFill>
                  <a:schemeClr val="bg1"/>
                </a:solidFill>
                <a:cs typeface="+mn-ea"/>
                <a:sym typeface="+mn-lt"/>
              </a:rPr>
              <a:t>,</a:t>
            </a:r>
            <a:r>
              <a:rPr lang="zh-CN" altLang="en-US" sz="2000" dirty="0">
                <a:solidFill>
                  <a:schemeClr val="bg1"/>
                </a:solidFill>
                <a:cs typeface="+mn-ea"/>
                <a:sym typeface="+mn-lt"/>
              </a:rPr>
              <a:t>由长征</a:t>
            </a:r>
            <a:r>
              <a:rPr lang="en-US" altLang="zh-CN" sz="2000" dirty="0">
                <a:solidFill>
                  <a:schemeClr val="bg1"/>
                </a:solidFill>
                <a:cs typeface="+mn-ea"/>
                <a:sym typeface="+mn-lt"/>
              </a:rPr>
              <a:t>3</a:t>
            </a:r>
            <a:r>
              <a:rPr lang="zh-CN" altLang="en-US" sz="2000" dirty="0">
                <a:solidFill>
                  <a:schemeClr val="bg1"/>
                </a:solidFill>
                <a:cs typeface="+mn-ea"/>
                <a:sym typeface="+mn-lt"/>
              </a:rPr>
              <a:t>号运载火箭从西昌卫星发射中心发射上天。</a:t>
            </a:r>
          </a:p>
          <a:p>
            <a:endParaRPr lang="zh-CN" altLang="en-US" sz="2000" dirty="0">
              <a:solidFill>
                <a:schemeClr val="bg1"/>
              </a:solidFill>
              <a:cs typeface="+mn-ea"/>
              <a:sym typeface="+mn-lt"/>
            </a:endParaRPr>
          </a:p>
          <a:p>
            <a:r>
              <a:rPr lang="en-US" altLang="zh-CN" sz="2000" dirty="0">
                <a:solidFill>
                  <a:schemeClr val="bg1"/>
                </a:solidFill>
                <a:cs typeface="+mn-ea"/>
                <a:sym typeface="+mn-lt"/>
              </a:rPr>
              <a:t>1999</a:t>
            </a:r>
            <a:r>
              <a:rPr lang="zh-CN" altLang="en-US" sz="2000" dirty="0">
                <a:solidFill>
                  <a:schemeClr val="bg1"/>
                </a:solidFill>
                <a:cs typeface="+mn-ea"/>
                <a:sym typeface="+mn-lt"/>
              </a:rPr>
              <a:t>年</a:t>
            </a:r>
            <a:r>
              <a:rPr lang="en-US" altLang="zh-CN" sz="2000" dirty="0">
                <a:solidFill>
                  <a:schemeClr val="bg1"/>
                </a:solidFill>
                <a:cs typeface="+mn-ea"/>
                <a:sym typeface="+mn-lt"/>
              </a:rPr>
              <a:t>11</a:t>
            </a:r>
            <a:r>
              <a:rPr lang="zh-CN" altLang="en-US" sz="2000" dirty="0">
                <a:solidFill>
                  <a:schemeClr val="bg1"/>
                </a:solidFill>
                <a:cs typeface="+mn-ea"/>
                <a:sym typeface="+mn-lt"/>
              </a:rPr>
              <a:t>月</a:t>
            </a:r>
            <a:r>
              <a:rPr lang="en-US" altLang="zh-CN" sz="2000" dirty="0">
                <a:solidFill>
                  <a:schemeClr val="bg1"/>
                </a:solidFill>
                <a:cs typeface="+mn-ea"/>
                <a:sym typeface="+mn-lt"/>
              </a:rPr>
              <a:t>20</a:t>
            </a:r>
            <a:r>
              <a:rPr lang="zh-CN" altLang="en-US" sz="2000" dirty="0">
                <a:solidFill>
                  <a:schemeClr val="bg1"/>
                </a:solidFill>
                <a:cs typeface="+mn-ea"/>
                <a:sym typeface="+mn-lt"/>
              </a:rPr>
              <a:t>日 第一艘无人实验飞船“神舟一号”在酒泉卫星发射基地顺利升空，经过</a:t>
            </a:r>
            <a:r>
              <a:rPr lang="en-US" altLang="zh-CN" sz="2000" dirty="0">
                <a:solidFill>
                  <a:schemeClr val="bg1"/>
                </a:solidFill>
                <a:cs typeface="+mn-ea"/>
                <a:sym typeface="+mn-lt"/>
              </a:rPr>
              <a:t>21</a:t>
            </a:r>
            <a:r>
              <a:rPr lang="zh-CN" altLang="en-US" sz="2000" dirty="0">
                <a:solidFill>
                  <a:schemeClr val="bg1"/>
                </a:solidFill>
                <a:cs typeface="+mn-ea"/>
                <a:sym typeface="+mn-lt"/>
              </a:rPr>
              <a:t>小时的飞行后顺利返回地面。</a:t>
            </a:r>
          </a:p>
          <a:p>
            <a:endParaRPr lang="zh-CN" altLang="en-US" sz="2000" dirty="0">
              <a:solidFill>
                <a:schemeClr val="bg1"/>
              </a:solidFill>
              <a:cs typeface="+mn-ea"/>
              <a:sym typeface="+mn-lt"/>
            </a:endParaRPr>
          </a:p>
          <a:p>
            <a:r>
              <a:rPr lang="en-US" altLang="zh-CN" sz="2000" dirty="0">
                <a:solidFill>
                  <a:schemeClr val="bg1"/>
                </a:solidFill>
                <a:cs typeface="+mn-ea"/>
                <a:sym typeface="+mn-lt"/>
              </a:rPr>
              <a:t>2002</a:t>
            </a:r>
            <a:r>
              <a:rPr lang="zh-CN" altLang="en-US" sz="2000" dirty="0">
                <a:solidFill>
                  <a:schemeClr val="bg1"/>
                </a:solidFill>
                <a:cs typeface="+mn-ea"/>
                <a:sym typeface="+mn-lt"/>
              </a:rPr>
              <a:t>年</a:t>
            </a:r>
            <a:r>
              <a:rPr lang="en-US" altLang="zh-CN" sz="2000" dirty="0">
                <a:solidFill>
                  <a:schemeClr val="bg1"/>
                </a:solidFill>
                <a:cs typeface="+mn-ea"/>
                <a:sym typeface="+mn-lt"/>
              </a:rPr>
              <a:t>5</a:t>
            </a:r>
            <a:r>
              <a:rPr lang="zh-CN" altLang="en-US" sz="2000" dirty="0">
                <a:solidFill>
                  <a:schemeClr val="bg1"/>
                </a:solidFill>
                <a:cs typeface="+mn-ea"/>
                <a:sym typeface="+mn-lt"/>
              </a:rPr>
              <a:t>月</a:t>
            </a:r>
            <a:r>
              <a:rPr lang="en-US" altLang="zh-CN" sz="2000" dirty="0">
                <a:solidFill>
                  <a:schemeClr val="bg1"/>
                </a:solidFill>
                <a:cs typeface="+mn-ea"/>
                <a:sym typeface="+mn-lt"/>
              </a:rPr>
              <a:t>15</a:t>
            </a:r>
            <a:r>
              <a:rPr lang="zh-CN" altLang="en-US" sz="2000" dirty="0">
                <a:solidFill>
                  <a:schemeClr val="bg1"/>
                </a:solidFill>
                <a:cs typeface="+mn-ea"/>
                <a:sym typeface="+mn-lt"/>
              </a:rPr>
              <a:t>日  在太原卫星发射中心发射升空了中国研制的第一代准极地太阳同步轨道气象卫星“风云一号”。</a:t>
            </a:r>
          </a:p>
          <a:p>
            <a:endParaRPr lang="zh-CN" altLang="en-US" sz="1600" dirty="0">
              <a:solidFill>
                <a:schemeClr val="bg1"/>
              </a:solidFill>
              <a:cs typeface="+mn-ea"/>
              <a:sym typeface="+mn-lt"/>
            </a:endParaRPr>
          </a:p>
          <a:p>
            <a:r>
              <a:rPr lang="zh-CN" altLang="en-US" sz="1600" dirty="0">
                <a:solidFill>
                  <a:schemeClr val="bg1"/>
                </a:solidFill>
                <a:cs typeface="+mn-ea"/>
                <a:sym typeface="+mn-lt"/>
              </a:rPr>
              <a:t>　　</a:t>
            </a:r>
          </a:p>
        </p:txBody>
      </p:sp>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082" y="2003111"/>
            <a:ext cx="4774947" cy="480433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5"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1000" fill="hold"/>
                                        <p:tgtEl>
                                          <p:spTgt spid="31"/>
                                        </p:tgtEl>
                                        <p:attrNameLst>
                                          <p:attrName>ppt_w</p:attrName>
                                        </p:attrNameLst>
                                      </p:cBhvr>
                                      <p:tavLst>
                                        <p:tav tm="0">
                                          <p:val>
                                            <p:strVal val="#ppt_w*0.70"/>
                                          </p:val>
                                        </p:tav>
                                        <p:tav tm="100000">
                                          <p:val>
                                            <p:strVal val="#ppt_w"/>
                                          </p:val>
                                        </p:tav>
                                      </p:tavLst>
                                    </p:anim>
                                    <p:anim calcmode="lin" valueType="num">
                                      <p:cBhvr>
                                        <p:cTn id="24" dur="1000" fill="hold"/>
                                        <p:tgtEl>
                                          <p:spTgt spid="31"/>
                                        </p:tgtEl>
                                        <p:attrNameLst>
                                          <p:attrName>ppt_h</p:attrName>
                                        </p:attrNameLst>
                                      </p:cBhvr>
                                      <p:tavLst>
                                        <p:tav tm="0">
                                          <p:val>
                                            <p:strVal val="#ppt_h"/>
                                          </p:val>
                                        </p:tav>
                                        <p:tav tm="100000">
                                          <p:val>
                                            <p:strVal val="#ppt_h"/>
                                          </p:val>
                                        </p:tav>
                                      </p:tavLst>
                                    </p:anim>
                                    <p:animEffect transition="in" filter="fade">
                                      <p:cBhvr>
                                        <p:cTn id="25" dur="10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96" y="0"/>
            <a:ext cx="17556480"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408" y="3591168"/>
            <a:ext cx="9711145" cy="6858000"/>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433603">
            <a:off x="1299270" y="86866"/>
            <a:ext cx="3013894" cy="2128396"/>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88039" flipH="1">
            <a:off x="8785621" y="4581128"/>
            <a:ext cx="2892413" cy="2042619"/>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57308" y="-284089"/>
            <a:ext cx="5659737" cy="5659737"/>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3867" y="1743309"/>
            <a:ext cx="1587432" cy="224785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47885">
            <a:off x="9457308" y="109237"/>
            <a:ext cx="3013894" cy="2128396"/>
          </a:xfrm>
          <a:prstGeom prst="rect">
            <a:avLst/>
          </a:prstGeom>
        </p:spPr>
      </p:pic>
      <p:pic>
        <p:nvPicPr>
          <p:cNvPr id="12" name="图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7917" y="4031824"/>
            <a:ext cx="3122157" cy="2204864"/>
          </a:xfrm>
          <a:prstGeom prst="rect">
            <a:avLst/>
          </a:prstGeom>
        </p:spPr>
      </p:pic>
      <p:pic>
        <p:nvPicPr>
          <p:cNvPr id="13" name="图片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3506725" y="4548690"/>
            <a:ext cx="1658368" cy="1171131"/>
          </a:xfrm>
          <a:prstGeom prst="rect">
            <a:avLst/>
          </a:prstGeom>
        </p:spPr>
      </p:pic>
      <p:pic>
        <p:nvPicPr>
          <p:cNvPr id="14" name="图片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9395140" y="3395262"/>
            <a:ext cx="1007750" cy="711668"/>
          </a:xfrm>
          <a:prstGeom prst="rect">
            <a:avLst/>
          </a:prstGeom>
        </p:spPr>
      </p:pic>
      <p:pic>
        <p:nvPicPr>
          <p:cNvPr id="15" name="图片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193923" y="4308966"/>
            <a:ext cx="1007750" cy="711668"/>
          </a:xfrm>
          <a:prstGeom prst="rect">
            <a:avLst/>
          </a:prstGeom>
        </p:spPr>
      </p:pic>
      <p:sp>
        <p:nvSpPr>
          <p:cNvPr id="17" name="椭圆 16"/>
          <p:cNvSpPr/>
          <p:nvPr/>
        </p:nvSpPr>
        <p:spPr>
          <a:xfrm>
            <a:off x="3002146" y="354320"/>
            <a:ext cx="6043490" cy="4406065"/>
          </a:xfrm>
          <a:prstGeom prst="ellipse">
            <a:avLst/>
          </a:prstGeom>
          <a:solidFill>
            <a:srgbClr val="74C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图片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17821" y="320072"/>
            <a:ext cx="5720647" cy="4470804"/>
          </a:xfrm>
          <a:prstGeom prst="rect">
            <a:avLst/>
          </a:prstGeom>
          <a:effectLst>
            <a:softEdge rad="25400"/>
          </a:effectLst>
        </p:spPr>
      </p:pic>
      <p:sp>
        <p:nvSpPr>
          <p:cNvPr id="16" name="文本框 15"/>
          <p:cNvSpPr txBox="1"/>
          <p:nvPr/>
        </p:nvSpPr>
        <p:spPr>
          <a:xfrm>
            <a:off x="4204596" y="2033887"/>
            <a:ext cx="3984273" cy="1200329"/>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zh-CN" altLang="en-US" sz="7200" dirty="0">
                <a:solidFill>
                  <a:srgbClr val="FFFF00"/>
                </a:solidFill>
                <a:cs typeface="+mn-ea"/>
                <a:sym typeface="+mn-lt"/>
              </a:rPr>
              <a:t>谢谢观赏</a:t>
            </a:r>
          </a:p>
        </p:txBody>
      </p:sp>
      <p:pic>
        <p:nvPicPr>
          <p:cNvPr id="20" name="图片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8477335" y="2351425"/>
            <a:ext cx="1658368" cy="1171131"/>
          </a:xfrm>
          <a:prstGeom prst="rect">
            <a:avLst/>
          </a:prstGeom>
        </p:spPr>
      </p:pic>
      <p:pic>
        <p:nvPicPr>
          <p:cNvPr id="21" name="图片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4328281">
            <a:off x="8959692" y="1292298"/>
            <a:ext cx="2321859" cy="1639694"/>
          </a:xfrm>
          <a:prstGeom prst="rect">
            <a:avLst/>
          </a:prstGeom>
        </p:spPr>
      </p:pic>
      <p:pic>
        <p:nvPicPr>
          <p:cNvPr id="22" name="图片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49246" y="13147"/>
            <a:ext cx="1954470" cy="13802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9000">
        <p14:prism/>
      </p:transition>
    </mc:Choice>
    <mc:Fallback xmlns="">
      <p:transition spd="slow" advTm="9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35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4925" y="-24355"/>
            <a:ext cx="5508007" cy="3889748"/>
          </a:xfrm>
          <a:prstGeom prst="rect">
            <a:avLst/>
          </a:prstGeom>
        </p:spPr>
      </p:pic>
      <p:sp>
        <p:nvSpPr>
          <p:cNvPr id="36" name="圆角矩形 35"/>
          <p:cNvSpPr/>
          <p:nvPr/>
        </p:nvSpPr>
        <p:spPr>
          <a:xfrm>
            <a:off x="2468139" y="3484544"/>
            <a:ext cx="7595703" cy="1632094"/>
          </a:xfrm>
          <a:prstGeom prst="roundRect">
            <a:avLst/>
          </a:prstGeom>
          <a:solidFill>
            <a:srgbClr val="74C8CB">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5" name="组合 34"/>
          <p:cNvGrpSpPr/>
          <p:nvPr/>
        </p:nvGrpSpPr>
        <p:grpSpPr>
          <a:xfrm>
            <a:off x="3543804" y="3303981"/>
            <a:ext cx="6224604" cy="1862048"/>
            <a:chOff x="2884258" y="3291802"/>
            <a:chExt cx="6224604" cy="1862048"/>
          </a:xfrm>
        </p:grpSpPr>
        <p:sp>
          <p:nvSpPr>
            <p:cNvPr id="29" name="文本框 28"/>
            <p:cNvSpPr txBox="1"/>
            <p:nvPr/>
          </p:nvSpPr>
          <p:spPr>
            <a:xfrm>
              <a:off x="2884258" y="3291802"/>
              <a:ext cx="2460510" cy="1862048"/>
            </a:xfrm>
            <a:prstGeom prst="rect">
              <a:avLst/>
            </a:prstGeom>
            <a:noFill/>
            <a:effectLst>
              <a:outerShdw blurRad="50800" dist="50800" dir="5400000" algn="ctr" rotWithShape="0">
                <a:srgbClr val="000000">
                  <a:alpha val="43137"/>
                </a:srgbClr>
              </a:outerShdw>
            </a:effectLst>
          </p:spPr>
          <p:txBody>
            <a:bodyPr wrap="square" rtlCol="0">
              <a:spAutoFit/>
            </a:bodyPr>
            <a:lstStyle/>
            <a:p>
              <a:r>
                <a:rPr lang="en-US" altLang="zh-CN" sz="11500" dirty="0">
                  <a:solidFill>
                    <a:schemeClr val="bg1"/>
                  </a:solidFill>
                  <a:cs typeface="+mn-ea"/>
                  <a:sym typeface="+mn-lt"/>
                </a:rPr>
                <a:t>01</a:t>
              </a:r>
              <a:endParaRPr lang="zh-CN" altLang="en-US" sz="11500" dirty="0">
                <a:solidFill>
                  <a:schemeClr val="bg1"/>
                </a:solidFill>
                <a:cs typeface="+mn-ea"/>
                <a:sym typeface="+mn-lt"/>
              </a:endParaRPr>
            </a:p>
          </p:txBody>
        </p:sp>
        <p:sp>
          <p:nvSpPr>
            <p:cNvPr id="32" name="文本框 31"/>
            <p:cNvSpPr txBox="1"/>
            <p:nvPr/>
          </p:nvSpPr>
          <p:spPr>
            <a:xfrm>
              <a:off x="4367808" y="3954381"/>
              <a:ext cx="4741054" cy="707886"/>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zh-CN" altLang="en-US" sz="4000" dirty="0">
                  <a:solidFill>
                    <a:schemeClr val="bg1"/>
                  </a:solidFill>
                  <a:cs typeface="+mn-ea"/>
                  <a:sym typeface="+mn-lt"/>
                </a:rPr>
                <a:t>你对月球了解多少</a:t>
              </a:r>
            </a:p>
          </p:txBody>
        </p:sp>
        <p:cxnSp>
          <p:nvCxnSpPr>
            <p:cNvPr id="33" name="直接连接符 32"/>
            <p:cNvCxnSpPr/>
            <p:nvPr/>
          </p:nvCxnSpPr>
          <p:spPr>
            <a:xfrm>
              <a:off x="4367808" y="3627410"/>
              <a:ext cx="4164990" cy="0"/>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cxnSp>
          <p:nvCxnSpPr>
            <p:cNvPr id="34" name="直接连接符 33"/>
            <p:cNvCxnSpPr/>
            <p:nvPr/>
          </p:nvCxnSpPr>
          <p:spPr>
            <a:xfrm>
              <a:off x="4367808" y="4823908"/>
              <a:ext cx="4164990" cy="0"/>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63699" y="163652"/>
            <a:ext cx="6058521" cy="1232872"/>
            <a:chOff x="6080348" y="395928"/>
            <a:chExt cx="6058521" cy="1232872"/>
          </a:xfrm>
        </p:grpSpPr>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0348" y="395928"/>
              <a:ext cx="1745786" cy="1232872"/>
            </a:xfrm>
            <a:prstGeom prst="rect">
              <a:avLst/>
            </a:prstGeom>
          </p:spPr>
        </p:pic>
        <p:sp>
          <p:nvSpPr>
            <p:cNvPr id="36" name="文本框 35"/>
            <p:cNvSpPr txBox="1"/>
            <p:nvPr/>
          </p:nvSpPr>
          <p:spPr>
            <a:xfrm>
              <a:off x="7735207" y="750444"/>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你对月球了解多少</a:t>
              </a:r>
              <a:r>
                <a:rPr lang="en-US" altLang="zh-CN" sz="3200" dirty="0">
                  <a:solidFill>
                    <a:schemeClr val="bg1"/>
                  </a:solidFill>
                  <a:cs typeface="+mn-ea"/>
                  <a:sym typeface="+mn-lt"/>
                </a:rPr>
                <a:t>?</a:t>
              </a:r>
              <a:endParaRPr lang="zh-CN" altLang="en-US" sz="3200" dirty="0">
                <a:solidFill>
                  <a:schemeClr val="bg1"/>
                </a:solidFill>
                <a:cs typeface="+mn-ea"/>
                <a:sym typeface="+mn-lt"/>
              </a:endParaRPr>
            </a:p>
          </p:txBody>
        </p:sp>
        <p:cxnSp>
          <p:nvCxnSpPr>
            <p:cNvPr id="37" name="直接连接符 36"/>
            <p:cNvCxnSpPr/>
            <p:nvPr/>
          </p:nvCxnSpPr>
          <p:spPr>
            <a:xfrm>
              <a:off x="7680176" y="1411123"/>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grpSp>
      <p:sp>
        <p:nvSpPr>
          <p:cNvPr id="38" name="矩形 37"/>
          <p:cNvSpPr/>
          <p:nvPr/>
        </p:nvSpPr>
        <p:spPr>
          <a:xfrm>
            <a:off x="5530466" y="793840"/>
            <a:ext cx="6096000" cy="5770811"/>
          </a:xfrm>
          <a:prstGeom prst="rect">
            <a:avLst/>
          </a:prstGeom>
          <a:effectLst>
            <a:outerShdw blurRad="50800" dist="50800" dir="5400000" algn="ctr" rotWithShape="0">
              <a:srgbClr val="000000">
                <a:alpha val="99000"/>
              </a:srgbClr>
            </a:outerShdw>
          </a:effectLst>
        </p:spPr>
        <p:txBody>
          <a:bodyPr>
            <a:spAutoFit/>
          </a:bodyPr>
          <a:lstStyle/>
          <a:p>
            <a:pPr>
              <a:lnSpc>
                <a:spcPct val="150000"/>
              </a:lnSpc>
            </a:pPr>
            <a:r>
              <a:rPr lang="zh-CN" altLang="en-US" b="1" dirty="0">
                <a:solidFill>
                  <a:schemeClr val="bg1"/>
                </a:solidFill>
                <a:cs typeface="+mn-ea"/>
                <a:sym typeface="+mn-lt"/>
              </a:rPr>
              <a:t>别称：</a:t>
            </a:r>
            <a:r>
              <a:rPr lang="zh-CN" altLang="en-US" dirty="0">
                <a:solidFill>
                  <a:schemeClr val="bg1"/>
                </a:solidFill>
                <a:cs typeface="+mn-ea"/>
                <a:sym typeface="+mn-lt"/>
              </a:rPr>
              <a:t>月亮、太阴、玄兔</a:t>
            </a:r>
            <a:endParaRPr lang="en-US" altLang="zh-CN" dirty="0">
              <a:solidFill>
                <a:schemeClr val="bg1"/>
              </a:solidFill>
              <a:cs typeface="+mn-ea"/>
              <a:sym typeface="+mn-lt"/>
            </a:endParaRPr>
          </a:p>
          <a:p>
            <a:pPr>
              <a:lnSpc>
                <a:spcPct val="150000"/>
              </a:lnSpc>
            </a:pPr>
            <a:r>
              <a:rPr lang="zh-CN" altLang="en-US" b="1" dirty="0">
                <a:solidFill>
                  <a:schemeClr val="bg1"/>
                </a:solidFill>
                <a:cs typeface="+mn-ea"/>
                <a:sym typeface="+mn-lt"/>
              </a:rPr>
              <a:t>特点：</a:t>
            </a:r>
            <a:r>
              <a:rPr lang="zh-CN" altLang="en-US" dirty="0">
                <a:solidFill>
                  <a:schemeClr val="bg1"/>
                </a:solidFill>
                <a:cs typeface="+mn-ea"/>
                <a:sym typeface="+mn-lt"/>
              </a:rPr>
              <a:t>是地球唯一的天然卫星，第五大的卫星，不发光</a:t>
            </a:r>
            <a:endParaRPr lang="en-US" altLang="zh-CN" dirty="0">
              <a:solidFill>
                <a:schemeClr val="bg1"/>
              </a:solidFill>
              <a:cs typeface="+mn-ea"/>
              <a:sym typeface="+mn-lt"/>
            </a:endParaRPr>
          </a:p>
          <a:p>
            <a:pPr>
              <a:lnSpc>
                <a:spcPct val="150000"/>
              </a:lnSpc>
            </a:pPr>
            <a:r>
              <a:rPr lang="zh-CN" altLang="en-US" b="1" dirty="0">
                <a:solidFill>
                  <a:schemeClr val="bg1"/>
                </a:solidFill>
                <a:cs typeface="+mn-ea"/>
                <a:sym typeface="+mn-lt"/>
              </a:rPr>
              <a:t>平均直径：</a:t>
            </a:r>
            <a:r>
              <a:rPr lang="zh-CN" altLang="en-US" dirty="0">
                <a:solidFill>
                  <a:schemeClr val="bg1"/>
                </a:solidFill>
                <a:cs typeface="+mn-ea"/>
                <a:sym typeface="+mn-lt"/>
              </a:rPr>
              <a:t>约为</a:t>
            </a:r>
            <a:r>
              <a:rPr lang="en-US" altLang="zh-CN" dirty="0">
                <a:solidFill>
                  <a:schemeClr val="bg1"/>
                </a:solidFill>
                <a:cs typeface="+mn-ea"/>
                <a:sym typeface="+mn-lt"/>
              </a:rPr>
              <a:t>3476</a:t>
            </a:r>
            <a:r>
              <a:rPr lang="zh-CN" altLang="en-US" dirty="0">
                <a:solidFill>
                  <a:schemeClr val="bg1"/>
                </a:solidFill>
                <a:cs typeface="+mn-ea"/>
                <a:sym typeface="+mn-lt"/>
              </a:rPr>
              <a:t>公里</a:t>
            </a:r>
          </a:p>
          <a:p>
            <a:pPr>
              <a:lnSpc>
                <a:spcPct val="150000"/>
              </a:lnSpc>
            </a:pPr>
            <a:r>
              <a:rPr lang="zh-CN" altLang="en-US" b="1" dirty="0">
                <a:solidFill>
                  <a:schemeClr val="bg1"/>
                </a:solidFill>
                <a:cs typeface="+mn-ea"/>
                <a:sym typeface="+mn-lt"/>
              </a:rPr>
              <a:t>表面积：</a:t>
            </a:r>
            <a:r>
              <a:rPr lang="en-US" altLang="zh-CN" dirty="0">
                <a:solidFill>
                  <a:schemeClr val="bg1"/>
                </a:solidFill>
                <a:cs typeface="+mn-ea"/>
                <a:sym typeface="+mn-lt"/>
              </a:rPr>
              <a:t>3800</a:t>
            </a:r>
            <a:r>
              <a:rPr lang="zh-CN" altLang="en-US" dirty="0">
                <a:solidFill>
                  <a:schemeClr val="bg1"/>
                </a:solidFill>
                <a:cs typeface="+mn-ea"/>
                <a:sym typeface="+mn-lt"/>
              </a:rPr>
              <a:t>万平方公里</a:t>
            </a:r>
          </a:p>
          <a:p>
            <a:pPr>
              <a:lnSpc>
                <a:spcPct val="150000"/>
              </a:lnSpc>
            </a:pPr>
            <a:r>
              <a:rPr lang="zh-CN" altLang="en-US" b="1" dirty="0">
                <a:solidFill>
                  <a:schemeClr val="bg1"/>
                </a:solidFill>
                <a:cs typeface="+mn-ea"/>
                <a:sym typeface="+mn-lt"/>
              </a:rPr>
              <a:t>体积：</a:t>
            </a:r>
            <a:r>
              <a:rPr lang="zh-CN" altLang="en-US" dirty="0">
                <a:solidFill>
                  <a:schemeClr val="bg1"/>
                </a:solidFill>
                <a:cs typeface="+mn-ea"/>
                <a:sym typeface="+mn-lt"/>
              </a:rPr>
              <a:t>地球的</a:t>
            </a:r>
            <a:r>
              <a:rPr lang="en-US" altLang="zh-CN" dirty="0">
                <a:solidFill>
                  <a:schemeClr val="bg1"/>
                </a:solidFill>
                <a:cs typeface="+mn-ea"/>
                <a:sym typeface="+mn-lt"/>
              </a:rPr>
              <a:t>1/49</a:t>
            </a:r>
          </a:p>
          <a:p>
            <a:pPr>
              <a:lnSpc>
                <a:spcPct val="150000"/>
              </a:lnSpc>
            </a:pPr>
            <a:r>
              <a:rPr lang="zh-CN" altLang="en-US" b="1" dirty="0">
                <a:solidFill>
                  <a:schemeClr val="bg1"/>
                </a:solidFill>
                <a:cs typeface="+mn-ea"/>
                <a:sym typeface="+mn-lt"/>
              </a:rPr>
              <a:t>质量：</a:t>
            </a:r>
            <a:r>
              <a:rPr lang="zh-CN" altLang="en-US" dirty="0">
                <a:solidFill>
                  <a:schemeClr val="bg1"/>
                </a:solidFill>
                <a:cs typeface="+mn-ea"/>
                <a:sym typeface="+mn-lt"/>
              </a:rPr>
              <a:t>相当于地球的</a:t>
            </a:r>
            <a:r>
              <a:rPr lang="en-US" altLang="zh-CN" dirty="0">
                <a:solidFill>
                  <a:schemeClr val="bg1"/>
                </a:solidFill>
                <a:cs typeface="+mn-ea"/>
                <a:sym typeface="+mn-lt"/>
              </a:rPr>
              <a:t>1/81</a:t>
            </a:r>
          </a:p>
          <a:p>
            <a:pPr>
              <a:lnSpc>
                <a:spcPct val="150000"/>
              </a:lnSpc>
            </a:pPr>
            <a:r>
              <a:rPr lang="zh-CN" altLang="en-US" b="1" dirty="0">
                <a:solidFill>
                  <a:schemeClr val="bg1"/>
                </a:solidFill>
                <a:cs typeface="+mn-ea"/>
                <a:sym typeface="+mn-lt"/>
              </a:rPr>
              <a:t>表面重力：</a:t>
            </a:r>
            <a:r>
              <a:rPr lang="zh-CN" altLang="en-US" dirty="0">
                <a:solidFill>
                  <a:schemeClr val="bg1"/>
                </a:solidFill>
                <a:cs typeface="+mn-ea"/>
                <a:sym typeface="+mn-lt"/>
              </a:rPr>
              <a:t>地球的</a:t>
            </a:r>
            <a:r>
              <a:rPr lang="en-US" altLang="zh-CN" dirty="0">
                <a:solidFill>
                  <a:schemeClr val="bg1"/>
                </a:solidFill>
                <a:cs typeface="+mn-ea"/>
                <a:sym typeface="+mn-lt"/>
              </a:rPr>
              <a:t>1/6</a:t>
            </a:r>
          </a:p>
          <a:p>
            <a:pPr>
              <a:lnSpc>
                <a:spcPct val="150000"/>
              </a:lnSpc>
            </a:pPr>
            <a:r>
              <a:rPr lang="zh-CN" altLang="en-US" b="1" dirty="0">
                <a:solidFill>
                  <a:schemeClr val="bg1"/>
                </a:solidFill>
                <a:cs typeface="+mn-ea"/>
                <a:sym typeface="+mn-lt"/>
              </a:rPr>
              <a:t>平均距离：</a:t>
            </a:r>
            <a:r>
              <a:rPr lang="zh-CN" altLang="en-US" dirty="0">
                <a:solidFill>
                  <a:schemeClr val="bg1"/>
                </a:solidFill>
                <a:cs typeface="+mn-ea"/>
                <a:sym typeface="+mn-lt"/>
              </a:rPr>
              <a:t>约</a:t>
            </a:r>
            <a:r>
              <a:rPr lang="en-US" altLang="zh-CN" dirty="0">
                <a:solidFill>
                  <a:schemeClr val="bg1"/>
                </a:solidFill>
                <a:cs typeface="+mn-ea"/>
                <a:sym typeface="+mn-lt"/>
              </a:rPr>
              <a:t>384400</a:t>
            </a:r>
            <a:r>
              <a:rPr lang="zh-CN" altLang="en-US" dirty="0">
                <a:solidFill>
                  <a:schemeClr val="bg1"/>
                </a:solidFill>
                <a:cs typeface="+mn-ea"/>
                <a:sym typeface="+mn-lt"/>
              </a:rPr>
              <a:t>公里，相当于绕地球赤道走</a:t>
            </a:r>
            <a:r>
              <a:rPr lang="en-US" altLang="zh-CN" dirty="0">
                <a:solidFill>
                  <a:schemeClr val="bg1"/>
                </a:solidFill>
                <a:cs typeface="+mn-ea"/>
                <a:sym typeface="+mn-lt"/>
              </a:rPr>
              <a:t>10</a:t>
            </a:r>
            <a:r>
              <a:rPr lang="zh-CN" altLang="en-US" dirty="0">
                <a:solidFill>
                  <a:schemeClr val="bg1"/>
                </a:solidFill>
                <a:cs typeface="+mn-ea"/>
                <a:sym typeface="+mn-lt"/>
              </a:rPr>
              <a:t>圈</a:t>
            </a:r>
          </a:p>
          <a:p>
            <a:pPr>
              <a:lnSpc>
                <a:spcPct val="150000"/>
              </a:lnSpc>
            </a:pPr>
            <a:r>
              <a:rPr lang="zh-CN" altLang="en-US" b="1" dirty="0">
                <a:solidFill>
                  <a:schemeClr val="bg1"/>
                </a:solidFill>
                <a:cs typeface="+mn-ea"/>
                <a:sym typeface="+mn-lt"/>
              </a:rPr>
              <a:t>最近时：</a:t>
            </a:r>
            <a:r>
              <a:rPr lang="zh-CN" altLang="en-US" dirty="0">
                <a:solidFill>
                  <a:schemeClr val="bg1"/>
                </a:solidFill>
                <a:cs typeface="+mn-ea"/>
                <a:sym typeface="+mn-lt"/>
              </a:rPr>
              <a:t>约</a:t>
            </a:r>
            <a:r>
              <a:rPr lang="en-US" altLang="zh-CN" dirty="0">
                <a:solidFill>
                  <a:schemeClr val="bg1"/>
                </a:solidFill>
                <a:cs typeface="+mn-ea"/>
                <a:sym typeface="+mn-lt"/>
              </a:rPr>
              <a:t>36</a:t>
            </a:r>
            <a:r>
              <a:rPr lang="zh-CN" altLang="en-US" dirty="0">
                <a:solidFill>
                  <a:schemeClr val="bg1"/>
                </a:solidFill>
                <a:cs typeface="+mn-ea"/>
                <a:sym typeface="+mn-lt"/>
              </a:rPr>
              <a:t>万公里</a:t>
            </a:r>
          </a:p>
          <a:p>
            <a:pPr>
              <a:lnSpc>
                <a:spcPct val="150000"/>
              </a:lnSpc>
            </a:pPr>
            <a:r>
              <a:rPr lang="zh-CN" altLang="en-US" b="1" dirty="0">
                <a:solidFill>
                  <a:schemeClr val="bg1"/>
                </a:solidFill>
                <a:cs typeface="+mn-ea"/>
                <a:sym typeface="+mn-lt"/>
              </a:rPr>
              <a:t>最远时：</a:t>
            </a:r>
            <a:r>
              <a:rPr lang="zh-CN" altLang="en-US" dirty="0">
                <a:solidFill>
                  <a:schemeClr val="bg1"/>
                </a:solidFill>
                <a:cs typeface="+mn-ea"/>
                <a:sym typeface="+mn-lt"/>
              </a:rPr>
              <a:t>约</a:t>
            </a:r>
            <a:r>
              <a:rPr lang="en-US" altLang="zh-CN" dirty="0">
                <a:solidFill>
                  <a:schemeClr val="bg1"/>
                </a:solidFill>
                <a:cs typeface="+mn-ea"/>
                <a:sym typeface="+mn-lt"/>
              </a:rPr>
              <a:t>40</a:t>
            </a:r>
            <a:r>
              <a:rPr lang="zh-CN" altLang="en-US" dirty="0">
                <a:solidFill>
                  <a:schemeClr val="bg1"/>
                </a:solidFill>
                <a:cs typeface="+mn-ea"/>
                <a:sym typeface="+mn-lt"/>
              </a:rPr>
              <a:t>万公里</a:t>
            </a:r>
          </a:p>
          <a:p>
            <a:pPr>
              <a:lnSpc>
                <a:spcPct val="150000"/>
              </a:lnSpc>
            </a:pPr>
            <a:r>
              <a:rPr lang="zh-CN" altLang="en-US" b="1" dirty="0">
                <a:solidFill>
                  <a:schemeClr val="bg1"/>
                </a:solidFill>
                <a:cs typeface="+mn-ea"/>
                <a:sym typeface="+mn-lt"/>
              </a:rPr>
              <a:t>白天：</a:t>
            </a:r>
            <a:r>
              <a:rPr lang="zh-CN" altLang="en-US" dirty="0">
                <a:solidFill>
                  <a:schemeClr val="bg1"/>
                </a:solidFill>
                <a:cs typeface="+mn-ea"/>
                <a:sym typeface="+mn-lt"/>
              </a:rPr>
              <a:t>阳光垂直照射的地方温度为</a:t>
            </a:r>
            <a:r>
              <a:rPr lang="en-US" altLang="zh-CN" dirty="0">
                <a:solidFill>
                  <a:schemeClr val="bg1"/>
                </a:solidFill>
                <a:cs typeface="+mn-ea"/>
                <a:sym typeface="+mn-lt"/>
              </a:rPr>
              <a:t>+127℃</a:t>
            </a:r>
          </a:p>
          <a:p>
            <a:pPr>
              <a:lnSpc>
                <a:spcPct val="150000"/>
              </a:lnSpc>
            </a:pPr>
            <a:r>
              <a:rPr lang="zh-CN" altLang="en-US" b="1" dirty="0">
                <a:solidFill>
                  <a:schemeClr val="bg1"/>
                </a:solidFill>
                <a:cs typeface="+mn-ea"/>
                <a:sym typeface="+mn-lt"/>
              </a:rPr>
              <a:t>夜晚：</a:t>
            </a:r>
            <a:r>
              <a:rPr lang="en-US" altLang="zh-CN" dirty="0">
                <a:solidFill>
                  <a:schemeClr val="bg1"/>
                </a:solidFill>
                <a:cs typeface="+mn-ea"/>
                <a:sym typeface="+mn-lt"/>
              </a:rPr>
              <a:t>-183℃</a:t>
            </a:r>
          </a:p>
          <a:p>
            <a:pPr>
              <a:lnSpc>
                <a:spcPct val="150000"/>
              </a:lnSpc>
            </a:pPr>
            <a:r>
              <a:rPr lang="zh-CN" altLang="en-US" b="1" dirty="0">
                <a:solidFill>
                  <a:schemeClr val="bg1"/>
                </a:solidFill>
                <a:cs typeface="+mn-ea"/>
                <a:sym typeface="+mn-lt"/>
              </a:rPr>
              <a:t>地形：</a:t>
            </a:r>
            <a:r>
              <a:rPr lang="zh-CN" altLang="en-US" dirty="0">
                <a:solidFill>
                  <a:schemeClr val="bg1"/>
                </a:solidFill>
                <a:cs typeface="+mn-ea"/>
                <a:sym typeface="+mn-lt"/>
              </a:rPr>
              <a:t>环形山、月海、月陆、辐射纹</a:t>
            </a:r>
          </a:p>
          <a:p>
            <a:endParaRPr lang="en-US" altLang="zh-CN" dirty="0">
              <a:solidFill>
                <a:schemeClr val="bg1"/>
              </a:solidFill>
              <a:cs typeface="+mn-ea"/>
              <a:sym typeface="+mn-lt"/>
            </a:endParaRPr>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4118" y="1355617"/>
            <a:ext cx="3838575" cy="47625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500"/>
                            </p:stCondLst>
                            <p:childTnLst>
                              <p:par>
                                <p:cTn id="16" presetID="52" presetClass="entr" presetSubtype="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Scale>
                                      <p:cBhvr>
                                        <p:cTn id="18" dur="15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500" decel="50000" fill="hold">
                                          <p:stCondLst>
                                            <p:cond delay="0"/>
                                          </p:stCondLst>
                                        </p:cTn>
                                        <p:tgtEl>
                                          <p:spTgt spid="38"/>
                                        </p:tgtEl>
                                        <p:attrNameLst>
                                          <p:attrName>ppt_x</p:attrName>
                                          <p:attrName>ppt_y</p:attrName>
                                        </p:attrNameLst>
                                      </p:cBhvr>
                                    </p:animMotion>
                                    <p:animEffect transition="in" filter="fade">
                                      <p:cBhvr>
                                        <p:cTn id="20" dur="1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12826" y="-10964"/>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0274" y="1584025"/>
            <a:ext cx="3943350" cy="3162300"/>
          </a:xfrm>
          <a:prstGeom prst="rect">
            <a:avLst/>
          </a:prstGeom>
        </p:spPr>
      </p:pic>
      <p:grpSp>
        <p:nvGrpSpPr>
          <p:cNvPr id="27" name="组合 26"/>
          <p:cNvGrpSpPr/>
          <p:nvPr/>
        </p:nvGrpSpPr>
        <p:grpSpPr>
          <a:xfrm>
            <a:off x="-63699" y="163652"/>
            <a:ext cx="6058521" cy="1232872"/>
            <a:chOff x="6080348" y="395928"/>
            <a:chExt cx="6058521" cy="1232872"/>
          </a:xfrm>
        </p:grpSpPr>
        <p:pic>
          <p:nvPicPr>
            <p:cNvPr id="29" name="图片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348" y="395928"/>
              <a:ext cx="1745786" cy="1232872"/>
            </a:xfrm>
            <a:prstGeom prst="rect">
              <a:avLst/>
            </a:prstGeom>
          </p:spPr>
        </p:pic>
        <p:sp>
          <p:nvSpPr>
            <p:cNvPr id="30" name="文本框 29"/>
            <p:cNvSpPr txBox="1"/>
            <p:nvPr/>
          </p:nvSpPr>
          <p:spPr>
            <a:xfrm>
              <a:off x="7735207" y="750444"/>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月球由什么物质组成</a:t>
              </a:r>
              <a:r>
                <a:rPr lang="en-US" altLang="zh-CN" sz="3200" dirty="0">
                  <a:solidFill>
                    <a:schemeClr val="bg1"/>
                  </a:solidFill>
                  <a:cs typeface="+mn-ea"/>
                  <a:sym typeface="+mn-lt"/>
                </a:rPr>
                <a:t>?</a:t>
              </a:r>
              <a:endParaRPr lang="zh-CN" altLang="en-US" sz="3200" dirty="0">
                <a:solidFill>
                  <a:schemeClr val="bg1"/>
                </a:solidFill>
                <a:cs typeface="+mn-ea"/>
                <a:sym typeface="+mn-lt"/>
              </a:endParaRPr>
            </a:p>
          </p:txBody>
        </p:sp>
        <p:cxnSp>
          <p:nvCxnSpPr>
            <p:cNvPr id="31" name="直接连接符 30"/>
            <p:cNvCxnSpPr/>
            <p:nvPr/>
          </p:nvCxnSpPr>
          <p:spPr>
            <a:xfrm>
              <a:off x="7680176" y="1411123"/>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grpSp>
      <p:pic>
        <p:nvPicPr>
          <p:cNvPr id="32" name="图片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414023" y="1550088"/>
            <a:ext cx="1913619" cy="1351388"/>
          </a:xfrm>
          <a:prstGeom prst="rect">
            <a:avLst/>
          </a:prstGeom>
        </p:spPr>
      </p:pic>
      <p:pic>
        <p:nvPicPr>
          <p:cNvPr id="33" name="图片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5775327" y="3028769"/>
            <a:ext cx="1909564" cy="1348524"/>
          </a:xfrm>
          <a:prstGeom prst="rect">
            <a:avLst/>
          </a:prstGeom>
        </p:spPr>
      </p:pic>
      <p:pic>
        <p:nvPicPr>
          <p:cNvPr id="34" name="图片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1261807" y="4584015"/>
            <a:ext cx="1867370" cy="1318727"/>
          </a:xfrm>
          <a:prstGeom prst="rect">
            <a:avLst/>
          </a:prstGeom>
        </p:spPr>
      </p:pic>
      <p:sp>
        <p:nvSpPr>
          <p:cNvPr id="35" name="矩形 34"/>
          <p:cNvSpPr/>
          <p:nvPr/>
        </p:nvSpPr>
        <p:spPr>
          <a:xfrm>
            <a:off x="2987643" y="1760238"/>
            <a:ext cx="4390483" cy="1015663"/>
          </a:xfrm>
          <a:prstGeom prst="rect">
            <a:avLst/>
          </a:prstGeom>
        </p:spPr>
        <p:txBody>
          <a:bodyPr wrap="square">
            <a:spAutoFit/>
          </a:bodyPr>
          <a:lstStyle/>
          <a:p>
            <a:r>
              <a:rPr lang="zh-CN" altLang="en-US" sz="2000" dirty="0">
                <a:solidFill>
                  <a:schemeClr val="bg1"/>
                </a:solidFill>
                <a:cs typeface="+mn-ea"/>
                <a:sym typeface="+mn-lt"/>
              </a:rPr>
              <a:t>月球岩石中含有地球中全部元素和</a:t>
            </a:r>
            <a:r>
              <a:rPr lang="en-US" altLang="zh-CN" sz="2000" dirty="0">
                <a:solidFill>
                  <a:schemeClr val="bg1"/>
                </a:solidFill>
                <a:cs typeface="+mn-ea"/>
                <a:sym typeface="+mn-lt"/>
              </a:rPr>
              <a:t>60</a:t>
            </a:r>
            <a:r>
              <a:rPr lang="zh-CN" altLang="en-US" sz="2000" dirty="0">
                <a:solidFill>
                  <a:schemeClr val="bg1"/>
                </a:solidFill>
                <a:cs typeface="+mn-ea"/>
                <a:sym typeface="+mn-lt"/>
              </a:rPr>
              <a:t>种左右的矿物，其中</a:t>
            </a:r>
            <a:r>
              <a:rPr lang="en-US" altLang="zh-CN" sz="2000" dirty="0">
                <a:solidFill>
                  <a:schemeClr val="bg1"/>
                </a:solidFill>
                <a:cs typeface="+mn-ea"/>
                <a:sym typeface="+mn-lt"/>
              </a:rPr>
              <a:t>6</a:t>
            </a:r>
            <a:r>
              <a:rPr lang="zh-CN" altLang="en-US" sz="2000" dirty="0">
                <a:solidFill>
                  <a:schemeClr val="bg1"/>
                </a:solidFill>
                <a:cs typeface="+mn-ea"/>
                <a:sym typeface="+mn-lt"/>
              </a:rPr>
              <a:t>种矿物是地球没有的</a:t>
            </a:r>
            <a:r>
              <a:rPr lang="zh-CN" altLang="en-US" dirty="0">
                <a:solidFill>
                  <a:schemeClr val="bg1"/>
                </a:solidFill>
                <a:cs typeface="+mn-ea"/>
                <a:sym typeface="+mn-lt"/>
              </a:rPr>
              <a:t>。</a:t>
            </a:r>
          </a:p>
        </p:txBody>
      </p:sp>
      <p:sp>
        <p:nvSpPr>
          <p:cNvPr id="36" name="矩形 35"/>
          <p:cNvSpPr/>
          <p:nvPr/>
        </p:nvSpPr>
        <p:spPr>
          <a:xfrm>
            <a:off x="3100604" y="3425324"/>
            <a:ext cx="3005951" cy="400110"/>
          </a:xfrm>
          <a:prstGeom prst="rect">
            <a:avLst/>
          </a:prstGeom>
        </p:spPr>
        <p:txBody>
          <a:bodyPr wrap="none">
            <a:spAutoFit/>
          </a:bodyPr>
          <a:lstStyle/>
          <a:p>
            <a:r>
              <a:rPr lang="zh-CN" altLang="en-US" sz="2000" dirty="0">
                <a:solidFill>
                  <a:schemeClr val="bg1"/>
                </a:solidFill>
                <a:cs typeface="+mn-ea"/>
                <a:sym typeface="+mn-lt"/>
              </a:rPr>
              <a:t>月壳中主要元素是氧和氢</a:t>
            </a:r>
          </a:p>
        </p:txBody>
      </p:sp>
      <p:sp>
        <p:nvSpPr>
          <p:cNvPr id="37" name="矩形 36"/>
          <p:cNvSpPr/>
          <p:nvPr/>
        </p:nvSpPr>
        <p:spPr>
          <a:xfrm>
            <a:off x="2993674" y="4610376"/>
            <a:ext cx="4390483" cy="1200329"/>
          </a:xfrm>
          <a:prstGeom prst="rect">
            <a:avLst/>
          </a:prstGeom>
        </p:spPr>
        <p:txBody>
          <a:bodyPr wrap="square">
            <a:spAutoFit/>
          </a:bodyPr>
          <a:lstStyle/>
          <a:p>
            <a:r>
              <a:rPr lang="zh-CN" altLang="en-US" dirty="0">
                <a:solidFill>
                  <a:schemeClr val="bg1"/>
                </a:solidFill>
                <a:cs typeface="+mn-ea"/>
                <a:sym typeface="+mn-lt"/>
              </a:rPr>
              <a:t>三种主要岩石</a:t>
            </a:r>
          </a:p>
          <a:p>
            <a:r>
              <a:rPr lang="zh-CN" altLang="en-US" dirty="0">
                <a:solidFill>
                  <a:schemeClr val="bg1"/>
                </a:solidFill>
                <a:cs typeface="+mn-ea"/>
                <a:sym typeface="+mn-lt"/>
              </a:rPr>
              <a:t>月海玄武岩：富含铁、钛</a:t>
            </a:r>
          </a:p>
          <a:p>
            <a:r>
              <a:rPr lang="zh-CN" altLang="en-US" dirty="0">
                <a:solidFill>
                  <a:schemeClr val="bg1"/>
                </a:solidFill>
                <a:cs typeface="+mn-ea"/>
                <a:sym typeface="+mn-lt"/>
              </a:rPr>
              <a:t>斜长岩：富含钾、稀土、磷</a:t>
            </a:r>
          </a:p>
          <a:p>
            <a:r>
              <a:rPr lang="zh-CN" altLang="en-US" dirty="0">
                <a:solidFill>
                  <a:schemeClr val="bg1"/>
                </a:solidFill>
                <a:cs typeface="+mn-ea"/>
                <a:sym typeface="+mn-lt"/>
              </a:rPr>
              <a:t>角砾岩：岩屑颗粒</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randombar(horizontal)">
                                      <p:cBhvr>
                                        <p:cTn id="20" dur="500"/>
                                        <p:tgtEl>
                                          <p:spTgt spid="35"/>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randombar(horizontal)">
                                      <p:cBhvr>
                                        <p:cTn id="24" dur="500"/>
                                        <p:tgtEl>
                                          <p:spTgt spid="36"/>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randombar(horizontal)">
                                      <p:cBhvr>
                                        <p:cTn id="2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191394" y="-50557"/>
            <a:ext cx="12383394"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p:cNvGrpSpPr/>
          <p:nvPr/>
        </p:nvGrpSpPr>
        <p:grpSpPr>
          <a:xfrm>
            <a:off x="-63699" y="163652"/>
            <a:ext cx="6058521" cy="1232872"/>
            <a:chOff x="6080348" y="395928"/>
            <a:chExt cx="6058521" cy="1232872"/>
          </a:xfrm>
        </p:grpSpPr>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0348" y="395928"/>
              <a:ext cx="1745786" cy="1232872"/>
            </a:xfrm>
            <a:prstGeom prst="rect">
              <a:avLst/>
            </a:prstGeom>
          </p:spPr>
        </p:pic>
        <p:sp>
          <p:nvSpPr>
            <p:cNvPr id="30" name="文本框 29"/>
            <p:cNvSpPr txBox="1"/>
            <p:nvPr/>
          </p:nvSpPr>
          <p:spPr>
            <a:xfrm>
              <a:off x="7735207" y="750444"/>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月相有哪几种</a:t>
              </a:r>
              <a:r>
                <a:rPr lang="en-US" altLang="zh-CN" sz="3200" dirty="0">
                  <a:solidFill>
                    <a:schemeClr val="bg1"/>
                  </a:solidFill>
                  <a:cs typeface="+mn-ea"/>
                  <a:sym typeface="+mn-lt"/>
                </a:rPr>
                <a:t>?</a:t>
              </a:r>
              <a:endParaRPr lang="zh-CN" altLang="en-US" sz="3200" dirty="0">
                <a:solidFill>
                  <a:schemeClr val="bg1"/>
                </a:solidFill>
                <a:cs typeface="+mn-ea"/>
                <a:sym typeface="+mn-lt"/>
              </a:endParaRPr>
            </a:p>
          </p:txBody>
        </p:sp>
        <p:cxnSp>
          <p:nvCxnSpPr>
            <p:cNvPr id="31" name="直接连接符 30"/>
            <p:cNvCxnSpPr/>
            <p:nvPr/>
          </p:nvCxnSpPr>
          <p:spPr>
            <a:xfrm>
              <a:off x="7680176" y="1411123"/>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grpSp>
      <p:sp>
        <p:nvSpPr>
          <p:cNvPr id="32" name="矩形 31"/>
          <p:cNvSpPr/>
          <p:nvPr/>
        </p:nvSpPr>
        <p:spPr>
          <a:xfrm>
            <a:off x="3456799" y="3317626"/>
            <a:ext cx="2218470" cy="2308324"/>
          </a:xfrm>
          <a:prstGeom prst="rect">
            <a:avLst/>
          </a:prstGeom>
        </p:spPr>
        <p:txBody>
          <a:bodyPr wrap="square">
            <a:spAutoFit/>
          </a:bodyPr>
          <a:lstStyle/>
          <a:p>
            <a:pPr algn="ctr">
              <a:lnSpc>
                <a:spcPct val="150000"/>
              </a:lnSpc>
            </a:pPr>
            <a:r>
              <a:rPr lang="zh-CN" altLang="en-US" sz="2400" b="1" dirty="0">
                <a:solidFill>
                  <a:schemeClr val="bg1"/>
                </a:solidFill>
                <a:cs typeface="+mn-ea"/>
                <a:sym typeface="+mn-lt"/>
              </a:rPr>
              <a:t>满月（望月）</a:t>
            </a:r>
            <a:endParaRPr lang="en-US" altLang="zh-CN" sz="2400" b="1" dirty="0">
              <a:solidFill>
                <a:schemeClr val="bg1"/>
              </a:solidFill>
              <a:cs typeface="+mn-ea"/>
              <a:sym typeface="+mn-lt"/>
            </a:endParaRPr>
          </a:p>
          <a:p>
            <a:pPr algn="ctr">
              <a:lnSpc>
                <a:spcPct val="150000"/>
              </a:lnSpc>
            </a:pPr>
            <a:r>
              <a:rPr lang="zh-CN" altLang="en-US" sz="2400" b="1" dirty="0">
                <a:solidFill>
                  <a:schemeClr val="bg1"/>
                </a:solidFill>
                <a:cs typeface="+mn-ea"/>
                <a:sym typeface="+mn-lt"/>
              </a:rPr>
              <a:t>亏凸月</a:t>
            </a:r>
            <a:endParaRPr lang="en-US" altLang="zh-CN" sz="2400" b="1" dirty="0">
              <a:solidFill>
                <a:schemeClr val="bg1"/>
              </a:solidFill>
              <a:cs typeface="+mn-ea"/>
              <a:sym typeface="+mn-lt"/>
            </a:endParaRPr>
          </a:p>
          <a:p>
            <a:pPr algn="ctr">
              <a:lnSpc>
                <a:spcPct val="150000"/>
              </a:lnSpc>
            </a:pPr>
            <a:r>
              <a:rPr lang="zh-CN" altLang="en-US" sz="2400" b="1" dirty="0">
                <a:solidFill>
                  <a:schemeClr val="bg1"/>
                </a:solidFill>
                <a:cs typeface="+mn-ea"/>
                <a:sym typeface="+mn-lt"/>
              </a:rPr>
              <a:t>下弦月</a:t>
            </a:r>
            <a:endParaRPr lang="en-US" altLang="zh-CN" sz="2400" b="1" dirty="0">
              <a:solidFill>
                <a:schemeClr val="bg1"/>
              </a:solidFill>
              <a:cs typeface="+mn-ea"/>
              <a:sym typeface="+mn-lt"/>
            </a:endParaRPr>
          </a:p>
          <a:p>
            <a:pPr algn="ctr">
              <a:lnSpc>
                <a:spcPct val="150000"/>
              </a:lnSpc>
            </a:pPr>
            <a:r>
              <a:rPr lang="zh-CN" altLang="en-US" sz="2400" b="1" dirty="0">
                <a:solidFill>
                  <a:schemeClr val="bg1"/>
                </a:solidFill>
                <a:cs typeface="+mn-ea"/>
                <a:sym typeface="+mn-lt"/>
              </a:rPr>
              <a:t>残月</a:t>
            </a:r>
          </a:p>
        </p:txBody>
      </p:sp>
      <p:sp>
        <p:nvSpPr>
          <p:cNvPr id="33" name="矩形 32"/>
          <p:cNvSpPr/>
          <p:nvPr/>
        </p:nvSpPr>
        <p:spPr>
          <a:xfrm>
            <a:off x="5919047" y="3411760"/>
            <a:ext cx="2511673" cy="2308324"/>
          </a:xfrm>
          <a:prstGeom prst="rect">
            <a:avLst/>
          </a:prstGeom>
        </p:spPr>
        <p:txBody>
          <a:bodyPr wrap="square">
            <a:spAutoFit/>
          </a:bodyPr>
          <a:lstStyle/>
          <a:p>
            <a:pPr algn="ctr">
              <a:lnSpc>
                <a:spcPct val="150000"/>
              </a:lnSpc>
            </a:pPr>
            <a:r>
              <a:rPr lang="zh-CN" altLang="en-US" sz="2400" b="1" dirty="0">
                <a:solidFill>
                  <a:schemeClr val="bg1"/>
                </a:solidFill>
                <a:cs typeface="+mn-ea"/>
                <a:sym typeface="+mn-lt"/>
              </a:rPr>
              <a:t>新月（朔月）</a:t>
            </a:r>
          </a:p>
          <a:p>
            <a:pPr algn="ctr">
              <a:lnSpc>
                <a:spcPct val="150000"/>
              </a:lnSpc>
            </a:pPr>
            <a:r>
              <a:rPr lang="zh-CN" altLang="en-US" sz="2400" b="1" dirty="0">
                <a:solidFill>
                  <a:schemeClr val="bg1"/>
                </a:solidFill>
                <a:cs typeface="+mn-ea"/>
                <a:sym typeface="+mn-lt"/>
              </a:rPr>
              <a:t>娥眉月</a:t>
            </a:r>
          </a:p>
          <a:p>
            <a:pPr algn="ctr">
              <a:lnSpc>
                <a:spcPct val="150000"/>
              </a:lnSpc>
            </a:pPr>
            <a:r>
              <a:rPr lang="zh-CN" altLang="en-US" sz="2400" b="1" dirty="0">
                <a:solidFill>
                  <a:schemeClr val="bg1"/>
                </a:solidFill>
                <a:cs typeface="+mn-ea"/>
                <a:sym typeface="+mn-lt"/>
              </a:rPr>
              <a:t>上弦月</a:t>
            </a:r>
          </a:p>
          <a:p>
            <a:pPr algn="ctr">
              <a:lnSpc>
                <a:spcPct val="150000"/>
              </a:lnSpc>
            </a:pPr>
            <a:r>
              <a:rPr lang="zh-CN" altLang="en-US" sz="2400" b="1" dirty="0">
                <a:solidFill>
                  <a:schemeClr val="bg1"/>
                </a:solidFill>
                <a:cs typeface="+mn-ea"/>
                <a:sym typeface="+mn-lt"/>
              </a:rPr>
              <a:t>盈凸月</a:t>
            </a:r>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5210139" y="-1031269"/>
            <a:ext cx="1622652"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p:cNvGrpSpPr/>
          <p:nvPr/>
        </p:nvGrpSpPr>
        <p:grpSpPr>
          <a:xfrm>
            <a:off x="-63699" y="163652"/>
            <a:ext cx="6058521" cy="1232872"/>
            <a:chOff x="6080348" y="395928"/>
            <a:chExt cx="6058521" cy="1232872"/>
          </a:xfrm>
        </p:grpSpPr>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0348" y="395928"/>
              <a:ext cx="1745786" cy="1232872"/>
            </a:xfrm>
            <a:prstGeom prst="rect">
              <a:avLst/>
            </a:prstGeom>
          </p:spPr>
        </p:pic>
        <p:sp>
          <p:nvSpPr>
            <p:cNvPr id="30" name="文本框 29"/>
            <p:cNvSpPr txBox="1"/>
            <p:nvPr/>
          </p:nvSpPr>
          <p:spPr>
            <a:xfrm>
              <a:off x="7735207" y="750444"/>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什么是超级月亮</a:t>
              </a:r>
            </a:p>
          </p:txBody>
        </p:sp>
        <p:cxnSp>
          <p:nvCxnSpPr>
            <p:cNvPr id="31" name="直接连接符 30"/>
            <p:cNvCxnSpPr/>
            <p:nvPr/>
          </p:nvCxnSpPr>
          <p:spPr>
            <a:xfrm>
              <a:off x="7680176" y="1411123"/>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grpSp>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055" y="1704325"/>
            <a:ext cx="3723497" cy="3723497"/>
          </a:xfrm>
          <a:prstGeom prst="rect">
            <a:avLst/>
          </a:prstGeom>
        </p:spPr>
      </p:pic>
      <p:sp>
        <p:nvSpPr>
          <p:cNvPr id="33" name="矩形 32"/>
          <p:cNvSpPr/>
          <p:nvPr/>
        </p:nvSpPr>
        <p:spPr>
          <a:xfrm>
            <a:off x="5127205" y="2347609"/>
            <a:ext cx="5976204" cy="2585323"/>
          </a:xfrm>
          <a:prstGeom prst="rect">
            <a:avLst/>
          </a:prstGeom>
        </p:spPr>
        <p:txBody>
          <a:bodyPr wrap="square">
            <a:spAutoFit/>
          </a:bodyPr>
          <a:lstStyle/>
          <a:p>
            <a:pPr>
              <a:lnSpc>
                <a:spcPct val="150000"/>
              </a:lnSpc>
            </a:pPr>
            <a:r>
              <a:rPr lang="zh-CN" altLang="en-US" sz="2800" b="1" dirty="0">
                <a:solidFill>
                  <a:schemeClr val="bg1"/>
                </a:solidFill>
                <a:cs typeface="+mn-ea"/>
                <a:sym typeface="+mn-lt"/>
              </a:rPr>
              <a:t>超级月亮</a:t>
            </a:r>
            <a:r>
              <a:rPr lang="zh-CN" altLang="en-US" sz="2000" dirty="0">
                <a:solidFill>
                  <a:schemeClr val="bg1"/>
                </a:solidFill>
                <a:cs typeface="+mn-ea"/>
                <a:sym typeface="+mn-lt"/>
              </a:rPr>
              <a:t>（</a:t>
            </a:r>
            <a:r>
              <a:rPr lang="en-US" altLang="zh-CN" sz="2000" dirty="0">
                <a:solidFill>
                  <a:schemeClr val="bg1"/>
                </a:solidFill>
                <a:cs typeface="+mn-ea"/>
                <a:sym typeface="+mn-lt"/>
              </a:rPr>
              <a:t>Supermoon</a:t>
            </a:r>
            <a:r>
              <a:rPr lang="zh-CN" altLang="en-US" sz="2000" dirty="0">
                <a:solidFill>
                  <a:schemeClr val="bg1"/>
                </a:solidFill>
                <a:cs typeface="+mn-ea"/>
                <a:sym typeface="+mn-lt"/>
              </a:rPr>
              <a:t>）是</a:t>
            </a:r>
            <a:r>
              <a:rPr lang="en-US" altLang="zh-CN" sz="2000" dirty="0">
                <a:solidFill>
                  <a:schemeClr val="bg1"/>
                </a:solidFill>
                <a:cs typeface="+mn-ea"/>
                <a:sym typeface="+mn-lt"/>
              </a:rPr>
              <a:t>1979</a:t>
            </a:r>
            <a:r>
              <a:rPr lang="zh-CN" altLang="en-US" sz="2000" dirty="0">
                <a:solidFill>
                  <a:schemeClr val="bg1"/>
                </a:solidFill>
                <a:cs typeface="+mn-ea"/>
                <a:sym typeface="+mn-lt"/>
              </a:rPr>
              <a:t>年由美国占星师理查德</a:t>
            </a:r>
            <a:r>
              <a:rPr lang="en-US" altLang="zh-CN" sz="2000" dirty="0">
                <a:solidFill>
                  <a:schemeClr val="bg1"/>
                </a:solidFill>
                <a:cs typeface="+mn-ea"/>
                <a:sym typeface="+mn-lt"/>
              </a:rPr>
              <a:t>·</a:t>
            </a:r>
            <a:r>
              <a:rPr lang="zh-CN" altLang="en-US" sz="2000" dirty="0">
                <a:solidFill>
                  <a:schemeClr val="bg1"/>
                </a:solidFill>
                <a:cs typeface="+mn-ea"/>
                <a:sym typeface="+mn-lt"/>
              </a:rPr>
              <a:t>诺艾尔提出的名词，是一种新月或满月时月亮位于近地点附近的现象，月亮位于近地点时正好出现新月，称为超级新月；月亮位于近地点时正好满月，称为超级满月。</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anim calcmode="lin" valueType="num">
                                      <p:cBhvr>
                                        <p:cTn id="14" dur="1000" fill="hold"/>
                                        <p:tgtEl>
                                          <p:spTgt spid="32"/>
                                        </p:tgtEl>
                                        <p:attrNameLst>
                                          <p:attrName>ppt_x</p:attrName>
                                        </p:attrNameLst>
                                      </p:cBhvr>
                                      <p:tavLst>
                                        <p:tav tm="0">
                                          <p:val>
                                            <p:strVal val="#ppt_x"/>
                                          </p:val>
                                        </p:tav>
                                        <p:tav tm="100000">
                                          <p:val>
                                            <p:strVal val="#ppt_x"/>
                                          </p:val>
                                        </p:tav>
                                      </p:tavLst>
                                    </p:anim>
                                    <p:anim calcmode="lin" valueType="num">
                                      <p:cBhvr>
                                        <p:cTn id="15" dur="900" decel="100000" fill="hold"/>
                                        <p:tgtEl>
                                          <p:spTgt spid="3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p:tgtEl>
                                          <p:spTgt spid="33"/>
                                        </p:tgtEl>
                                        <p:attrNameLst>
                                          <p:attrName>ppt_y</p:attrName>
                                        </p:attrNameLst>
                                      </p:cBhvr>
                                      <p:tavLst>
                                        <p:tav tm="0">
                                          <p:val>
                                            <p:strVal val="#ppt_y+#ppt_h*1.125000"/>
                                          </p:val>
                                        </p:tav>
                                        <p:tav tm="100000">
                                          <p:val>
                                            <p:strVal val="#ppt_y"/>
                                          </p:val>
                                        </p:tav>
                                      </p:tavLst>
                                    </p:anim>
                                    <p:animEffect transition="in" filter="wipe(up)">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p:cNvGrpSpPr/>
          <p:nvPr/>
        </p:nvGrpSpPr>
        <p:grpSpPr>
          <a:xfrm>
            <a:off x="-63699" y="163652"/>
            <a:ext cx="6058521" cy="1232872"/>
            <a:chOff x="6080348" y="395928"/>
            <a:chExt cx="6058521" cy="1232872"/>
          </a:xfrm>
        </p:grpSpPr>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0348" y="395928"/>
              <a:ext cx="1745786" cy="1232872"/>
            </a:xfrm>
            <a:prstGeom prst="rect">
              <a:avLst/>
            </a:prstGeom>
          </p:spPr>
        </p:pic>
        <p:sp>
          <p:nvSpPr>
            <p:cNvPr id="30" name="文本框 29"/>
            <p:cNvSpPr txBox="1"/>
            <p:nvPr/>
          </p:nvSpPr>
          <p:spPr>
            <a:xfrm>
              <a:off x="7735207" y="750444"/>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月球上鲜为人知的奥秘</a:t>
              </a:r>
            </a:p>
          </p:txBody>
        </p:sp>
        <p:cxnSp>
          <p:nvCxnSpPr>
            <p:cNvPr id="31" name="直接连接符 30"/>
            <p:cNvCxnSpPr/>
            <p:nvPr/>
          </p:nvCxnSpPr>
          <p:spPr>
            <a:xfrm>
              <a:off x="7680176" y="1411123"/>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gr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7053" y="1568241"/>
            <a:ext cx="1790050" cy="1798312"/>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78093" y="3573671"/>
            <a:ext cx="2387779" cy="2405169"/>
          </a:xfrm>
          <a:prstGeom prst="rect">
            <a:avLst/>
          </a:prstGeom>
        </p:spPr>
      </p:pic>
      <p:sp>
        <p:nvSpPr>
          <p:cNvPr id="32" name="矩形 31"/>
          <p:cNvSpPr/>
          <p:nvPr/>
        </p:nvSpPr>
        <p:spPr>
          <a:xfrm>
            <a:off x="1674348" y="1587525"/>
            <a:ext cx="6096000" cy="461665"/>
          </a:xfrm>
          <a:prstGeom prst="rect">
            <a:avLst/>
          </a:prstGeom>
        </p:spPr>
        <p:txBody>
          <a:bodyPr>
            <a:spAutoFit/>
          </a:bodyPr>
          <a:lstStyle/>
          <a:p>
            <a:pPr algn="ctr" defTabSz="685800">
              <a:defRPr/>
            </a:pPr>
            <a:r>
              <a:rPr lang="zh-CN" altLang="en-US" sz="2400" b="1" dirty="0">
                <a:solidFill>
                  <a:schemeClr val="bg1"/>
                </a:solidFill>
                <a:cs typeface="+mn-ea"/>
                <a:sym typeface="+mn-lt"/>
              </a:rPr>
              <a:t>月球的形成：较大的重击</a:t>
            </a:r>
          </a:p>
        </p:txBody>
      </p:sp>
      <p:sp>
        <p:nvSpPr>
          <p:cNvPr id="33" name="矩形 32"/>
          <p:cNvSpPr/>
          <p:nvPr/>
        </p:nvSpPr>
        <p:spPr>
          <a:xfrm>
            <a:off x="2999656" y="2234379"/>
            <a:ext cx="4604550" cy="1077218"/>
          </a:xfrm>
          <a:prstGeom prst="rect">
            <a:avLst/>
          </a:prstGeom>
        </p:spPr>
        <p:txBody>
          <a:bodyPr wrap="square">
            <a:spAutoFit/>
          </a:bodyPr>
          <a:lstStyle/>
          <a:p>
            <a:r>
              <a:rPr lang="zh-CN" altLang="en-US" sz="1600" dirty="0">
                <a:solidFill>
                  <a:schemeClr val="bg1"/>
                </a:solidFill>
                <a:cs typeface="+mn-ea"/>
                <a:sym typeface="+mn-lt"/>
              </a:rPr>
              <a:t>科学家们猜测月球的形成，一颗火星大小的星体碰撞地球。地球和火星大小星体所形成的岩石残骸在地球轨道附近形成，当这些岩石灰尘云冷却下来时，形成小型的固态结构。</a:t>
            </a:r>
          </a:p>
        </p:txBody>
      </p:sp>
      <p:sp>
        <p:nvSpPr>
          <p:cNvPr id="34" name="矩形 33"/>
          <p:cNvSpPr/>
          <p:nvPr/>
        </p:nvSpPr>
        <p:spPr>
          <a:xfrm>
            <a:off x="4208231" y="3971603"/>
            <a:ext cx="4801315" cy="461665"/>
          </a:xfrm>
          <a:prstGeom prst="rect">
            <a:avLst/>
          </a:prstGeom>
        </p:spPr>
        <p:txBody>
          <a:bodyPr wrap="none">
            <a:spAutoFit/>
          </a:bodyPr>
          <a:lstStyle/>
          <a:p>
            <a:pPr algn="ctr" defTabSz="685800">
              <a:defRPr/>
            </a:pPr>
            <a:r>
              <a:rPr lang="zh-CN" altLang="en-US" sz="2400" b="1" dirty="0">
                <a:solidFill>
                  <a:schemeClr val="bg1"/>
                </a:solidFill>
                <a:cs typeface="+mn-ea"/>
                <a:sym typeface="+mn-lt"/>
              </a:rPr>
              <a:t>月球有时白天升起，有时夜晚升起</a:t>
            </a:r>
          </a:p>
        </p:txBody>
      </p:sp>
      <p:sp>
        <p:nvSpPr>
          <p:cNvPr id="35" name="矩形 34"/>
          <p:cNvSpPr/>
          <p:nvPr/>
        </p:nvSpPr>
        <p:spPr>
          <a:xfrm>
            <a:off x="4400168" y="4574230"/>
            <a:ext cx="4576722" cy="1077218"/>
          </a:xfrm>
          <a:prstGeom prst="rect">
            <a:avLst/>
          </a:prstGeom>
        </p:spPr>
        <p:txBody>
          <a:bodyPr wrap="square">
            <a:spAutoFit/>
          </a:bodyPr>
          <a:lstStyle/>
          <a:p>
            <a:r>
              <a:rPr lang="zh-CN" altLang="en-US" sz="1600" dirty="0">
                <a:solidFill>
                  <a:schemeClr val="bg1"/>
                </a:solidFill>
                <a:cs typeface="+mn-ea"/>
                <a:sym typeface="+mn-lt"/>
              </a:rPr>
              <a:t> 地球是自转运行着的，月球每次月相变化周期为</a:t>
            </a:r>
            <a:r>
              <a:rPr lang="en-US" altLang="zh-CN" sz="1600" dirty="0">
                <a:solidFill>
                  <a:schemeClr val="bg1"/>
                </a:solidFill>
                <a:cs typeface="+mn-ea"/>
                <a:sym typeface="+mn-lt"/>
              </a:rPr>
              <a:t>29.5</a:t>
            </a:r>
            <a:r>
              <a:rPr lang="zh-CN" altLang="en-US" sz="1600" dirty="0">
                <a:solidFill>
                  <a:schemeClr val="bg1"/>
                </a:solidFill>
                <a:cs typeface="+mn-ea"/>
                <a:sym typeface="+mn-lt"/>
              </a:rPr>
              <a:t>天。平均月球每天升起的时间会平均晚</a:t>
            </a:r>
            <a:r>
              <a:rPr lang="en-US" altLang="zh-CN" sz="1600" dirty="0">
                <a:solidFill>
                  <a:schemeClr val="bg1"/>
                </a:solidFill>
                <a:cs typeface="+mn-ea"/>
                <a:sym typeface="+mn-lt"/>
              </a:rPr>
              <a:t>50</a:t>
            </a:r>
            <a:r>
              <a:rPr lang="zh-CN" altLang="en-US" sz="1600" dirty="0">
                <a:solidFill>
                  <a:schemeClr val="bg1"/>
                </a:solidFill>
                <a:cs typeface="+mn-ea"/>
                <a:sym typeface="+mn-lt"/>
              </a:rPr>
              <a:t>分钟。这将解释为什么有时升空是在夜晚升起，而多数情况下却是从白天升起。</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p:cNvGrpSpPr/>
          <p:nvPr/>
        </p:nvGrpSpPr>
        <p:grpSpPr>
          <a:xfrm>
            <a:off x="-63699" y="163652"/>
            <a:ext cx="6058521" cy="1232872"/>
            <a:chOff x="6080348" y="395928"/>
            <a:chExt cx="6058521" cy="1232872"/>
          </a:xfrm>
        </p:grpSpPr>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0348" y="395928"/>
              <a:ext cx="1745786" cy="1232872"/>
            </a:xfrm>
            <a:prstGeom prst="rect">
              <a:avLst/>
            </a:prstGeom>
          </p:spPr>
        </p:pic>
        <p:sp>
          <p:nvSpPr>
            <p:cNvPr id="30" name="文本框 29"/>
            <p:cNvSpPr txBox="1"/>
            <p:nvPr/>
          </p:nvSpPr>
          <p:spPr>
            <a:xfrm>
              <a:off x="7735207" y="750444"/>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月球上鲜为人知的奥秘</a:t>
              </a:r>
            </a:p>
          </p:txBody>
        </p:sp>
        <p:cxnSp>
          <p:nvCxnSpPr>
            <p:cNvPr id="31" name="直接连接符 30"/>
            <p:cNvCxnSpPr/>
            <p:nvPr/>
          </p:nvCxnSpPr>
          <p:spPr>
            <a:xfrm>
              <a:off x="7680176" y="1411123"/>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grpSp>
      <p:pic>
        <p:nvPicPr>
          <p:cNvPr id="2" name="图片 1"/>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77358" y="1432471"/>
            <a:ext cx="4557867" cy="4495430"/>
          </a:xfrm>
          <a:prstGeom prst="rect">
            <a:avLst/>
          </a:prstGeom>
        </p:spPr>
      </p:pic>
      <p:sp>
        <p:nvSpPr>
          <p:cNvPr id="32" name="矩形 31"/>
          <p:cNvSpPr/>
          <p:nvPr/>
        </p:nvSpPr>
        <p:spPr>
          <a:xfrm>
            <a:off x="5484446" y="1322656"/>
            <a:ext cx="5668986" cy="830997"/>
          </a:xfrm>
          <a:prstGeom prst="rect">
            <a:avLst/>
          </a:prstGeom>
        </p:spPr>
        <p:txBody>
          <a:bodyPr wrap="square">
            <a:spAutoFit/>
          </a:bodyPr>
          <a:lstStyle/>
          <a:p>
            <a:r>
              <a:rPr lang="zh-CN" altLang="en-US" sz="2400" b="1" dirty="0">
                <a:solidFill>
                  <a:schemeClr val="bg1"/>
                </a:solidFill>
                <a:cs typeface="+mn-ea"/>
                <a:sym typeface="+mn-lt"/>
              </a:rPr>
              <a:t>月球旋转速度与轨道速度匹配时人们将无法看到月球另一侧</a:t>
            </a:r>
          </a:p>
        </p:txBody>
      </p:sp>
      <p:sp>
        <p:nvSpPr>
          <p:cNvPr id="33" name="矩形 32"/>
          <p:cNvSpPr/>
          <p:nvPr/>
        </p:nvSpPr>
        <p:spPr>
          <a:xfrm>
            <a:off x="5484446" y="2171805"/>
            <a:ext cx="5135266" cy="1323439"/>
          </a:xfrm>
          <a:prstGeom prst="rect">
            <a:avLst/>
          </a:prstGeom>
        </p:spPr>
        <p:txBody>
          <a:bodyPr wrap="square">
            <a:spAutoFit/>
          </a:bodyPr>
          <a:lstStyle/>
          <a:p>
            <a:r>
              <a:rPr lang="zh-CN" altLang="en-US" sz="1600" dirty="0">
                <a:solidFill>
                  <a:schemeClr val="bg1"/>
                </a:solidFill>
                <a:cs typeface="+mn-ea"/>
                <a:sym typeface="+mn-lt"/>
              </a:rPr>
              <a:t>月球并没有“暗边区域”，然而月球的“远侧”是人们无法从地球上进行观测的。经过一段时间，地球重力作用减缓了月球的旋转速度，一旦月球旋转速度足够慢，与其轨道速度相匹配，人们从地球上就很难看到月球的远侧，月球向地球面对的始终是一侧。</a:t>
            </a:r>
          </a:p>
        </p:txBody>
      </p:sp>
      <p:sp>
        <p:nvSpPr>
          <p:cNvPr id="34" name="矩形 33"/>
          <p:cNvSpPr/>
          <p:nvPr/>
        </p:nvSpPr>
        <p:spPr>
          <a:xfrm>
            <a:off x="5437444" y="3943135"/>
            <a:ext cx="3877985" cy="461665"/>
          </a:xfrm>
          <a:prstGeom prst="rect">
            <a:avLst/>
          </a:prstGeom>
        </p:spPr>
        <p:txBody>
          <a:bodyPr wrap="none">
            <a:spAutoFit/>
          </a:bodyPr>
          <a:lstStyle/>
          <a:p>
            <a:r>
              <a:rPr lang="zh-CN" altLang="en-US" sz="2400" b="1" dirty="0">
                <a:solidFill>
                  <a:schemeClr val="bg1"/>
                </a:solidFill>
                <a:cs typeface="+mn-ea"/>
                <a:sym typeface="+mn-lt"/>
              </a:rPr>
              <a:t>月球重力是地球的六分之一</a:t>
            </a:r>
          </a:p>
        </p:txBody>
      </p:sp>
      <p:sp>
        <p:nvSpPr>
          <p:cNvPr id="35" name="矩形 34"/>
          <p:cNvSpPr/>
          <p:nvPr/>
        </p:nvSpPr>
        <p:spPr>
          <a:xfrm>
            <a:off x="5432804" y="4462495"/>
            <a:ext cx="5135266" cy="1077218"/>
          </a:xfrm>
          <a:prstGeom prst="rect">
            <a:avLst/>
          </a:prstGeom>
        </p:spPr>
        <p:txBody>
          <a:bodyPr wrap="square">
            <a:spAutoFit/>
          </a:bodyPr>
          <a:lstStyle/>
          <a:p>
            <a:r>
              <a:rPr lang="zh-CN" altLang="en-US" sz="1600" dirty="0">
                <a:solidFill>
                  <a:schemeClr val="bg1"/>
                </a:solidFill>
                <a:cs typeface="+mn-ea"/>
                <a:sym typeface="+mn-lt"/>
              </a:rPr>
              <a:t>月球的质量是地球的</a:t>
            </a:r>
            <a:r>
              <a:rPr lang="en-US" altLang="zh-CN" sz="1600" dirty="0">
                <a:solidFill>
                  <a:schemeClr val="bg1"/>
                </a:solidFill>
                <a:cs typeface="+mn-ea"/>
                <a:sym typeface="+mn-lt"/>
              </a:rPr>
              <a:t>27%</a:t>
            </a:r>
            <a:r>
              <a:rPr lang="zh-CN" altLang="en-US" sz="1600" dirty="0">
                <a:solidFill>
                  <a:schemeClr val="bg1"/>
                </a:solidFill>
                <a:cs typeface="+mn-ea"/>
                <a:sym typeface="+mn-lt"/>
              </a:rPr>
              <a:t>，其重力作用仅是地球的六分之一。如果你在月球上抛下一块石头，它降落的速度会非常慢，而宇航员在月球上能够跳跃很高。如果你在地球上的重量为</a:t>
            </a:r>
            <a:r>
              <a:rPr lang="en-US" altLang="zh-CN" sz="1600" dirty="0">
                <a:solidFill>
                  <a:schemeClr val="bg1"/>
                </a:solidFill>
                <a:cs typeface="+mn-ea"/>
                <a:sym typeface="+mn-lt"/>
              </a:rPr>
              <a:t>150</a:t>
            </a:r>
            <a:r>
              <a:rPr lang="zh-CN" altLang="en-US" sz="1600" dirty="0">
                <a:solidFill>
                  <a:schemeClr val="bg1"/>
                </a:solidFill>
                <a:cs typeface="+mn-ea"/>
                <a:sym typeface="+mn-lt"/>
              </a:rPr>
              <a:t>磅，那你在月球仅重</a:t>
            </a:r>
            <a:r>
              <a:rPr lang="en-US" altLang="zh-CN" sz="1600" dirty="0">
                <a:solidFill>
                  <a:schemeClr val="bg1"/>
                </a:solidFill>
                <a:cs typeface="+mn-ea"/>
                <a:sym typeface="+mn-lt"/>
              </a:rPr>
              <a:t>25</a:t>
            </a:r>
            <a:r>
              <a:rPr lang="zh-CN" altLang="en-US" sz="1600" dirty="0">
                <a:solidFill>
                  <a:schemeClr val="bg1"/>
                </a:solidFill>
                <a:cs typeface="+mn-ea"/>
                <a:sym typeface="+mn-lt"/>
              </a:rPr>
              <a:t>磅。</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animEffect transition="in" filter="fade">
                                      <p:cBhvr>
                                        <p:cTn id="22" dur="500"/>
                                        <p:tgtEl>
                                          <p:spTgt spid="32"/>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animEffect transition="in" filter="fade">
                                      <p:cBhvr>
                                        <p:cTn id="4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宇宙太空天文知识"/>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3o21gs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1681</Words>
  <Application>Microsoft Office PowerPoint</Application>
  <PresentationFormat>宽屏</PresentationFormat>
  <Paragraphs>280</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等线</vt:lpstr>
      <vt:lpstr>方正正黑简体</vt:lpstr>
      <vt:lpstr>宋体</vt:lpstr>
      <vt:lpstr>微软雅黑</vt:lpstr>
      <vt:lpstr>Arial</vt:lpstr>
      <vt:lpstr>Calibri</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2019-04-16T05:54:00Z</dcterms:created>
  <dcterms:modified xsi:type="dcterms:W3CDTF">2023-01-11T01:59:31Z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95860B5D25EE4A979C289AEE3B86C4C6</vt:lpwstr>
  </property>
  <property fmtid="{A09F084E-AD41-489F-8076-AA5BE3082BCA}" pid="100">
    <vt:ui4>5</vt:ui4>
  </property>
  <property fmtid="{64440492-4C8B-11D1-8B70-080036B11A03}" pid="11">
    <vt:lpwstr>www.2ppt.com-爱PPT提供资源下载</vt:lpwstr>
  </property>
</Properties>
</file>