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2"/>
  </p:notesMasterIdLst>
  <p:handoutMasterIdLst>
    <p:handoutMasterId r:id="rId43"/>
  </p:handoutMasterIdLst>
  <p:sldIdLst>
    <p:sldId id="403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84" autoAdjust="0"/>
  </p:normalViewPr>
  <p:slideViewPr>
    <p:cSldViewPr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9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900B6D6-B884-45C6-8542-87A09711119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0B6D6-B884-45C6-8542-87A097111196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ADC94-A511-42CE-A628-54A467D641A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87D9-AE25-41CA-AE15-506859DB75A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FDA9-BECA-4433-B807-EFCA12AC1B2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E491-BAC1-4370-A18C-082BDCC46F6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FFA6-8859-4F28-A4E8-B9B5C9DF09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A804-B6C9-4AAB-A43E-83D3680C52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BFF9A-F5B6-4BDD-B192-BFA9D606975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107B-EBC7-42E4-9E4B-194D5A3EB4E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DEA2-031A-442C-82C6-E65A2B4C9D0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21FD-5B1B-4A3B-B47C-41FAA1B6E4A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48483" name="Freeform 3"/>
            <p:cNvSpPr/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8484" name="Freeform 4"/>
            <p:cNvSpPr/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8485" name="Freeform 5"/>
            <p:cNvSpPr/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8486" name="Freeform 6"/>
            <p:cNvSpPr/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8487" name="Freeform 7"/>
            <p:cNvSpPr/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8488" name="Freeform 8"/>
            <p:cNvSpPr/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8489" name="Freeform 9"/>
            <p:cNvSpPr/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8490" name="Freeform 10"/>
            <p:cNvSpPr/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8491" name="Freeform 11"/>
            <p:cNvSpPr/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8492" name="Freeform 12"/>
            <p:cNvSpPr/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8493" name="Freeform 13"/>
            <p:cNvSpPr/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8494" name="Freeform 14"/>
            <p:cNvSpPr/>
            <p:nvPr/>
          </p:nvSpPr>
          <p:spPr bwMode="gray">
            <a:xfrm>
              <a:off x="2065" y="362"/>
              <a:ext cx="99" cy="227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8495" name="Freeform 15"/>
            <p:cNvSpPr/>
            <p:nvPr/>
          </p:nvSpPr>
          <p:spPr bwMode="gray">
            <a:xfrm>
              <a:off x="2921" y="362"/>
              <a:ext cx="100" cy="227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8496" name="Freeform 16"/>
            <p:cNvSpPr/>
            <p:nvPr/>
          </p:nvSpPr>
          <p:spPr bwMode="gray">
            <a:xfrm>
              <a:off x="2273" y="187"/>
              <a:ext cx="176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8497" name="Freeform 17"/>
            <p:cNvSpPr/>
            <p:nvPr/>
          </p:nvSpPr>
          <p:spPr bwMode="gray">
            <a:xfrm>
              <a:off x="2161" y="215"/>
              <a:ext cx="98" cy="374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8498" name="Freeform 18"/>
            <p:cNvSpPr/>
            <p:nvPr/>
          </p:nvSpPr>
          <p:spPr bwMode="gray">
            <a:xfrm>
              <a:off x="2708" y="215"/>
              <a:ext cx="97" cy="374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48499" name="Freeform 19"/>
          <p:cNvSpPr/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8500" name="Freeform 20"/>
          <p:cNvSpPr/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8501" name="Freeform 21" descr="Dark upward diagonal"/>
          <p:cNvSpPr/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8502" name="Freeform 22"/>
          <p:cNvSpPr/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8503" name="Freeform 23"/>
          <p:cNvSpPr/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8505" name="Freeform 25"/>
          <p:cNvSpPr/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5" name="Rectangle 2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8508" name="Rectangle 2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 smtClean="0">
                <a:solidFill>
                  <a:srgbClr val="000000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148509" name="Rectangle 2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8510" name="Rectangle 3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79E461-6D2B-413C-8D28-2CEE93F5E2E1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48512" name="Rectangle 32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4" cstate="email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8513" name="Rectangle 33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5" cstate="email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8514" name="Rectangle 34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18481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18481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18481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18481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18481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18481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18481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18481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184814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611560" y="1412776"/>
            <a:ext cx="8064896" cy="242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8515" tIns="59258" rIns="118515" bIns="59258">
            <a:spAutoFit/>
          </a:bodyPr>
          <a:lstStyle/>
          <a:p>
            <a:pPr algn="ctr" defTabSz="913130">
              <a:lnSpc>
                <a:spcPct val="150000"/>
              </a:lnSpc>
            </a:pPr>
            <a:r>
              <a:rPr lang="en-US" altLang="zh-CN" sz="4000" b="1" dirty="0">
                <a:solidFill>
                  <a:schemeClr val="bg1">
                    <a:lumMod val="75000"/>
                  </a:schemeClr>
                </a:solidFill>
              </a:rPr>
              <a:t>Module 10 </a:t>
            </a:r>
            <a:r>
              <a:rPr lang="en-US" altLang="zh-CN" sz="4000" b="1" dirty="0" smtClean="0">
                <a:solidFill>
                  <a:schemeClr val="bg1">
                    <a:lumMod val="75000"/>
                  </a:schemeClr>
                </a:solidFill>
              </a:rPr>
              <a:t> Spring Festival</a:t>
            </a:r>
            <a:endParaRPr lang="en-US" altLang="zh-CN" sz="52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 defTabSz="913130">
              <a:lnSpc>
                <a:spcPct val="150000"/>
              </a:lnSpc>
            </a:pPr>
            <a:r>
              <a:rPr lang="en-US" altLang="zh-CN" sz="60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Unit </a:t>
            </a:r>
            <a:r>
              <a:rPr lang="en-US" altLang="zh-CN" sz="60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3 Language </a:t>
            </a:r>
            <a:r>
              <a:rPr lang="en-US" altLang="zh-CN" sz="60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in use</a:t>
            </a:r>
          </a:p>
        </p:txBody>
      </p:sp>
      <p:sp>
        <p:nvSpPr>
          <p:cNvPr id="5" name="矩形 4"/>
          <p:cNvSpPr/>
          <p:nvPr/>
        </p:nvSpPr>
        <p:spPr>
          <a:xfrm>
            <a:off x="2541304" y="522920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323528" y="261938"/>
            <a:ext cx="8723635" cy="675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kumimoji="1" lang="en-US" altLang="zh-CN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5. </a:t>
            </a:r>
            <a:r>
              <a:rPr kumimoji="1" lang="zh-CN" altLang="en-US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谈论籍贯、国籍等</a:t>
            </a:r>
            <a:r>
              <a:rPr kumimoji="1" lang="en-US" altLang="zh-CN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05000"/>
              </a:lnSpc>
            </a:pPr>
            <a:r>
              <a:rPr kumimoji="1" lang="en-US" altLang="zh-CN" sz="2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Where 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</a:t>
            </a: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you 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come from</a:t>
            </a: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105000"/>
              </a:lnSpc>
            </a:pP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I 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come from</a:t>
            </a: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China.</a:t>
            </a:r>
          </a:p>
          <a:p>
            <a:pPr>
              <a:lnSpc>
                <a:spcPct val="105000"/>
              </a:lnSpc>
            </a:pP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I 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come from</a:t>
            </a: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Guangzhou.</a:t>
            </a:r>
          </a:p>
          <a:p>
            <a:pPr>
              <a:lnSpc>
                <a:spcPct val="105000"/>
              </a:lnSpc>
            </a:pPr>
            <a:r>
              <a:rPr kumimoji="1" lang="en-US" altLang="zh-CN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6. </a:t>
            </a:r>
            <a:r>
              <a:rPr kumimoji="1" lang="zh-CN" altLang="en-US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谈论时间表、旅程表等</a:t>
            </a:r>
            <a:r>
              <a:rPr kumimoji="1" lang="en-US" altLang="zh-CN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05000"/>
              </a:lnSpc>
            </a:pPr>
            <a:r>
              <a:rPr kumimoji="1" lang="en-US" altLang="zh-CN" sz="2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What time 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does</a:t>
            </a: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the film begin?</a:t>
            </a:r>
          </a:p>
          <a:p>
            <a:pPr>
              <a:lnSpc>
                <a:spcPct val="105000"/>
              </a:lnSpc>
            </a:pP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The football match 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starts </a:t>
            </a: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at 8 o’clock.</a:t>
            </a:r>
          </a:p>
          <a:p>
            <a:pPr>
              <a:lnSpc>
                <a:spcPct val="105000"/>
              </a:lnSpc>
            </a:pP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Tomorrow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is</a:t>
            </a: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Thursday</a:t>
            </a: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</a:pPr>
            <a:r>
              <a:rPr kumimoji="1" lang="en-US" altLang="zh-CN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7. </a:t>
            </a:r>
            <a:r>
              <a:rPr kumimoji="1" lang="zh-CN" altLang="en-US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询问或者引用速记、通知或新近接到的</a:t>
            </a:r>
          </a:p>
          <a:p>
            <a:pPr>
              <a:lnSpc>
                <a:spcPct val="105000"/>
              </a:lnSpc>
            </a:pPr>
            <a:r>
              <a:rPr kumimoji="1" lang="zh-CN" altLang="en-US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笺内容</a:t>
            </a:r>
            <a:r>
              <a:rPr kumimoji="1" lang="en-US" altLang="zh-CN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05000"/>
              </a:lnSpc>
            </a:pP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What 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does </a:t>
            </a: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that notice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say</a:t>
            </a: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105000"/>
              </a:lnSpc>
            </a:pP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What 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does</a:t>
            </a: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Ann 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say</a:t>
            </a: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in her letter?</a:t>
            </a:r>
          </a:p>
          <a:p>
            <a:pPr>
              <a:lnSpc>
                <a:spcPct val="105000"/>
              </a:lnSpc>
            </a:pP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She 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says</a:t>
            </a: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she’s coming to Beijing next week.</a:t>
            </a:r>
          </a:p>
          <a:p>
            <a:pPr>
              <a:lnSpc>
                <a:spcPct val="105000"/>
              </a:lnSpc>
            </a:pPr>
            <a:r>
              <a:rPr kumimoji="1" lang="en-US" altLang="zh-CN" sz="2600" b="1" dirty="0" err="1">
                <a:solidFill>
                  <a:srgbClr val="0045D0"/>
                </a:solidFill>
                <a:latin typeface="Times New Roman" panose="02020603050405020304" pitchFamily="18" charset="0"/>
              </a:rPr>
              <a:t>Shakespears</a:t>
            </a: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says</a:t>
            </a: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, 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kumimoji="1" lang="en-US" altLang="zh-CN" sz="26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Sweet are the uses of adversity.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r>
              <a:rPr kumimoji="1"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（莎士比亚说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“</a:t>
            </a:r>
            <a:r>
              <a:rPr kumimoji="1"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苦尽甘来。”）</a:t>
            </a:r>
          </a:p>
        </p:txBody>
      </p:sp>
      <p:pic>
        <p:nvPicPr>
          <p:cNvPr id="274435" name="Picture 3" descr="sleep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83374" y="0"/>
            <a:ext cx="2843213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4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4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4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4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4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4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74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4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74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74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5458" name="AutoShape 2"/>
          <p:cNvSpPr>
            <a:spLocks noChangeArrowheads="1"/>
          </p:cNvSpPr>
          <p:nvPr/>
        </p:nvSpPr>
        <p:spPr bwMode="auto">
          <a:xfrm>
            <a:off x="3343275" y="1268760"/>
            <a:ext cx="4702175" cy="1401762"/>
          </a:xfrm>
          <a:prstGeom prst="wedgeRoundRectCallout">
            <a:avLst>
              <a:gd name="adj1" fmla="val -52833"/>
              <a:gd name="adj2" fmla="val 97384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pPr algn="ctr" defTabSz="913130"/>
            <a:r>
              <a:rPr kumimoji="1"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什么情况下用</a:t>
            </a:r>
          </a:p>
          <a:p>
            <a:pPr algn="ctr" defTabSz="913130"/>
            <a:r>
              <a:rPr kumimoji="1" lang="zh-CN" altLang="en-US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现在进行时呢？</a:t>
            </a:r>
          </a:p>
        </p:txBody>
      </p:sp>
      <p:pic>
        <p:nvPicPr>
          <p:cNvPr id="275459" name="Picture 3" descr="2007122092939254_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"/>
          <a:stretch>
            <a:fillRect/>
          </a:stretch>
        </p:blipFill>
        <p:spPr bwMode="auto">
          <a:xfrm>
            <a:off x="925513" y="2438400"/>
            <a:ext cx="2417762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107950" y="292100"/>
            <a:ext cx="8783638" cy="29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 </a:t>
            </a:r>
            <a:r>
              <a:rPr kumimoji="1" lang="zh-CN" altLang="en-US" sz="31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表示说话时正在发生或者进行的动作。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kumimoji="1" lang="zh-CN" altLang="en-US" sz="3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2. </a:t>
            </a:r>
            <a:r>
              <a:rPr kumimoji="1" lang="zh-CN" altLang="en-US" sz="31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表示在现在相对较长一段时间内正在进 行的动作，但是说话那一刻不一定在做。</a:t>
            </a:r>
          </a:p>
        </p:txBody>
      </p:sp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157163" y="3317875"/>
            <a:ext cx="8496300" cy="180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>
              <a:lnSpc>
                <a:spcPct val="90000"/>
              </a:lnSpc>
            </a:pPr>
            <a:r>
              <a:rPr kumimoji="1" lang="en-US" alt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⊙</a:t>
            </a:r>
            <a:r>
              <a:rPr kumimoji="1" lang="zh-CN" altLang="en-US" sz="31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难点区别：</a:t>
            </a:r>
            <a:r>
              <a:rPr kumimoji="1" lang="zh-CN" altLang="en-US" sz="31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也许大家认为用一般现在时也可以</a:t>
            </a: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kumimoji="1" lang="zh-CN" altLang="en-US" sz="31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但是要注意的是</a:t>
            </a:r>
            <a:r>
              <a:rPr kumimoji="1" lang="en-US" altLang="zh-CN" sz="31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kumimoji="1" lang="zh-CN" altLang="en-US" sz="31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这些动作在说话时候不一定正在进行或发生，但说话的</a:t>
            </a:r>
            <a:r>
              <a:rPr kumimoji="1" lang="zh-CN" alt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这一刹那</a:t>
            </a:r>
            <a:r>
              <a:rPr kumimoji="1" lang="zh-CN" altLang="en-US" sz="31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包括在一段较长的时间内</a:t>
            </a:r>
            <a:r>
              <a:rPr kumimoji="1" lang="zh-CN" altLang="en-US" sz="31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。</a:t>
            </a:r>
            <a:endParaRPr kumimoji="1" lang="zh-CN" altLang="en-US" sz="31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347663" y="5048250"/>
            <a:ext cx="8351837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1" lang="en-US" altLang="zh-CN" sz="3600" b="1" dirty="0">
                <a:solidFill>
                  <a:srgbClr val="111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He is building his own house.</a:t>
            </a:r>
          </a:p>
          <a:p>
            <a:pPr>
              <a:lnSpc>
                <a:spcPct val="90000"/>
              </a:lnSpc>
            </a:pPr>
            <a:r>
              <a:rPr kumimoji="1" lang="en-US" altLang="zh-CN" sz="3600" b="1" dirty="0">
                <a:solidFill>
                  <a:srgbClr val="111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David is teaching English and learning Chinese in Beijing.</a:t>
            </a: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469900" y="825500"/>
            <a:ext cx="813435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</a:pPr>
            <a:r>
              <a:rPr kumimoji="1" lang="en-US" altLang="zh-CN" sz="3100" b="1" dirty="0">
                <a:solidFill>
                  <a:srgbClr val="111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We are preparing for Spring Festival.</a:t>
            </a:r>
          </a:p>
          <a:p>
            <a:pPr>
              <a:lnSpc>
                <a:spcPct val="85000"/>
              </a:lnSpc>
            </a:pPr>
            <a:r>
              <a:rPr kumimoji="1" lang="en-US" altLang="zh-CN" sz="3100" b="1" dirty="0">
                <a:solidFill>
                  <a:srgbClr val="111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 am writing a letter.</a:t>
            </a:r>
          </a:p>
          <a:p>
            <a:pPr>
              <a:lnSpc>
                <a:spcPct val="85000"/>
              </a:lnSpc>
            </a:pPr>
            <a:r>
              <a:rPr kumimoji="1" lang="en-US" altLang="zh-CN" sz="3100" b="1" dirty="0">
                <a:solidFill>
                  <a:srgbClr val="111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We are enjoying our trip.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/>
      <p:bldP spid="276483" grpId="0"/>
      <p:bldP spid="276484" grpId="0"/>
      <p:bldP spid="2764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349250" y="2640013"/>
            <a:ext cx="9526588" cy="356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kumimoji="1" lang="zh-CN" altLang="en-US" sz="31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一般现在时</a:t>
            </a:r>
            <a:r>
              <a:rPr kumimoji="1" lang="en-US" altLang="zh-CN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(be</a:t>
            </a:r>
            <a:r>
              <a:rPr kumimoji="1" lang="zh-CN" altLang="en-US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动词是</a:t>
            </a:r>
            <a:r>
              <a:rPr kumimoji="1"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  <a:r>
              <a:rPr kumimoji="1" lang="en-US" altLang="zh-CN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kumimoji="1"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am</a:t>
            </a:r>
            <a:r>
              <a:rPr kumimoji="1" lang="en-US" altLang="zh-CN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kumimoji="1"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are</a:t>
            </a:r>
            <a:r>
              <a:rPr kumimoji="1" lang="en-US" altLang="zh-CN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  <a:r>
              <a:rPr kumimoji="1" lang="zh-CN" altLang="en-US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行为动词是</a:t>
            </a:r>
          </a:p>
          <a:p>
            <a:pPr>
              <a:lnSpc>
                <a:spcPct val="105000"/>
              </a:lnSpc>
            </a:pPr>
            <a:r>
              <a:rPr kumimoji="1"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kumimoji="1" lang="zh-CN" altLang="en-US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原形</a:t>
            </a:r>
            <a:r>
              <a:rPr kumimoji="1"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+s/</a:t>
            </a:r>
            <a:r>
              <a:rPr kumimoji="1" lang="en-US" altLang="zh-CN" sz="3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es</a:t>
            </a:r>
            <a:r>
              <a:rPr kumimoji="1"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.</a:t>
            </a:r>
          </a:p>
          <a:p>
            <a:pPr>
              <a:lnSpc>
                <a:spcPct val="105000"/>
              </a:lnSpc>
            </a:pPr>
            <a:r>
              <a:rPr kumimoji="1"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Are </a:t>
            </a:r>
            <a:r>
              <a:rPr kumimoji="1" lang="en-US" altLang="zh-CN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you a teacher? </a:t>
            </a:r>
          </a:p>
          <a:p>
            <a:pPr>
              <a:lnSpc>
                <a:spcPct val="105000"/>
              </a:lnSpc>
            </a:pPr>
            <a:r>
              <a:rPr kumimoji="1" lang="zh-CN" altLang="en-US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你是教师吗？</a:t>
            </a:r>
          </a:p>
          <a:p>
            <a:pPr>
              <a:lnSpc>
                <a:spcPct val="105000"/>
              </a:lnSpc>
            </a:pPr>
            <a:r>
              <a:rPr kumimoji="1" lang="en-US" altLang="zh-CN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Yes, I am. / No, I’m not.</a:t>
            </a:r>
          </a:p>
          <a:p>
            <a:pPr>
              <a:lnSpc>
                <a:spcPct val="105000"/>
              </a:lnSpc>
            </a:pPr>
            <a:r>
              <a:rPr kumimoji="1" lang="zh-CN" altLang="en-US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是的，我是。</a:t>
            </a:r>
            <a:r>
              <a:rPr kumimoji="1" lang="en-US" altLang="zh-CN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r>
              <a:rPr kumimoji="1" lang="zh-CN" altLang="en-US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不，我不是。</a:t>
            </a:r>
          </a:p>
          <a:p>
            <a:pPr>
              <a:lnSpc>
                <a:spcPct val="105000"/>
              </a:lnSpc>
            </a:pPr>
            <a:r>
              <a:rPr kumimoji="1" lang="en-US" altLang="zh-CN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He </a:t>
            </a: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play</a:t>
            </a:r>
            <a:r>
              <a:rPr kumimoji="1"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zh-CN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football every day.</a:t>
            </a:r>
          </a:p>
        </p:txBody>
      </p:sp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61913" y="917575"/>
            <a:ext cx="368935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/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【</a:t>
            </a:r>
            <a:r>
              <a:rPr kumimoji="1"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构成不同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】</a:t>
            </a: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157163" y="369888"/>
            <a:ext cx="86042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1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对比两种时态，我们可以得出以下结论</a:t>
            </a:r>
            <a:r>
              <a:rPr kumimoji="1" lang="en-US" altLang="zh-CN" sz="31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349250" y="1619250"/>
            <a:ext cx="8794750" cy="104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1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现在进行时</a:t>
            </a:r>
            <a:r>
              <a:rPr kumimoji="1" lang="zh-CN" altLang="en-US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由“</a:t>
            </a:r>
            <a:r>
              <a:rPr kumimoji="1" lang="zh-CN" altLang="en-US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助动词</a:t>
            </a:r>
            <a:r>
              <a:rPr kumimoji="1" lang="zh-CN" altLang="en-US" sz="31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(am, is / are)</a:t>
            </a:r>
            <a:r>
              <a:rPr kumimoji="1" lang="en-US" altLang="zh-CN" sz="31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31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V-</a:t>
            </a:r>
            <a:r>
              <a:rPr kumimoji="1" lang="en-US" altLang="zh-CN" sz="3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”</a:t>
            </a:r>
          </a:p>
          <a:p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She</a:t>
            </a:r>
            <a:r>
              <a:rPr kumimoji="1" lang="en-US" altLang="zh-CN" sz="31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doing</a:t>
            </a:r>
            <a:r>
              <a:rPr kumimoji="1" lang="en-US" altLang="zh-CN" sz="31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her homework now.</a:t>
            </a:r>
          </a:p>
        </p:txBody>
      </p:sp>
      <p:pic>
        <p:nvPicPr>
          <p:cNvPr id="277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9775" y="3698875"/>
            <a:ext cx="2879725" cy="236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/>
      <p:bldP spid="2775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349250" y="1179513"/>
            <a:ext cx="8529638" cy="435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kumimoji="1" lang="zh-CN" altLang="en-US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现在进行时与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always</a:t>
            </a:r>
            <a:r>
              <a:rPr kumimoji="1" lang="zh-CN" altLang="en-US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连用时</a:t>
            </a:r>
            <a:r>
              <a:rPr kumimoji="1"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kumimoji="1" lang="zh-CN" altLang="en-US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往往含有赞扬厌恶责备等感情色彩。</a:t>
            </a:r>
          </a:p>
          <a:p>
            <a:pPr>
              <a:lnSpc>
                <a:spcPct val="110000"/>
              </a:lnSpc>
            </a:pPr>
            <a:r>
              <a:rPr kumimoji="1"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He is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always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thinking of himself more</a:t>
            </a:r>
          </a:p>
          <a:p>
            <a:pPr>
              <a:lnSpc>
                <a:spcPct val="110000"/>
              </a:lnSpc>
            </a:pPr>
            <a:r>
              <a:rPr kumimoji="1"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than others.</a:t>
            </a:r>
          </a:p>
          <a:p>
            <a:pPr>
              <a:lnSpc>
                <a:spcPct val="110000"/>
              </a:lnSpc>
            </a:pPr>
            <a:r>
              <a:rPr kumimoji="1" lang="zh-CN" altLang="en-US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他总是考虑自己多于别人。</a:t>
            </a:r>
          </a:p>
          <a:p>
            <a:pPr>
              <a:lnSpc>
                <a:spcPct val="110000"/>
              </a:lnSpc>
            </a:pPr>
            <a:r>
              <a:rPr kumimoji="1"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She is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always </a:t>
            </a:r>
            <a:r>
              <a:rPr kumimoji="1"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changing her clothes.</a:t>
            </a:r>
          </a:p>
          <a:p>
            <a:pPr>
              <a:lnSpc>
                <a:spcPct val="110000"/>
              </a:lnSpc>
            </a:pPr>
            <a:r>
              <a:rPr kumimoji="1" lang="zh-CN" altLang="en-US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她总是变化着她的衣着。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323850" y="549275"/>
            <a:ext cx="8820150" cy="347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⊙</a:t>
            </a:r>
            <a:r>
              <a:rPr kumimoji="1" lang="zh-CN" altLang="en-US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表示的</a:t>
            </a:r>
            <a:r>
              <a:rPr kumimoji="1" lang="zh-CN" altLang="en-US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是某种状态</a:t>
            </a:r>
            <a:r>
              <a:rPr kumimoji="1" lang="zh-CN" altLang="en-US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的动词</a:t>
            </a: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kumimoji="1" lang="zh-CN" altLang="en-US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用一般现在时。一般不说 </a:t>
            </a: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I am knowing,</a:t>
            </a:r>
            <a:r>
              <a:rPr kumimoji="1" lang="en-US" altLang="zh-CN" sz="3100" b="1" dirty="0">
                <a:latin typeface="Times New Roman" panose="02020603050405020304" pitchFamily="18" charset="0"/>
              </a:rPr>
              <a:t> </a:t>
            </a:r>
            <a:r>
              <a:rPr kumimoji="1" lang="zh-CN" altLang="en-US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而说 </a:t>
            </a:r>
            <a:r>
              <a:rPr kumimoji="1"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know</a:t>
            </a:r>
            <a:r>
              <a:rPr kumimoji="1" lang="zh-CN" altLang="en-US" sz="3100" b="1" dirty="0"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zh-CN" altLang="en-US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常见的这类动词有</a:t>
            </a: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: want, like, hate, know, see, hear, believe, understand, seem, think, suppose, remember, need, love, realize, mean, forget, prefer, have, belong</a:t>
            </a: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323850" y="3879850"/>
            <a:ext cx="8640763" cy="219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kumimoji="1"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⊙</a:t>
            </a:r>
            <a:r>
              <a:rPr kumimoji="1" lang="zh-CN" altLang="en-US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在</a:t>
            </a:r>
            <a:r>
              <a:rPr kumimoji="1" lang="en-US" altLang="zh-CN" sz="31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there</a:t>
            </a:r>
            <a:r>
              <a:rPr kumimoji="1" lang="zh-CN" altLang="en-US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和</a:t>
            </a:r>
            <a:r>
              <a:rPr kumimoji="1" lang="en-US" altLang="zh-CN" sz="31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here</a:t>
            </a:r>
            <a:r>
              <a:rPr kumimoji="1" lang="zh-CN" altLang="en-US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引起的句子中</a:t>
            </a: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kumimoji="1" lang="zh-CN" altLang="en-US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常用</a:t>
            </a:r>
            <a:r>
              <a:rPr kumimoji="1" lang="zh-CN" altLang="en-US" sz="3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一般现在时代替现在进行时</a:t>
            </a:r>
            <a:r>
              <a:rPr kumimoji="1" lang="zh-CN" altLang="en-US" sz="3100" b="1" dirty="0">
                <a:latin typeface="Times New Roman" panose="02020603050405020304" pitchFamily="18" charset="0"/>
              </a:rPr>
              <a:t>。</a:t>
            </a:r>
          </a:p>
          <a:p>
            <a:pPr defTabSz="913130">
              <a:lnSpc>
                <a:spcPct val="110000"/>
              </a:lnSpc>
            </a:pPr>
            <a:r>
              <a:rPr kumimoji="1" lang="zh-CN" altLang="en-US" sz="3100" b="1" dirty="0">
                <a:latin typeface="Times New Roman" panose="02020603050405020304" pitchFamily="18" charset="0"/>
              </a:rPr>
              <a:t>    </a:t>
            </a:r>
            <a:r>
              <a:rPr kumimoji="1" lang="en-US" altLang="zh-CN" sz="31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Here </a:t>
            </a:r>
            <a:r>
              <a:rPr kumimoji="1" lang="en-US" altLang="zh-CN" sz="31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1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comes </a:t>
            </a: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the bus.</a:t>
            </a:r>
          </a:p>
          <a:p>
            <a:pPr defTabSz="913130">
              <a:lnSpc>
                <a:spcPct val="110000"/>
              </a:lnSpc>
            </a:pPr>
            <a:r>
              <a:rPr kumimoji="1" lang="en-US" altLang="zh-CN" sz="3100" b="1" dirty="0">
                <a:latin typeface="Times New Roman" panose="02020603050405020304" pitchFamily="18" charset="0"/>
              </a:rPr>
              <a:t>    </a:t>
            </a:r>
            <a:r>
              <a:rPr kumimoji="1" lang="en-US" altLang="zh-CN" sz="31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There </a:t>
            </a: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goes the bell.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349250" y="784225"/>
            <a:ext cx="8412163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1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常与一般现在时连用的时间状语有</a:t>
            </a:r>
            <a:r>
              <a:rPr kumimoji="1" lang="en-US" altLang="zh-CN" sz="31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:</a:t>
            </a:r>
            <a:r>
              <a:rPr kumimoji="1" lang="en-US" altLang="zh-CN" sz="3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always, </a:t>
            </a:r>
            <a:r>
              <a:rPr kumimoji="1" lang="en-US" altLang="zh-CN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often, usually, sometimes, usually, never, every day/week/month/year, on Sunday(s)/ Monday(s)/in the morning/afternoon/ evening, now, today every day, every week,  on Sundays, three times a week…</a:t>
            </a:r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157163" y="188913"/>
            <a:ext cx="5614987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/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【</a:t>
            </a:r>
            <a:r>
              <a:rPr kumimoji="1"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时间状语不同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】</a:t>
            </a: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287338" y="4238625"/>
            <a:ext cx="86995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100" b="1">
                <a:solidFill>
                  <a:srgbClr val="1111FF"/>
                </a:solidFill>
                <a:latin typeface="Times New Roman" panose="02020603050405020304" pitchFamily="18" charset="0"/>
              </a:rPr>
              <a:t>常与现在进行时连用的时间状语有</a:t>
            </a:r>
            <a:r>
              <a:rPr kumimoji="1" lang="en-US" altLang="zh-CN" sz="3100" b="1">
                <a:solidFill>
                  <a:srgbClr val="1111FF"/>
                </a:solidFill>
                <a:latin typeface="Times New Roman" panose="02020603050405020304" pitchFamily="18" charset="0"/>
              </a:rPr>
              <a:t>:</a:t>
            </a:r>
            <a:r>
              <a:rPr kumimoji="1" lang="en-US" altLang="zh-CN" sz="3100" b="1">
                <a:latin typeface="Times New Roman" panose="02020603050405020304" pitchFamily="18" charset="0"/>
              </a:rPr>
              <a:t> </a:t>
            </a:r>
            <a:r>
              <a:rPr kumimoji="1" lang="en-US" altLang="zh-CN" sz="3100" b="1">
                <a:solidFill>
                  <a:srgbClr val="000000"/>
                </a:solidFill>
                <a:latin typeface="Times New Roman" panose="02020603050405020304" pitchFamily="18" charset="0"/>
              </a:rPr>
              <a:t>now, at the moment</a:t>
            </a:r>
            <a:r>
              <a:rPr kumimoji="1" lang="zh-CN" altLang="en-US" sz="3100" b="1">
                <a:solidFill>
                  <a:srgbClr val="000000"/>
                </a:solidFill>
                <a:latin typeface="Times New Roman" panose="02020603050405020304" pitchFamily="18" charset="0"/>
              </a:rPr>
              <a:t>。另外</a:t>
            </a:r>
            <a:r>
              <a:rPr kumimoji="1" lang="en-US" altLang="zh-CN" sz="3100" b="1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kumimoji="1" lang="zh-CN" altLang="en-US" sz="3100" b="1">
                <a:solidFill>
                  <a:srgbClr val="000000"/>
                </a:solidFill>
                <a:latin typeface="Times New Roman" panose="02020603050405020304" pitchFamily="18" charset="0"/>
              </a:rPr>
              <a:t>以</a:t>
            </a:r>
            <a:r>
              <a:rPr kumimoji="1" lang="en-US" altLang="zh-CN" sz="3100" b="1">
                <a:solidFill>
                  <a:srgbClr val="000000"/>
                </a:solidFill>
                <a:latin typeface="Times New Roman" panose="02020603050405020304" pitchFamily="18" charset="0"/>
              </a:rPr>
              <a:t>Look, Listen</a:t>
            </a:r>
            <a:r>
              <a:rPr kumimoji="1" lang="zh-CN" altLang="en-US" sz="3100" b="1">
                <a:solidFill>
                  <a:srgbClr val="000000"/>
                </a:solidFill>
                <a:latin typeface="Times New Roman" panose="02020603050405020304" pitchFamily="18" charset="0"/>
              </a:rPr>
              <a:t>等开头的祈使句常常是现在进行时态的句子。</a:t>
            </a:r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349250" y="5768975"/>
            <a:ext cx="80645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/>
            <a:r>
              <a:rPr kumimoji="1"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Listen! Who is singing over there?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80582" name="Rectangle 6"/>
          <p:cNvSpPr>
            <a:spLocks noChangeArrowheads="1"/>
          </p:cNvSpPr>
          <p:nvPr/>
        </p:nvSpPr>
        <p:spPr bwMode="auto">
          <a:xfrm>
            <a:off x="347663" y="3617913"/>
            <a:ext cx="80645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>
              <a:spcBef>
                <a:spcPct val="50000"/>
              </a:spcBef>
            </a:pPr>
            <a:r>
              <a:rPr kumimoji="1"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I write to my uncle every month.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  <p:bldP spid="280580" grpId="0"/>
      <p:bldP spid="280581" grpId="0"/>
      <p:bldP spid="2805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81602" name="Picture 2" descr="200813010351518"/>
          <p:cNvPicPr>
            <a:picLocks noChangeAspect="1" noChangeArrowheads="1"/>
          </p:cNvPicPr>
          <p:nvPr/>
        </p:nvPicPr>
        <p:blipFill>
          <a:blip r:embed="rId2" cstate="email"/>
          <a:srcRect b="-66"/>
          <a:stretch>
            <a:fillRect/>
          </a:stretch>
        </p:blipFill>
        <p:spPr bwMode="auto">
          <a:xfrm>
            <a:off x="5051425" y="1809750"/>
            <a:ext cx="3165475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731838" y="5499100"/>
            <a:ext cx="734377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They are making big red lanterns.</a:t>
            </a:r>
          </a:p>
        </p:txBody>
      </p:sp>
      <p:pic>
        <p:nvPicPr>
          <p:cNvPr id="281604" name="Picture 10" descr="8571697"/>
          <p:cNvPicPr>
            <a:picLocks noChangeAspect="1" noChangeArrowheads="1"/>
          </p:cNvPicPr>
          <p:nvPr/>
        </p:nvPicPr>
        <p:blipFill>
          <a:blip r:embed="rId3" cstate="email"/>
          <a:srcRect b="-17"/>
          <a:stretch>
            <a:fillRect/>
          </a:stretch>
        </p:blipFill>
        <p:spPr bwMode="auto">
          <a:xfrm>
            <a:off x="349250" y="1898650"/>
            <a:ext cx="439102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95438" y="1179513"/>
            <a:ext cx="6442075" cy="64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/>
          <a:p>
            <a:pPr defTabSz="913130"/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 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81606" name="WordArt 6"/>
          <p:cNvSpPr>
            <a:spLocks noChangeArrowheads="1" noChangeShapeType="1" noTextEdit="1"/>
          </p:cNvSpPr>
          <p:nvPr/>
        </p:nvSpPr>
        <p:spPr bwMode="auto">
          <a:xfrm>
            <a:off x="1692275" y="277813"/>
            <a:ext cx="547370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8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/>
      <p:bldP spid="8" grpId="0"/>
      <p:bldP spid="2816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82626" name="Rectangle 3"/>
          <p:cNvSpPr>
            <a:spLocks noChangeArrowheads="1"/>
          </p:cNvSpPr>
          <p:nvPr/>
        </p:nvSpPr>
        <p:spPr bwMode="auto">
          <a:xfrm>
            <a:off x="69850" y="3000375"/>
            <a:ext cx="2260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 anchor="b">
            <a:spAutoFit/>
          </a:bodyPr>
          <a:lstStyle/>
          <a:p>
            <a:pPr defTabSz="913130"/>
            <a:endParaRPr kumimoji="1" lang="zh-CN" altLang="zh-CN" sz="2900" b="1">
              <a:latin typeface="Times New Roman" panose="02020603050405020304" pitchFamily="18" charset="0"/>
            </a:endParaRPr>
          </a:p>
        </p:txBody>
      </p:sp>
      <p:sp>
        <p:nvSpPr>
          <p:cNvPr id="282627" name="Rectangle 4"/>
          <p:cNvSpPr>
            <a:spLocks noChangeArrowheads="1"/>
          </p:cNvSpPr>
          <p:nvPr/>
        </p:nvSpPr>
        <p:spPr bwMode="auto">
          <a:xfrm>
            <a:off x="69850" y="3000375"/>
            <a:ext cx="23574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 anchor="b">
            <a:spAutoFit/>
          </a:bodyPr>
          <a:lstStyle/>
          <a:p>
            <a:pPr defTabSz="913130"/>
            <a:endParaRPr kumimoji="1" lang="zh-CN" altLang="zh-CN" sz="2900" b="1">
              <a:latin typeface="Times New Roman" panose="02020603050405020304" pitchFamily="18" charset="0"/>
            </a:endParaRPr>
          </a:p>
        </p:txBody>
      </p:sp>
      <p:sp>
        <p:nvSpPr>
          <p:cNvPr id="282628" name="Rectangle 5"/>
          <p:cNvSpPr>
            <a:spLocks noChangeArrowheads="1"/>
          </p:cNvSpPr>
          <p:nvPr/>
        </p:nvSpPr>
        <p:spPr bwMode="auto">
          <a:xfrm>
            <a:off x="69850" y="3000375"/>
            <a:ext cx="20224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 anchor="b">
            <a:spAutoFit/>
          </a:bodyPr>
          <a:lstStyle/>
          <a:p>
            <a:pPr defTabSz="913130"/>
            <a:endParaRPr kumimoji="1" lang="zh-CN" altLang="zh-CN" sz="2900" b="1">
              <a:latin typeface="Times New Roman" panose="02020603050405020304" pitchFamily="18" charset="0"/>
            </a:endParaRPr>
          </a:p>
        </p:txBody>
      </p:sp>
      <p:pic>
        <p:nvPicPr>
          <p:cNvPr id="282629" name="Picture 5" descr="201101211038173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377950"/>
            <a:ext cx="403225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4976813"/>
            <a:ext cx="3959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17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cleaning the house.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27584" y="404664"/>
            <a:ext cx="64436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/>
          <a:p>
            <a:pPr defTabSz="913130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 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6463" y="5013325"/>
            <a:ext cx="37433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17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buying things. </a:t>
            </a:r>
          </a:p>
        </p:txBody>
      </p:sp>
      <p:pic>
        <p:nvPicPr>
          <p:cNvPr id="282633" name="Picture 14" descr="Dcp_00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377950"/>
            <a:ext cx="36703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83650" name="Picture 2" descr="2011213155397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449388"/>
            <a:ext cx="3673475" cy="33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684213" y="4905375"/>
            <a:ext cx="350361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She is sweeping the floor.</a:t>
            </a:r>
          </a:p>
        </p:txBody>
      </p:sp>
      <p:pic>
        <p:nvPicPr>
          <p:cNvPr id="283652" name="Picture 4" descr="W0200812034041144851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49388"/>
            <a:ext cx="38100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4462463" y="4941888"/>
            <a:ext cx="4159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He is cooking the meal in the kitchen.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15616" y="404664"/>
            <a:ext cx="4681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/>
          <a:p>
            <a:pPr defTabSz="913130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he/ she doing? 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8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/>
      <p:bldP spid="28365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731838" y="1028700"/>
            <a:ext cx="7632700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Look at the following pictures and say what they are doing.</a:t>
            </a:r>
          </a:p>
        </p:txBody>
      </p:sp>
      <p:pic>
        <p:nvPicPr>
          <p:cNvPr id="266243" name="Picture 3" descr="drin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89138"/>
            <a:ext cx="3055937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4" name="Picture 4" descr="call"/>
          <p:cNvPicPr>
            <a:picLocks noChangeAspect="1" noChangeArrowheads="1"/>
          </p:cNvPicPr>
          <p:nvPr/>
        </p:nvPicPr>
        <p:blipFill>
          <a:blip r:embed="rId3" cstate="email"/>
          <a:srcRect b="-66"/>
          <a:stretch>
            <a:fillRect/>
          </a:stretch>
        </p:blipFill>
        <p:spPr bwMode="auto">
          <a:xfrm>
            <a:off x="4643438" y="2276475"/>
            <a:ext cx="3744912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1187450" y="5373688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6600"/>
                </a:solidFill>
                <a:latin typeface="Times New Roman" panose="02020603050405020304" pitchFamily="18" charset="0"/>
              </a:rPr>
              <a:t>drinking</a:t>
            </a:r>
          </a:p>
        </p:txBody>
      </p:sp>
      <p:sp>
        <p:nvSpPr>
          <p:cNvPr id="266246" name="Text Box 6"/>
          <p:cNvSpPr txBox="1">
            <a:spLocks noChangeArrowheads="1"/>
          </p:cNvSpPr>
          <p:nvPr/>
        </p:nvSpPr>
        <p:spPr bwMode="auto">
          <a:xfrm>
            <a:off x="6011863" y="5373688"/>
            <a:ext cx="2014537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6600"/>
                </a:solidFill>
                <a:latin typeface="Times New Roman" panose="02020603050405020304" pitchFamily="18" charset="0"/>
              </a:rPr>
              <a:t>calling</a:t>
            </a:r>
          </a:p>
        </p:txBody>
      </p:sp>
      <p:sp>
        <p:nvSpPr>
          <p:cNvPr id="266247" name="WordArt 7"/>
          <p:cNvSpPr>
            <a:spLocks noChangeArrowheads="1" noChangeShapeType="1" noTextEdit="1"/>
          </p:cNvSpPr>
          <p:nvPr/>
        </p:nvSpPr>
        <p:spPr bwMode="auto">
          <a:xfrm>
            <a:off x="2749550" y="277813"/>
            <a:ext cx="36449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</a:rPr>
              <a:t>Warming up</a:t>
            </a:r>
            <a:endParaRPr lang="zh-CN" altLang="en-US" sz="40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10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266245" grpId="0"/>
      <p:bldP spid="266246" grpId="0"/>
      <p:bldP spid="2662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683568" y="5445224"/>
            <a:ext cx="7921500" cy="6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7" rIns="91435" bIns="45717" anchor="ctr">
            <a:spAutoFit/>
          </a:bodyPr>
          <a:lstStyle/>
          <a:p>
            <a:pPr defTabSz="913130"/>
            <a:r>
              <a:rPr kumimoji="1"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They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are having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dinner in a restaurant.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044813" y="332656"/>
            <a:ext cx="46085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/>
          <a:p>
            <a:pPr defTabSz="913130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 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84676" name="Picture 4" descr="000530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75" y="1412875"/>
            <a:ext cx="6662738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85698" name="Picture 2" descr="w0201106206789292201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557338"/>
            <a:ext cx="3997325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322263" y="4976813"/>
            <a:ext cx="41767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>
            <a:spAutoFit/>
          </a:bodyPr>
          <a:lstStyle/>
          <a:p>
            <a:pPr defTabSz="913130"/>
            <a:r>
              <a:rPr kumimoji="1"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They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are watching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TV.</a:t>
            </a:r>
            <a:r>
              <a:rPr kumimoji="1" lang="en-US" altLang="zh-CN" sz="29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85700" name="Picture 4" descr="201007050907467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8513" y="1557338"/>
            <a:ext cx="4140200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701" name="Rectangle 5"/>
          <p:cNvSpPr>
            <a:spLocks noChangeArrowheads="1"/>
          </p:cNvSpPr>
          <p:nvPr/>
        </p:nvSpPr>
        <p:spPr bwMode="auto">
          <a:xfrm>
            <a:off x="4681538" y="4976813"/>
            <a:ext cx="4219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>
            <a:spAutoFit/>
          </a:bodyPr>
          <a:lstStyle/>
          <a:p>
            <a:pPr defTabSz="913130"/>
            <a:r>
              <a:rPr kumimoji="1"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They </a:t>
            </a:r>
            <a:r>
              <a:rPr kumimoji="1"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are playing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games.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00113" y="404664"/>
            <a:ext cx="4572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/>
          <a:p>
            <a:pPr defTabSz="913130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 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8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/>
      <p:bldP spid="285701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86722" name="Picture 2" descr="201101250413171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1808163"/>
            <a:ext cx="6659563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51343" y="404664"/>
            <a:ext cx="4645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/>
          <a:p>
            <a:pPr defTabSz="913130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 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1474788" y="5553075"/>
            <a:ext cx="63007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They’re learning a lion dance.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67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87746" name="Text Box 2"/>
          <p:cNvSpPr txBox="1">
            <a:spLocks noChangeArrowheads="1"/>
          </p:cNvSpPr>
          <p:nvPr/>
        </p:nvSpPr>
        <p:spPr bwMode="auto">
          <a:xfrm>
            <a:off x="157163" y="974725"/>
            <a:ext cx="81724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Students A: </a:t>
            </a:r>
            <a:r>
              <a:rPr lang="en-US" altLang="zh-CN" sz="31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Choose a picture. </a:t>
            </a:r>
          </a:p>
          <a:p>
            <a:pPr>
              <a:lnSpc>
                <a:spcPct val="110000"/>
              </a:lnSpc>
            </a:pPr>
            <a:r>
              <a:rPr lang="en-US" altLang="zh-CN" sz="31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Say what the people are doing.</a:t>
            </a:r>
          </a:p>
          <a:p>
            <a:pPr>
              <a:lnSpc>
                <a:spcPct val="110000"/>
              </a:lnSpc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Students B: </a:t>
            </a:r>
            <a:r>
              <a:rPr lang="en-US" altLang="zh-CN" sz="31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Guess which picture</a:t>
            </a:r>
          </a:p>
          <a:p>
            <a:pPr>
              <a:lnSpc>
                <a:spcPct val="110000"/>
              </a:lnSpc>
            </a:pPr>
            <a:r>
              <a:rPr lang="en-US" altLang="zh-CN" sz="31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Students A is describing.</a:t>
            </a:r>
            <a:endParaRPr kumimoji="1" lang="en-US" altLang="zh-CN" sz="31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7747" name="Picture 3" descr="4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94450" y="728663"/>
            <a:ext cx="2376488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48" name="Picture 4" descr="4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94450" y="2619375"/>
            <a:ext cx="2449513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49" name="Picture 5" descr="4-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94450" y="4600575"/>
            <a:ext cx="2462213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0" name="Picture 6" descr="4-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4500" y="4937125"/>
            <a:ext cx="24955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1" name="Picture 7" descr="4-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27388" y="5140325"/>
            <a:ext cx="2974975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752" name="WordArt 8"/>
          <p:cNvSpPr>
            <a:spLocks noChangeArrowheads="1" noChangeShapeType="1" noTextEdit="1"/>
          </p:cNvSpPr>
          <p:nvPr/>
        </p:nvSpPr>
        <p:spPr bwMode="auto">
          <a:xfrm>
            <a:off x="1882775" y="369888"/>
            <a:ext cx="4705350" cy="65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Work in pairs 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287753" name="Text Box 9"/>
          <p:cNvSpPr txBox="1">
            <a:spLocks noChangeArrowheads="1"/>
          </p:cNvSpPr>
          <p:nvPr/>
        </p:nvSpPr>
        <p:spPr bwMode="auto">
          <a:xfrm>
            <a:off x="349250" y="2949575"/>
            <a:ext cx="5832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A: They are watching TV.</a:t>
            </a:r>
          </a:p>
          <a:p>
            <a:pPr>
              <a:lnSpc>
                <a:spcPct val="120000"/>
              </a:lnSpc>
            </a:pPr>
            <a:r>
              <a:rPr lang="en-US" altLang="zh-CN" sz="36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B: Is it Picture 4?</a:t>
            </a:r>
            <a:br>
              <a:rPr lang="en-US" altLang="zh-CN" sz="36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zh-CN" sz="36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A: Yes, it is. / No, it isn’t.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  <p:bldP spid="287752" grpId="0" animBg="1"/>
      <p:bldP spid="2877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88770" name="Text Box 2"/>
          <p:cNvSpPr txBox="1">
            <a:spLocks noChangeArrowheads="1"/>
          </p:cNvSpPr>
          <p:nvPr/>
        </p:nvSpPr>
        <p:spPr bwMode="auto">
          <a:xfrm>
            <a:off x="252413" y="615950"/>
            <a:ext cx="8542337" cy="441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3399"/>
                </a:solidFill>
              </a:rPr>
              <a:t>Write questions and short answers.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Lingling’s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mother / learning a lion dance?</a:t>
            </a:r>
          </a:p>
          <a:p>
            <a:pPr>
              <a:lnSpc>
                <a:spcPct val="130000"/>
              </a:lnSpc>
            </a:pP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Is </a:t>
            </a:r>
            <a:r>
              <a:rPr lang="en-US" altLang="zh-CN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Lingling’s</a:t>
            </a: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mother learning a lion   </a:t>
            </a:r>
          </a:p>
          <a:p>
            <a:pPr>
              <a:lnSpc>
                <a:spcPct val="130000"/>
              </a:lnSpc>
            </a:pP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dance?</a:t>
            </a:r>
          </a:p>
          <a:p>
            <a:pPr>
              <a:lnSpc>
                <a:spcPct val="130000"/>
              </a:lnSpc>
            </a:pP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— No, she isn’t.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Lingling’s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mother / cleaning the house?</a:t>
            </a:r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444500" y="4760913"/>
            <a:ext cx="86995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Lingling’s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mother cleaning the house?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Yes, she is.</a:t>
            </a:r>
            <a:endParaRPr kumimoji="1"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8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8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8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8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8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8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89794" name="Rectangle 3"/>
          <p:cNvSpPr>
            <a:spLocks noChangeArrowheads="1"/>
          </p:cNvSpPr>
          <p:nvPr/>
        </p:nvSpPr>
        <p:spPr bwMode="auto">
          <a:xfrm>
            <a:off x="69850" y="3000375"/>
            <a:ext cx="2260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 anchor="b">
            <a:spAutoFit/>
          </a:bodyPr>
          <a:lstStyle/>
          <a:p>
            <a:pPr defTabSz="913130"/>
            <a:endParaRPr kumimoji="1" lang="zh-CN" altLang="zh-CN" sz="2900" b="1">
              <a:latin typeface="Times New Roman" panose="02020603050405020304" pitchFamily="18" charset="0"/>
            </a:endParaRPr>
          </a:p>
        </p:txBody>
      </p:sp>
      <p:sp>
        <p:nvSpPr>
          <p:cNvPr id="289795" name="Rectangle 4"/>
          <p:cNvSpPr>
            <a:spLocks noChangeArrowheads="1"/>
          </p:cNvSpPr>
          <p:nvPr/>
        </p:nvSpPr>
        <p:spPr bwMode="auto">
          <a:xfrm>
            <a:off x="69850" y="3000375"/>
            <a:ext cx="23574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 anchor="b">
            <a:spAutoFit/>
          </a:bodyPr>
          <a:lstStyle/>
          <a:p>
            <a:pPr defTabSz="913130"/>
            <a:endParaRPr kumimoji="1" lang="zh-CN" altLang="zh-CN" sz="2900" b="1">
              <a:latin typeface="Times New Roman" panose="02020603050405020304" pitchFamily="18" charset="0"/>
            </a:endParaRPr>
          </a:p>
        </p:txBody>
      </p:sp>
      <p:sp>
        <p:nvSpPr>
          <p:cNvPr id="289796" name="Rectangle 5"/>
          <p:cNvSpPr>
            <a:spLocks noChangeArrowheads="1"/>
          </p:cNvSpPr>
          <p:nvPr/>
        </p:nvSpPr>
        <p:spPr bwMode="auto">
          <a:xfrm>
            <a:off x="69850" y="3000375"/>
            <a:ext cx="20224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 anchor="b">
            <a:spAutoFit/>
          </a:bodyPr>
          <a:lstStyle/>
          <a:p>
            <a:pPr defTabSz="913130"/>
            <a:endParaRPr kumimoji="1" lang="zh-CN" altLang="zh-CN" sz="2900" b="1">
              <a:latin typeface="Times New Roman" panose="02020603050405020304" pitchFamily="18" charset="0"/>
            </a:endParaRP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323849" y="974726"/>
            <a:ext cx="8424863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altLang="zh-CN" sz="36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Lingling’s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father / making lanterns?</a:t>
            </a:r>
          </a:p>
          <a:p>
            <a:pPr>
              <a:lnSpc>
                <a:spcPct val="140000"/>
              </a:lnSpc>
            </a:pPr>
            <a:endParaRPr lang="en-US" altLang="zh-CN" sz="36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endParaRPr lang="en-US" altLang="zh-CN" sz="36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altLang="zh-CN" sz="36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Lingling’s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aunt / cooking the meal?</a:t>
            </a:r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647700" y="1671638"/>
            <a:ext cx="8243888" cy="382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Lingling’s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father making lanterns?</a:t>
            </a:r>
          </a:p>
          <a:p>
            <a:pPr>
              <a:lnSpc>
                <a:spcPct val="14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No, he isn’t.</a:t>
            </a:r>
          </a:p>
          <a:p>
            <a:pPr>
              <a:lnSpc>
                <a:spcPct val="140000"/>
              </a:lnSpc>
            </a:pP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Lingling’s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aunt cooking the meal?</a:t>
            </a:r>
          </a:p>
          <a:p>
            <a:pPr>
              <a:lnSpc>
                <a:spcPct val="14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No, she isn’t.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9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9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9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9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89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9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9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9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9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9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9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9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9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9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89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9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9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9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9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89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539552" y="100013"/>
            <a:ext cx="75977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4. </a:t>
            </a:r>
            <a:r>
              <a:rPr lang="en-US" altLang="zh-CN" sz="36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Lingling’s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grandma / sweeping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  the floor?</a:t>
            </a:r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1176338" y="1449388"/>
            <a:ext cx="80994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 Lingling’s grandma sweeping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the floor?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No, she isn’t.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636588" y="3429000"/>
            <a:ext cx="8255892" cy="142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5. </a:t>
            </a:r>
            <a:r>
              <a:rPr lang="en-US" altLang="zh-CN" sz="36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Daming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and Betty / learning a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  lion dance?</a:t>
            </a: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1308100" y="4679950"/>
            <a:ext cx="7872413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Are Daming and Betty learning a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lion dance?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No, they aren’t.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/>
      <p:bldP spid="290819" grpId="0"/>
      <p:bldP spid="290820" grpId="0"/>
      <p:bldP spid="2908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576263" y="1012825"/>
            <a:ext cx="7921625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6. </a:t>
            </a:r>
            <a:r>
              <a:rPr lang="en-US" altLang="zh-CN" sz="36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Lingling’s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family / getting ready for  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  Spring Festival?</a:t>
            </a: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863600" y="2489200"/>
            <a:ext cx="7127875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Are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Lingling’s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family getting 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ready for Spring Festival?  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Yes, they are.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/>
      <p:bldP spid="2918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252413" y="980728"/>
            <a:ext cx="8280400" cy="36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Write questions and answers about the pictures in Activity 1.</a:t>
            </a:r>
          </a:p>
          <a:p>
            <a:pPr>
              <a:lnSpc>
                <a:spcPct val="130000"/>
              </a:lnSpc>
            </a:pP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altLang="zh-CN" sz="36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What</a:t>
            </a:r>
            <a:r>
              <a:rPr lang="en-US" altLang="zh-CN" sz="36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’s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the boy </a:t>
            </a:r>
            <a:r>
              <a:rPr lang="en-US" altLang="zh-CN" sz="36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doing</a:t>
            </a:r>
            <a:r>
              <a:rPr lang="en-US" altLang="zh-CN" sz="36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36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— He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is using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a computer.</a:t>
            </a:r>
          </a:p>
        </p:txBody>
      </p:sp>
      <p:pic>
        <p:nvPicPr>
          <p:cNvPr id="292867" name="Picture 3" descr="medicine1509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7688" y="3787775"/>
            <a:ext cx="32734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9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157163" y="406665"/>
            <a:ext cx="8820150" cy="534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4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Complete the passage </a:t>
            </a:r>
          </a:p>
          <a:p>
            <a:pPr algn="ctr">
              <a:lnSpc>
                <a:spcPct val="80000"/>
              </a:lnSpc>
            </a:pPr>
            <a:endParaRPr lang="en-US" altLang="zh-CN" sz="41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At the moment, we (1) ________________ (get ready) for Spring Festival. We (2) _____________ (clean) the house and we (3) _____________ (sweep) the floor. My mother (4) _________ (cook) a meal. My father doesn’t (5) ______ (work) today. </a:t>
            </a:r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5087938" y="1728788"/>
            <a:ext cx="3706812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are getting ready</a:t>
            </a: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731838" y="3078163"/>
            <a:ext cx="309880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are cleaning</a:t>
            </a: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1163638" y="3698875"/>
            <a:ext cx="302418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are sweeping</a:t>
            </a: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2687638" y="4330700"/>
            <a:ext cx="226853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 cooking</a:t>
            </a:r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4187825" y="4959350"/>
            <a:ext cx="12954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work</a:t>
            </a:r>
          </a:p>
        </p:txBody>
      </p:sp>
      <p:pic>
        <p:nvPicPr>
          <p:cNvPr id="29389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838" y="1012694"/>
            <a:ext cx="7599362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3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/>
      <p:bldP spid="293892" grpId="0"/>
      <p:bldP spid="293893" grpId="0"/>
      <p:bldP spid="293894" grpId="0"/>
      <p:bldP spid="2938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67266" name="Picture 2" descr="chushi2_00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1774825"/>
            <a:ext cx="2687638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7" name="Picture 3" descr="29gj6r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33375"/>
            <a:ext cx="4895850" cy="33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2268538" y="766763"/>
            <a:ext cx="18700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FF6600"/>
                </a:solidFill>
                <a:latin typeface="Times New Roman" panose="02020603050405020304" pitchFamily="18" charset="0"/>
              </a:rPr>
              <a:t>dancing</a:t>
            </a: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827088" y="4292600"/>
            <a:ext cx="2112962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6600"/>
                </a:solidFill>
                <a:latin typeface="Times New Roman" panose="02020603050405020304" pitchFamily="18" charset="0"/>
              </a:rPr>
              <a:t>writing</a:t>
            </a:r>
          </a:p>
        </p:txBody>
      </p:sp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6156325" y="981075"/>
            <a:ext cx="1966913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6600"/>
                </a:solidFill>
                <a:latin typeface="Times New Roman" panose="02020603050405020304" pitchFamily="18" charset="0"/>
              </a:rPr>
              <a:t>cooking</a:t>
            </a:r>
          </a:p>
        </p:txBody>
      </p:sp>
      <p:pic>
        <p:nvPicPr>
          <p:cNvPr id="267271" name="Picture 7" descr="writ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3925" y="3573463"/>
            <a:ext cx="3602038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/>
      <p:bldP spid="267269" grpId="0"/>
      <p:bldP spid="2672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360363" y="1108075"/>
            <a:ext cx="8783637" cy="441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We always (6) _____ (buy) new clothes for Spring Festival. We always (7) ____ (get) presents from our family and friends. Spring Festival finishes at Lantern Festival, and we often (8) ____ (eat) </a:t>
            </a:r>
            <a:r>
              <a:rPr lang="en-US" altLang="zh-CN" sz="3600" b="1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yuanxiao</a:t>
            </a:r>
            <a:r>
              <a:rPr lang="en-US" altLang="zh-CN" sz="36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on that day.</a:t>
            </a:r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3348038" y="1268413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buy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6683375" y="1898650"/>
            <a:ext cx="8636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get</a:t>
            </a: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5724525" y="3968750"/>
            <a:ext cx="8636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/>
      <p:bldP spid="294915" grpId="0"/>
      <p:bldP spid="294916" grpId="0"/>
      <p:bldP spid="2949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95938" name="WordArt 2"/>
          <p:cNvSpPr>
            <a:spLocks noChangeArrowheads="1" noChangeShapeType="1" noTextEdit="1"/>
          </p:cNvSpPr>
          <p:nvPr/>
        </p:nvSpPr>
        <p:spPr bwMode="auto">
          <a:xfrm>
            <a:off x="2173288" y="458788"/>
            <a:ext cx="5064125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Around the world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636588" y="1449388"/>
            <a:ext cx="8151004" cy="76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913130"/>
            <a:r>
              <a:rPr lang="en-US" altLang="zh-CN" sz="4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Christmas and Father Christmas</a:t>
            </a:r>
          </a:p>
        </p:txBody>
      </p:sp>
      <p:pic>
        <p:nvPicPr>
          <p:cNvPr id="295940" name="Picture 4" descr="20111224%CA%A5%B5%AE%BD%D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95438" y="2349500"/>
            <a:ext cx="6532562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 animBg="1"/>
      <p:bldP spid="2959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305070" y="340600"/>
            <a:ext cx="8509893" cy="602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Christmas and Father Christmas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Christmas is 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the most important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festival in most Western countries. Children usually like Christmas a lot 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because of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Father Christmas, Santa Claus. He is a fat man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with 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long white beard and he </a:t>
            </a:r>
            <a:r>
              <a:rPr lang="en-US" altLang="zh-CN" sz="36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wears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a red suit. He </a:t>
            </a:r>
            <a:r>
              <a:rPr lang="en-US" altLang="zh-CN" sz="36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visits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people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Christmas Eve and Christmas Day, and 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gives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presents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children, so they love him very much.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6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444500" y="476672"/>
            <a:ext cx="8205788" cy="341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Module task: Writing a letter about Spring Festival to a foreign student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Ask and answer questions about what you and your family are doing for Spring Festival at the moment.</a:t>
            </a: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415088" y="3968750"/>
            <a:ext cx="8412163" cy="225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What are you and your family doing  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   for Spring Festival at the moment?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My mother is cooking.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731838" y="1490663"/>
            <a:ext cx="7848600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Write notes about your Spring Festival. Use the headings to help you.</a:t>
            </a:r>
            <a:endParaRPr lang="en-US" altLang="zh-CN" sz="36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2466181" y="3068960"/>
            <a:ext cx="3924300" cy="329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36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Getting ready    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40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Food      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40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Presents            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40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Traditions</a:t>
            </a:r>
          </a:p>
        </p:txBody>
      </p:sp>
      <p:sp>
        <p:nvSpPr>
          <p:cNvPr id="299012" name="WordArt 4"/>
          <p:cNvSpPr>
            <a:spLocks noChangeArrowheads="1" noChangeShapeType="1" noTextEdit="1"/>
          </p:cNvSpPr>
          <p:nvPr/>
        </p:nvSpPr>
        <p:spPr bwMode="auto">
          <a:xfrm>
            <a:off x="2363788" y="369888"/>
            <a:ext cx="41290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Writing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/>
            </a:endParaRPr>
          </a:p>
        </p:txBody>
      </p:sp>
      <p:pic>
        <p:nvPicPr>
          <p:cNvPr id="299013" name="Picture 5" descr="e45a5afda8d0afc2358e5eabcd17243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3" b="-241"/>
          <a:stretch>
            <a:fillRect/>
          </a:stretch>
        </p:blipFill>
        <p:spPr bwMode="auto">
          <a:xfrm>
            <a:off x="7739063" y="369888"/>
            <a:ext cx="1190625" cy="1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/>
      <p:bldP spid="299011" grpId="0"/>
      <p:bldP spid="2990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graphicFrame>
        <p:nvGraphicFramePr>
          <p:cNvPr id="300034" name="Group 2"/>
          <p:cNvGraphicFramePr>
            <a:graphicFrameLocks noGrp="1"/>
          </p:cNvGraphicFramePr>
          <p:nvPr/>
        </p:nvGraphicFramePr>
        <p:xfrm>
          <a:off x="252413" y="665163"/>
          <a:ext cx="8639175" cy="5242536"/>
        </p:xfrm>
        <a:graphic>
          <a:graphicData uri="http://schemas.openxmlformats.org/drawingml/2006/table">
            <a:tbl>
              <a:tblPr/>
              <a:tblGrid>
                <a:gridCol w="259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Getting ready</a:t>
                      </a:r>
                    </a:p>
                  </a:txBody>
                  <a:tcPr marL="91435" marR="91435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Food</a:t>
                      </a: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Presents</a:t>
                      </a: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Traditions</a:t>
                      </a: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 shopping for presents</a:t>
                      </a:r>
                    </a:p>
                  </a:txBody>
                  <a:tcPr marL="91435" marR="91435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buy lots of food</a:t>
                      </a: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give new clothes</a:t>
                      </a: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eat </a:t>
                      </a:r>
                      <a:r>
                        <a:rPr kumimoji="0" lang="en-US" altLang="zh-CN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jiaozi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get lots of food ready</a:t>
                      </a:r>
                    </a:p>
                  </a:txBody>
                  <a:tcPr marL="91435" marR="91435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give </a:t>
                      </a:r>
                      <a:r>
                        <a:rPr kumimoji="0" lang="en-US" altLang="zh-CN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hongbao</a:t>
                      </a: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buy new clothes</a:t>
                      </a: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have a traditional family dinner</a:t>
                      </a: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298450" y="1358900"/>
            <a:ext cx="8496300" cy="328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kumimoji="1"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Write a letter to a friend saying: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kumimoji="1"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What you’re doing for Spring Festival   </a:t>
            </a:r>
          </a:p>
          <a:p>
            <a:pPr>
              <a:lnSpc>
                <a:spcPct val="140000"/>
              </a:lnSpc>
            </a:pPr>
            <a:r>
              <a:rPr kumimoji="1"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  at the moment.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kumimoji="1"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What you usually do.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8459788" cy="61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zh-CN" sz="3600" b="1" dirty="0">
                <a:solidFill>
                  <a:srgbClr val="990099"/>
                </a:solidFill>
                <a:latin typeface="Century Gothic" panose="020B0502020202020204" pitchFamily="34" charset="0"/>
              </a:rPr>
              <a:t>Use your notes in Activities 6and 7.</a:t>
            </a:r>
          </a:p>
          <a:p>
            <a:pPr>
              <a:lnSpc>
                <a:spcPct val="140000"/>
              </a:lnSpc>
            </a:pP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Dear …</a:t>
            </a:r>
          </a:p>
          <a:p>
            <a:pPr>
              <a:lnSpc>
                <a:spcPct val="140000"/>
              </a:lnSpc>
            </a:pP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Here in China it’s Spring Festival and we’re getting ready.</a:t>
            </a:r>
          </a:p>
          <a:p>
            <a:pPr>
              <a:lnSpc>
                <a:spcPct val="140000"/>
              </a:lnSpc>
            </a:pP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My mother is …</a:t>
            </a:r>
          </a:p>
          <a:p>
            <a:pPr>
              <a:lnSpc>
                <a:spcPct val="140000"/>
              </a:lnSpc>
            </a:pP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Usually we … and we …</a:t>
            </a:r>
          </a:p>
          <a:p>
            <a:pPr>
              <a:lnSpc>
                <a:spcPct val="140000"/>
              </a:lnSpc>
            </a:pP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Tell me about a festival in your country.</a:t>
            </a:r>
          </a:p>
          <a:p>
            <a:pPr>
              <a:lnSpc>
                <a:spcPct val="140000"/>
              </a:lnSpc>
            </a:pP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Best wishes,</a:t>
            </a:r>
          </a:p>
          <a:p>
            <a:pPr>
              <a:lnSpc>
                <a:spcPct val="140000"/>
              </a:lnSpc>
            </a:pPr>
            <a:r>
              <a:rPr kumimoji="1" lang="en-US" altLang="zh-CN" sz="31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______ (your name)</a:t>
            </a:r>
          </a:p>
        </p:txBody>
      </p:sp>
      <p:pic>
        <p:nvPicPr>
          <p:cNvPr id="302083" name="Picture 3" descr="MC90031218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2528888"/>
            <a:ext cx="2460625" cy="19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2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2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2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2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2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0" y="277813"/>
            <a:ext cx="8229600" cy="904875"/>
          </a:xfrm>
          <a:noFill/>
        </p:spPr>
        <p:txBody>
          <a:bodyPr/>
          <a:lstStyle/>
          <a:p>
            <a:r>
              <a:rPr lang="en-US" altLang="zh-CN" sz="4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possible version</a:t>
            </a:r>
          </a:p>
        </p:txBody>
      </p:sp>
      <p:sp>
        <p:nvSpPr>
          <p:cNvPr id="303108" name="Rectangle 4"/>
          <p:cNvSpPr>
            <a:spLocks noGrp="1" noChangeArrowheads="1"/>
          </p:cNvSpPr>
          <p:nvPr>
            <p:ph idx="1"/>
          </p:nvPr>
        </p:nvSpPr>
        <p:spPr>
          <a:xfrm>
            <a:off x="565150" y="1089025"/>
            <a:ext cx="8229600" cy="5130800"/>
          </a:xfrm>
          <a:noFill/>
        </p:spPr>
        <p:txBody>
          <a:bodyPr/>
          <a:lstStyle/>
          <a:p>
            <a:pPr marL="0" indent="0" defTabSz="704850">
              <a:lnSpc>
                <a:spcPct val="110000"/>
              </a:lnSpc>
              <a:buFontTx/>
              <a:buNone/>
            </a:pPr>
            <a:r>
              <a:rPr lang="en-US" altLang="zh-CN" sz="3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Dear Linda,</a:t>
            </a:r>
          </a:p>
          <a:p>
            <a:pPr marL="0" indent="0" defTabSz="704850">
              <a:lnSpc>
                <a:spcPct val="110000"/>
              </a:lnSpc>
              <a:buFontTx/>
              <a:buNone/>
            </a:pPr>
            <a:r>
              <a:rPr lang="en-US" altLang="zh-CN" sz="3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Here in China it’s Spring Festival and we’re getting ready. My mother is cleaning the house and my father is helping her. Usually we have a big family</a:t>
            </a:r>
          </a:p>
          <a:p>
            <a:pPr marL="0" indent="0" defTabSz="704850">
              <a:lnSpc>
                <a:spcPct val="110000"/>
              </a:lnSpc>
              <a:buFontTx/>
              <a:buNone/>
            </a:pPr>
            <a:r>
              <a:rPr lang="en-US" altLang="zh-CN" sz="3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dinner and we watch a special TV </a:t>
            </a:r>
            <a:r>
              <a:rPr lang="en-US" altLang="zh-CN" sz="3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programme</a:t>
            </a:r>
            <a:r>
              <a:rPr lang="en-US" altLang="zh-CN" sz="3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in the evening to celebrate the festival.</a:t>
            </a:r>
          </a:p>
          <a:p>
            <a:pPr marL="0" indent="0" defTabSz="704850">
              <a:lnSpc>
                <a:spcPct val="110000"/>
              </a:lnSpc>
              <a:buFontTx/>
              <a:buNone/>
            </a:pPr>
            <a:r>
              <a:rPr lang="en-US" altLang="zh-CN" sz="3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Tell me about a festival in your country.</a:t>
            </a:r>
          </a:p>
          <a:p>
            <a:pPr marL="0" indent="0" defTabSz="704850">
              <a:lnSpc>
                <a:spcPct val="110000"/>
              </a:lnSpc>
              <a:buFontTx/>
              <a:buNone/>
            </a:pPr>
            <a:r>
              <a:rPr lang="en-US" altLang="zh-CN" sz="3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Love from,</a:t>
            </a:r>
          </a:p>
          <a:p>
            <a:pPr marL="0" indent="0" defTabSz="704850">
              <a:lnSpc>
                <a:spcPct val="110000"/>
              </a:lnSpc>
              <a:buFontTx/>
              <a:buNone/>
            </a:pPr>
            <a:r>
              <a:rPr lang="en-US" altLang="zh-CN" sz="3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Lucy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1330325" y="1919288"/>
            <a:ext cx="68421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3E7FF"/>
                    </a:gs>
                    <a:gs pos="50000">
                      <a:schemeClr val="bg1"/>
                    </a:gs>
                    <a:gs pos="100000">
                      <a:srgbClr val="F3E7FF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4131" name="Rectangle 3"/>
          <p:cNvSpPr>
            <a:spLocks noRot="1" noChangeArrowheads="1"/>
          </p:cNvSpPr>
          <p:nvPr/>
        </p:nvSpPr>
        <p:spPr bwMode="auto">
          <a:xfrm>
            <a:off x="1981200" y="1358900"/>
            <a:ext cx="6335713" cy="12985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 anchor="ctr"/>
          <a:lstStyle/>
          <a:p>
            <a:pPr algn="ctr"/>
            <a:r>
              <a:rPr lang="en-US" altLang="zh-CN" sz="8200" b="1" dirty="0">
                <a:solidFill>
                  <a:srgbClr val="33CC33"/>
                </a:solidFill>
              </a:rPr>
              <a:t>Homework</a:t>
            </a:r>
          </a:p>
        </p:txBody>
      </p:sp>
      <p:grpSp>
        <p:nvGrpSpPr>
          <p:cNvPr id="304132" name="Group 4"/>
          <p:cNvGrpSpPr/>
          <p:nvPr/>
        </p:nvGrpSpPr>
        <p:grpSpPr bwMode="auto">
          <a:xfrm>
            <a:off x="105806" y="1695904"/>
            <a:ext cx="2160587" cy="2230438"/>
            <a:chOff x="0" y="164"/>
            <a:chExt cx="975" cy="953"/>
          </a:xfrm>
        </p:grpSpPr>
        <p:pic>
          <p:nvPicPr>
            <p:cNvPr id="304133" name="Picture 5" descr="pic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0" y="164"/>
              <a:ext cx="952" cy="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134" name="Rectangle 6"/>
            <p:cNvSpPr>
              <a:spLocks noChangeArrowheads="1"/>
            </p:cNvSpPr>
            <p:nvPr/>
          </p:nvSpPr>
          <p:spPr bwMode="auto">
            <a:xfrm>
              <a:off x="748" y="845"/>
              <a:ext cx="227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2305821" y="3081792"/>
            <a:ext cx="6769100" cy="175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Try to make a summary on this</a:t>
            </a:r>
          </a:p>
          <a:p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module and even this book to find out what you have learned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68290" name="Picture 2" descr="歌手"/>
          <p:cNvPicPr>
            <a:picLocks noChangeAspect="1" noChangeArrowheads="1"/>
          </p:cNvPicPr>
          <p:nvPr/>
        </p:nvPicPr>
        <p:blipFill>
          <a:blip r:embed="rId2" cstate="email"/>
          <a:srcRect r="-63" b="-108"/>
          <a:stretch>
            <a:fillRect/>
          </a:stretch>
        </p:blipFill>
        <p:spPr bwMode="auto">
          <a:xfrm>
            <a:off x="3490913" y="3357563"/>
            <a:ext cx="2306637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1978025" y="4870450"/>
            <a:ext cx="17287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singing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6011863" y="4005263"/>
            <a:ext cx="20383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climbing</a:t>
            </a:r>
          </a:p>
        </p:txBody>
      </p:sp>
      <p:pic>
        <p:nvPicPr>
          <p:cNvPr id="268293" name="Picture 5" descr="201005040134171401_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838200"/>
            <a:ext cx="25050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294" name="Picture 6" descr="8761e736443571290b55a9c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766763"/>
            <a:ext cx="30257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5" name="Text Box 7"/>
          <p:cNvSpPr txBox="1">
            <a:spLocks noChangeArrowheads="1"/>
          </p:cNvSpPr>
          <p:nvPr/>
        </p:nvSpPr>
        <p:spPr bwMode="auto">
          <a:xfrm>
            <a:off x="3706813" y="1700213"/>
            <a:ext cx="1946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painting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/>
      <p:bldP spid="268292" grpId="0"/>
      <p:bldP spid="2682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709973" y="3212976"/>
            <a:ext cx="7561263" cy="29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writing, sitting,  beginning  visiting  studying   lying  stopping  seeing  bringing  talking  swimming  getting  taking  having</a:t>
            </a:r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684212" y="1143233"/>
            <a:ext cx="8110537" cy="208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defTabSz="913130">
              <a:lnSpc>
                <a:spcPct val="120000"/>
              </a:lnSpc>
            </a:pP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Write the -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ing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form of the given words.</a:t>
            </a:r>
          </a:p>
          <a:p>
            <a:pPr defTabSz="913130">
              <a:lnSpc>
                <a:spcPct val="12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write  sit  begin  visit  study  lie  stop  see  bring  talk  swim  get  take  have</a:t>
            </a:r>
          </a:p>
        </p:txBody>
      </p:sp>
      <p:sp>
        <p:nvSpPr>
          <p:cNvPr id="269316" name="Oval 4"/>
          <p:cNvSpPr>
            <a:spLocks noChangeArrowheads="1"/>
          </p:cNvSpPr>
          <p:nvPr/>
        </p:nvSpPr>
        <p:spPr bwMode="auto">
          <a:xfrm>
            <a:off x="6394450" y="1358900"/>
            <a:ext cx="792163" cy="7921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9317" name="Oval 5"/>
          <p:cNvSpPr>
            <a:spLocks noChangeArrowheads="1"/>
          </p:cNvSpPr>
          <p:nvPr/>
        </p:nvSpPr>
        <p:spPr bwMode="auto">
          <a:xfrm>
            <a:off x="2770188" y="3790950"/>
            <a:ext cx="1225550" cy="5746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/>
      <p:bldP spid="269315" grpId="0"/>
      <p:bldP spid="269316" grpId="0" animBg="1"/>
      <p:bldP spid="2693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338" name="Group 2"/>
          <p:cNvGraphicFramePr>
            <a:graphicFrameLocks noGrp="1"/>
          </p:cNvGraphicFramePr>
          <p:nvPr>
            <p:ph/>
          </p:nvPr>
        </p:nvGraphicFramePr>
        <p:xfrm>
          <a:off x="285750" y="909638"/>
          <a:ext cx="8701088" cy="5119268"/>
        </p:xfrm>
        <a:graphic>
          <a:graphicData uri="http://schemas.openxmlformats.org/drawingml/2006/table">
            <a:tbl>
              <a:tblPr/>
              <a:tblGrid>
                <a:gridCol w="226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Affirmative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Negative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Interrogative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 am going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I am not doing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Am I doing?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You are going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You aren’t doing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Are you doing?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He, she, it is going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He/she/it isn’t doing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 he/she/it doing?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 are going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We aren’t doing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Are we doing?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You are going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You aren’t doing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Are you doing?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They are going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They aren’t doing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Are they doing? </a:t>
                      </a:r>
                    </a:p>
                  </a:txBody>
                  <a:tcPr marL="91429" marR="91429" marT="45715" marB="45715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0372" name="Text Box 36"/>
          <p:cNvSpPr txBox="1">
            <a:spLocks noChangeArrowheads="1"/>
          </p:cNvSpPr>
          <p:nvPr/>
        </p:nvSpPr>
        <p:spPr bwMode="auto">
          <a:xfrm>
            <a:off x="3706813" y="198438"/>
            <a:ext cx="223520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3399"/>
                </a:solidFill>
              </a:rPr>
              <a:t>Review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1107661" y="2492896"/>
            <a:ext cx="6842125" cy="36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Are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you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getting ready for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  Spring Festival?</a:t>
            </a:r>
            <a:r>
              <a:rPr lang="en-US" altLang="zh-CN" sz="3600" b="1" dirty="0">
                <a:latin typeface="Times New Roman" panose="02020603050405020304" pitchFamily="18" charset="0"/>
              </a:rPr>
              <a:t/>
            </a:r>
            <a:br>
              <a:rPr lang="en-US" altLang="zh-CN" sz="3600" b="1" dirty="0">
                <a:latin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2. What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’s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your mother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doing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  <a:b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’s cleaning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the house.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4.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’m eating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i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jiaozi</a:t>
            </a:r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1363" name="WordArt 3"/>
          <p:cNvSpPr>
            <a:spLocks noChangeArrowheads="1" noChangeShapeType="1" noTextEdit="1"/>
          </p:cNvSpPr>
          <p:nvPr/>
        </p:nvSpPr>
        <p:spPr bwMode="auto">
          <a:xfrm>
            <a:off x="1331640" y="1264443"/>
            <a:ext cx="569118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Language practice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/>
            </a:endParaRPr>
          </a:p>
        </p:txBody>
      </p:sp>
      <p:pic>
        <p:nvPicPr>
          <p:cNvPr id="271364" name="Picture 1981" descr="MCj0446098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449565">
            <a:off x="7739063" y="277813"/>
            <a:ext cx="14049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  <p:bldP spid="2713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272386" name="Group 2"/>
          <p:cNvGrpSpPr/>
          <p:nvPr/>
        </p:nvGrpSpPr>
        <p:grpSpPr bwMode="auto">
          <a:xfrm>
            <a:off x="925513" y="1449388"/>
            <a:ext cx="7391400" cy="989012"/>
            <a:chOff x="437" y="730"/>
            <a:chExt cx="3493" cy="499"/>
          </a:xfrm>
        </p:grpSpPr>
        <p:sp>
          <p:nvSpPr>
            <p:cNvPr id="272387" name="AutoShape 3"/>
            <p:cNvSpPr>
              <a:spLocks noChangeArrowheads="1"/>
            </p:cNvSpPr>
            <p:nvPr/>
          </p:nvSpPr>
          <p:spPr bwMode="auto">
            <a:xfrm>
              <a:off x="437" y="730"/>
              <a:ext cx="3493" cy="499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2388" name="Text Box 4"/>
            <p:cNvSpPr txBox="1">
              <a:spLocks noChangeArrowheads="1"/>
            </p:cNvSpPr>
            <p:nvPr/>
          </p:nvSpPr>
          <p:spPr bwMode="auto">
            <a:xfrm>
              <a:off x="482" y="821"/>
              <a:ext cx="333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7C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7" rIns="91435" bIns="45717">
              <a:spAutoFit/>
            </a:bodyPr>
            <a:lstStyle>
              <a:lvl1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313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zh-CN" altLang="en-US" sz="3600" b="1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</a:rPr>
                <a:t>一般现在时与现在进行时的对比</a:t>
              </a:r>
            </a:p>
          </p:txBody>
        </p:sp>
      </p:grpSp>
      <p:sp>
        <p:nvSpPr>
          <p:cNvPr id="272389" name="AutoShape 5"/>
          <p:cNvSpPr>
            <a:spLocks noChangeArrowheads="1"/>
          </p:cNvSpPr>
          <p:nvPr/>
        </p:nvSpPr>
        <p:spPr bwMode="auto">
          <a:xfrm>
            <a:off x="3900488" y="3429000"/>
            <a:ext cx="3935412" cy="1620838"/>
          </a:xfrm>
          <a:prstGeom prst="wedgeRoundRectCallout">
            <a:avLst>
              <a:gd name="adj1" fmla="val -77690"/>
              <a:gd name="adj2" fmla="val -66032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pPr algn="ctr" defTabSz="913130"/>
            <a:r>
              <a:rPr kumimoji="1" lang="zh-CN" altLang="en-US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什么情况下用</a:t>
            </a:r>
          </a:p>
          <a:p>
            <a:pPr algn="ctr" defTabSz="913130"/>
            <a:r>
              <a:rPr kumimoji="1" lang="zh-CN" altLang="en-US" sz="3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一般现在时呢？</a:t>
            </a:r>
          </a:p>
        </p:txBody>
      </p:sp>
      <p:pic>
        <p:nvPicPr>
          <p:cNvPr id="272390" name="Picture 6" descr="2007122092939254_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"/>
          <a:stretch>
            <a:fillRect/>
          </a:stretch>
        </p:blipFill>
        <p:spPr bwMode="auto">
          <a:xfrm>
            <a:off x="1308100" y="2708275"/>
            <a:ext cx="2417763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1" name="WordArt 7"/>
          <p:cNvSpPr>
            <a:spLocks noChangeArrowheads="1" noChangeShapeType="1" noTextEdit="1"/>
          </p:cNvSpPr>
          <p:nvPr/>
        </p:nvSpPr>
        <p:spPr bwMode="auto">
          <a:xfrm>
            <a:off x="2749550" y="369888"/>
            <a:ext cx="3382963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alibri" panose="020F0502020204030204"/>
                <a:cs typeface="Calibri" panose="020F0502020204030204"/>
              </a:rPr>
              <a:t>Grammar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/>
      <p:bldP spid="2723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73410" name="Picture 2" descr="stand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35800" y="277813"/>
            <a:ext cx="2144713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352940" y="488639"/>
            <a:ext cx="7705725" cy="602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表示现在的状态</a:t>
            </a: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95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He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’s</a:t>
            </a: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twelve.</a:t>
            </a:r>
          </a:p>
          <a:p>
            <a:pPr>
              <a:lnSpc>
                <a:spcPct val="95000"/>
              </a:lnSpc>
            </a:pP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    She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’s</a:t>
            </a: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at work.</a:t>
            </a:r>
          </a:p>
          <a:p>
            <a:pPr>
              <a:lnSpc>
                <a:spcPct val="95000"/>
              </a:lnSpc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表经常或习惯性的动作</a:t>
            </a: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95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I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get </a:t>
            </a: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up at 6:30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every day</a:t>
            </a: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5000"/>
              </a:lnSpc>
            </a:pP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   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reads</a:t>
            </a: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English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every morning</a:t>
            </a: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32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zh-CN" altLang="en-US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表主语具备的性格和能力等</a:t>
            </a: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95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She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likes</a:t>
            </a: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noodles.</a:t>
            </a:r>
          </a:p>
          <a:p>
            <a:pPr>
              <a:lnSpc>
                <a:spcPct val="95000"/>
              </a:lnSpc>
            </a:pP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    They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speak </a:t>
            </a: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French.</a:t>
            </a:r>
          </a:p>
          <a:p>
            <a:pPr>
              <a:lnSpc>
                <a:spcPct val="95000"/>
              </a:lnSpc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4. </a:t>
            </a:r>
            <a:r>
              <a:rPr lang="zh-CN" altLang="en-US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普遍真理、自然规律和客观事实</a:t>
            </a: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95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Two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plus </a:t>
            </a: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four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is</a:t>
            </a: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six.</a:t>
            </a:r>
          </a:p>
          <a:p>
            <a:pPr>
              <a:lnSpc>
                <a:spcPct val="95000"/>
              </a:lnSpc>
            </a:pP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    The moon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goes</a:t>
            </a: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around</a:t>
            </a: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the earth.</a:t>
            </a:r>
          </a:p>
          <a:p>
            <a:pPr>
              <a:lnSpc>
                <a:spcPct val="95000"/>
              </a:lnSpc>
            </a:pP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     Birds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fly</a:t>
            </a:r>
            <a:r>
              <a:rPr lang="en-US" altLang="zh-CN" sz="2800" b="1" dirty="0">
                <a:solidFill>
                  <a:srgbClr val="0045D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3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3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3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3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3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1_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主题20</Template>
  <TotalTime>0</TotalTime>
  <Words>1660</Words>
  <Application>Microsoft Office PowerPoint</Application>
  <PresentationFormat>全屏显示(4:3)</PresentationFormat>
  <Paragraphs>232</Paragraphs>
  <Slides>39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宋体</vt:lpstr>
      <vt:lpstr>微软雅黑</vt:lpstr>
      <vt:lpstr>Arial</vt:lpstr>
      <vt:lpstr>Arial Black</vt:lpstr>
      <vt:lpstr>Calibri</vt:lpstr>
      <vt:lpstr>Century Gothic</vt:lpstr>
      <vt:lpstr>Times New Roman</vt:lpstr>
      <vt:lpstr>WWW.2PPT.COM
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 possible version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2022-01-18T05:54:36Z</dcterms:created>
  <dcterms:modified xsi:type="dcterms:W3CDTF">2023-01-17T01:50:09Z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办公室">
    <vt:lpwstr>中小学教育教育资源</vt:lpwstr>
  </property>
  <property fmtid="{D5CDD505-2E9C-101B-9397-08002B2CF9AE}" pid="3" name="编辑">
    <vt:lpwstr>中小学教育教育资源</vt:lpwstr>
  </property>
  <property fmtid="{D5CDD505-2E9C-101B-9397-08002B2CF9AE}" pid="4" name="部门">
    <vt:lpwstr>www.edudown.net</vt:lpwstr>
  </property>
  <property fmtid="{D5CDD505-2E9C-101B-9397-08002B2CF9AE}" pid="5" name="ICV">
    <vt:lpwstr>604C529576F24A6A8F9DADDD1AF3248C</vt:lpwstr>
  </property>
  <property fmtid="{D5CDD505-2E9C-101B-9397-08002B2CF9AE}" pid="6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