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1" r:id="rId5"/>
    <p:sldId id="262" r:id="rId6"/>
    <p:sldId id="292" r:id="rId7"/>
    <p:sldId id="285" r:id="rId8"/>
    <p:sldId id="286" r:id="rId9"/>
    <p:sldId id="263" r:id="rId10"/>
    <p:sldId id="270" r:id="rId11"/>
    <p:sldId id="290" r:id="rId12"/>
    <p:sldId id="280" r:id="rId13"/>
    <p:sldId id="282" r:id="rId14"/>
    <p:sldId id="283" r:id="rId15"/>
    <p:sldId id="279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U7%20Welcome%20to%20the%20unit%20B&#35838;&#25991;&#26391;&#35835;.mp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742998"/>
            <a:ext cx="9144000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</a:t>
            </a: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7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Seasons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1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40" y="3943314"/>
            <a:ext cx="914006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2520950" y="819150"/>
            <a:ext cx="608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对表示天气的形容词提问用“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What's the weather like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？”或“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How is the weather?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”。</a:t>
            </a:r>
          </a:p>
        </p:txBody>
      </p:sp>
      <p:sp>
        <p:nvSpPr>
          <p:cNvPr id="19458" name="TextBox 39"/>
          <p:cNvSpPr txBox="1">
            <a:spLocks noChangeArrowheads="1"/>
          </p:cNvSpPr>
          <p:nvPr/>
        </p:nvSpPr>
        <p:spPr bwMode="auto">
          <a:xfrm>
            <a:off x="457200" y="901700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19459" name="矩形 12"/>
          <p:cNvSpPr>
            <a:spLocks noChangeArrowheads="1"/>
          </p:cNvSpPr>
          <p:nvPr/>
        </p:nvSpPr>
        <p:spPr bwMode="auto">
          <a:xfrm>
            <a:off x="1311275" y="9366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914400" y="2168525"/>
            <a:ext cx="7543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—What's the weather like today?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今天天气如何？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—It's sunny.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它是晴天。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was the weather yesterday?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昨天天气如何？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 was cloudy.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它是多云的。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66800" y="1733550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It's spring now. It's the best time to plant trees.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现在是春天了，它是植树的最好时节。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84288" y="2876550"/>
            <a:ext cx="74914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Winter is coming. best time _______ snowmen and to ski outside.</a:t>
            </a:r>
          </a:p>
          <a:p>
            <a:pPr marL="535305" indent="-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make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made</a:t>
            </a:r>
          </a:p>
        </p:txBody>
      </p:sp>
      <p:sp>
        <p:nvSpPr>
          <p:cNvPr id="10" name="矩形 9"/>
          <p:cNvSpPr/>
          <p:nvPr/>
        </p:nvSpPr>
        <p:spPr>
          <a:xfrm>
            <a:off x="768350" y="736600"/>
            <a:ext cx="7385050" cy="9969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4" name="TextBox 39"/>
          <p:cNvSpPr txBox="1">
            <a:spLocks noChangeArrowheads="1"/>
          </p:cNvSpPr>
          <p:nvPr/>
        </p:nvSpPr>
        <p:spPr bwMode="auto">
          <a:xfrm>
            <a:off x="2566988" y="731838"/>
            <a:ext cx="5503862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It‘s the best time to do sth.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“是做某事的最好时间。”</a:t>
            </a: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 flipH="1">
            <a:off x="768350" y="83026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6" name="文本框 24"/>
          <p:cNvSpPr txBox="1">
            <a:spLocks noChangeArrowheads="1"/>
          </p:cNvSpPr>
          <p:nvPr/>
        </p:nvSpPr>
        <p:spPr bwMode="auto">
          <a:xfrm>
            <a:off x="917575" y="7842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8382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8" name="矩形 14"/>
          <p:cNvSpPr>
            <a:spLocks noChangeArrowheads="1"/>
          </p:cNvSpPr>
          <p:nvPr/>
        </p:nvSpPr>
        <p:spPr bwMode="auto">
          <a:xfrm>
            <a:off x="533400" y="2944813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07025" y="300672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pic>
        <p:nvPicPr>
          <p:cNvPr id="2049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will be________(rain) tomorrow. I will stay at home and watch TV.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Nanjing looks much more beautiful on ________ (snow) days.(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南京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________ (bet) them 500 pounds that they would lose.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Autumn is the best time ________(visit) Australia.</a:t>
            </a: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old film________(bring) us much happiness those days.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38400" y="1276350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rainy</a:t>
            </a:r>
            <a:endParaRPr lang="zh-CN" altLang="en-US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096000" y="2217738"/>
            <a:ext cx="100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snowy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91000" y="3711575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visit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828800" y="3228975"/>
            <a:ext cx="59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679700" y="4217988"/>
            <a:ext cx="1239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brought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00" y="649288"/>
            <a:ext cx="85344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．那个小婴儿躺在床上，一丝不挂。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little baby lies on the bed_______ _______ 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．汤姆打赌彼得明天不会来上学。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 ______ Peter will not______ ______ ______tomorrow.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．清晨了，它是朗读英语的最好时间。</a:t>
            </a:r>
          </a:p>
          <a:p>
            <a:pPr marL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early morning. It's______ _____ _____ _____read English.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867275" y="1885950"/>
            <a:ext cx="287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with     nothing     on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85938" y="2967038"/>
            <a:ext cx="5605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bets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come      to      school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86200" y="4095750"/>
            <a:ext cx="3116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      best   time     to</a:t>
            </a:r>
            <a:endParaRPr lang="zh-CN" altLang="en-US"/>
          </a:p>
        </p:txBody>
      </p:sp>
      <p:pic>
        <p:nvPicPr>
          <p:cNvPr id="22533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0538" y="666750"/>
            <a:ext cx="8043862" cy="3346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．这个问题太难，我回答不上来。</a:t>
            </a:r>
          </a:p>
          <a:p>
            <a:pPr marL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question is too difficult _______me _______ answer.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宜宾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．赶快！上课时间到了。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Hurry  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________ for us to start our class. </a:t>
            </a:r>
          </a:p>
          <a:p>
            <a:pPr indent="628650" algn="r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宜宾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029200" y="13525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for              to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438400" y="2987675"/>
            <a:ext cx="2544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up                  time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71550"/>
            <a:ext cx="7162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bet, rainy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bring sb sth.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It's the best time to do sth.   </a:t>
            </a:r>
          </a:p>
        </p:txBody>
      </p:sp>
      <p:pic>
        <p:nvPicPr>
          <p:cNvPr id="24578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2133600" y="66675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Which season do you like best?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0" y="1352582"/>
            <a:ext cx="2833688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09600" y="81915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Comic strip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635000" y="1309688"/>
            <a:ext cx="6223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It's too cold. Bring me my clothes,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Hobo.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Is this one OK?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Good. Do I look cool?</a:t>
            </a:r>
          </a:p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I bet you'll look cool and feel cool with nothing on!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11900" y="1276350"/>
            <a:ext cx="25066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44550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4" name="TextBox 39"/>
          <p:cNvSpPr txBox="1">
            <a:spLocks noChangeArrowheads="1"/>
          </p:cNvSpPr>
          <p:nvPr/>
        </p:nvSpPr>
        <p:spPr bwMode="auto">
          <a:xfrm>
            <a:off x="2638425" y="8191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bring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给某人带来某物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 flipH="1">
            <a:off x="850900" y="9302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" name="文本框 24"/>
          <p:cNvSpPr txBox="1">
            <a:spLocks noChangeArrowheads="1"/>
          </p:cNvSpPr>
          <p:nvPr/>
        </p:nvSpPr>
        <p:spPr bwMode="auto">
          <a:xfrm>
            <a:off x="952500" y="868363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223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990600" y="1385888"/>
            <a:ext cx="69342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Bring me your photos.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给我把你的照片带来。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2468563" y="2147888"/>
            <a:ext cx="6294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“bring sb.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相当于“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bring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for sb.”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3320" name="TextBox 39"/>
          <p:cNvSpPr txBox="1">
            <a:spLocks noChangeArrowheads="1"/>
          </p:cNvSpPr>
          <p:nvPr/>
        </p:nvSpPr>
        <p:spPr bwMode="auto">
          <a:xfrm>
            <a:off x="457200" y="2224088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13321" name="矩形 11"/>
          <p:cNvSpPr>
            <a:spLocks noChangeArrowheads="1"/>
          </p:cNvSpPr>
          <p:nvPr/>
        </p:nvSpPr>
        <p:spPr bwMode="auto">
          <a:xfrm>
            <a:off x="1311275" y="225901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19200" y="2798763"/>
            <a:ext cx="7239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Don't forget to bring Jack a present tomorrow</a:t>
            </a:r>
          </a:p>
          <a:p>
            <a:pPr marL="82550" indent="-8255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＝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Don't forget to bring a present for Jack tomorrow.</a:t>
            </a:r>
          </a:p>
          <a:p>
            <a:pPr marL="82550" indent="-8255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别忘记明天给杰克带件礼物来。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2468563" y="590550"/>
            <a:ext cx="4389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bring, take, carry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get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38" name="TextBox 39"/>
          <p:cNvSpPr txBox="1">
            <a:spLocks noChangeArrowheads="1"/>
          </p:cNvSpPr>
          <p:nvPr/>
        </p:nvSpPr>
        <p:spPr bwMode="auto">
          <a:xfrm>
            <a:off x="457200" y="655638"/>
            <a:ext cx="1295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14339" name="矩形 4"/>
          <p:cNvSpPr>
            <a:spLocks noChangeArrowheads="1"/>
          </p:cNvSpPr>
          <p:nvPr/>
        </p:nvSpPr>
        <p:spPr bwMode="auto">
          <a:xfrm>
            <a:off x="1311275" y="6889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11275" y="1193800"/>
          <a:ext cx="6765925" cy="3509964"/>
        </p:xfrm>
        <a:graphic>
          <a:graphicData uri="http://schemas.openxmlformats.org/drawingml/2006/table">
            <a:tbl>
              <a:tblPr/>
              <a:tblGrid>
                <a:gridCol w="1566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4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bring 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拿来；带来，把某物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从别处带到说话处。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4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take</a:t>
                      </a:r>
                      <a:endParaRPr lang="zh-CN" sz="2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拿去；带去，把某物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从说话处带到别处，与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bring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方向相反。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4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carry</a:t>
                      </a:r>
                      <a:endParaRPr lang="zh-CN" sz="2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搬；运；扛；载；提；拿，不强调方向，但是有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负重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的意味。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49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fetch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去拿来；去取来，去别处把某物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带到说话处，强调动作的往返。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3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445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2" name="TextBox 39"/>
          <p:cNvSpPr txBox="1">
            <a:spLocks noChangeArrowheads="1"/>
          </p:cNvSpPr>
          <p:nvPr/>
        </p:nvSpPr>
        <p:spPr bwMode="auto">
          <a:xfrm>
            <a:off x="2638425" y="7429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 /bet/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vt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&amp;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vi.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打赌；敢说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 flipH="1">
            <a:off x="850900" y="8429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文本框 24"/>
          <p:cNvSpPr txBox="1">
            <a:spLocks noChangeArrowheads="1"/>
          </p:cNvSpPr>
          <p:nvPr/>
        </p:nvSpPr>
        <p:spPr bwMode="auto">
          <a:xfrm>
            <a:off x="952500" y="7810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350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00200" y="1276350"/>
            <a:ext cx="571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bet you'll win.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我打赌你会赢。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489075" y="1828800"/>
            <a:ext cx="7186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的过去式为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，过去分词为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，现在分词为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betting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，第三人称单数形式为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bets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5368" name="TextBox 39"/>
          <p:cNvSpPr txBox="1">
            <a:spLocks noChangeArrowheads="1"/>
          </p:cNvSpPr>
          <p:nvPr/>
        </p:nvSpPr>
        <p:spPr bwMode="auto">
          <a:xfrm>
            <a:off x="457200" y="192881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86025" y="3005138"/>
            <a:ext cx="3619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bet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意为“我敢说”。</a:t>
            </a:r>
          </a:p>
        </p:txBody>
      </p:sp>
      <p:sp>
        <p:nvSpPr>
          <p:cNvPr id="15370" name="TextBox 39"/>
          <p:cNvSpPr txBox="1">
            <a:spLocks noChangeArrowheads="1"/>
          </p:cNvSpPr>
          <p:nvPr/>
        </p:nvSpPr>
        <p:spPr bwMode="auto">
          <a:xfrm>
            <a:off x="457200" y="309086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15371" name="矩形 13"/>
          <p:cNvSpPr>
            <a:spLocks noChangeArrowheads="1"/>
          </p:cNvSpPr>
          <p:nvPr/>
        </p:nvSpPr>
        <p:spPr bwMode="auto">
          <a:xfrm>
            <a:off x="1311275" y="312578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009775" y="3516313"/>
            <a:ext cx="663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I bet you were good at sports when you were at school.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我敢说你上学时擅长体育运动。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33388" y="590550"/>
            <a:ext cx="4648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200" b="1">
                <a:solidFill>
                  <a:srgbClr val="0070C0"/>
                </a:solidFill>
                <a:latin typeface="Times New Roman" panose="02020603050405020304" pitchFamily="18" charset="0"/>
              </a:rPr>
              <a:t>Welcome to the unit     </a:t>
            </a:r>
            <a:endParaRPr lang="en-US" altLang="zh-CN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矩形 12"/>
          <p:cNvSpPr>
            <a:spLocks noChangeArrowheads="1"/>
          </p:cNvSpPr>
          <p:nvPr/>
        </p:nvSpPr>
        <p:spPr bwMode="auto">
          <a:xfrm>
            <a:off x="436563" y="963613"/>
            <a:ext cx="7945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US" altLang="zh-CN" sz="2200" b="1">
                <a:latin typeface="Times New Roman" panose="02020603050405020304" pitchFamily="18" charset="0"/>
              </a:rPr>
              <a:t>A) Simon is talking to his friends about the wea­ther. Look at the words in the box and match them with the pictures.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7113588" y="1565275"/>
            <a:ext cx="1116012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cloudy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foggy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rainy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snowy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sunny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windy</a:t>
            </a:r>
            <a:endParaRPr lang="zh-CN" altLang="en-US" b="1"/>
          </a:p>
        </p:txBody>
      </p:sp>
      <p:sp>
        <p:nvSpPr>
          <p:cNvPr id="16389" name="矩形 12"/>
          <p:cNvSpPr>
            <a:spLocks noChangeArrowheads="1"/>
          </p:cNvSpPr>
          <p:nvPr/>
        </p:nvSpPr>
        <p:spPr bwMode="auto">
          <a:xfrm>
            <a:off x="673100" y="2211388"/>
            <a:ext cx="64135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2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1                        2                          3</a:t>
            </a:r>
          </a:p>
          <a:p>
            <a:pPr marL="273050" indent="-273050">
              <a:lnSpc>
                <a:spcPct val="12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   _______               _______               _______</a:t>
            </a:r>
          </a:p>
          <a:p>
            <a:pPr marL="273050" indent="-273050">
              <a:lnSpc>
                <a:spcPct val="120000"/>
              </a:lnSpc>
            </a:pPr>
            <a:endParaRPr lang="en-US" altLang="zh-CN" sz="2200" b="1">
              <a:latin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endParaRPr lang="en-US" altLang="zh-CN" sz="2200" b="1">
              <a:latin typeface="Times New Roman" panose="02020603050405020304" pitchFamily="18" charset="0"/>
            </a:endParaRPr>
          </a:p>
          <a:p>
            <a:pPr marL="273050" indent="-273050">
              <a:lnSpc>
                <a:spcPct val="12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4                       5                           6</a:t>
            </a:r>
          </a:p>
          <a:p>
            <a:pPr marL="273050" indent="-273050">
              <a:lnSpc>
                <a:spcPct val="12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    _______             _______                _______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Picture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1075" y="1809750"/>
            <a:ext cx="11318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19425" y="1809750"/>
            <a:ext cx="11715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3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53000" y="1733550"/>
            <a:ext cx="14366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3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66800" y="3486150"/>
            <a:ext cx="1282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3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08288" y="3398838"/>
            <a:ext cx="145891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3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76800" y="3359150"/>
            <a:ext cx="1412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81075" y="2605088"/>
            <a:ext cx="97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98788" y="2619375"/>
            <a:ext cx="1057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cloudy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065713" y="2603500"/>
            <a:ext cx="989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windy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04900" y="4243388"/>
            <a:ext cx="884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rainy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76563" y="4195763"/>
            <a:ext cx="90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foggy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043488" y="4232275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snowy</a:t>
            </a:r>
            <a:endParaRPr lang="zh-CN" altLang="en-US"/>
          </a:p>
        </p:txBody>
      </p:sp>
      <p:pic>
        <p:nvPicPr>
          <p:cNvPr id="16402" name="图片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矩形 12"/>
          <p:cNvSpPr>
            <a:spLocks noChangeArrowheads="1"/>
          </p:cNvSpPr>
          <p:nvPr/>
        </p:nvSpPr>
        <p:spPr bwMode="auto">
          <a:xfrm>
            <a:off x="433388" y="601663"/>
            <a:ext cx="8077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algn="just"/>
            <a:r>
              <a:rPr lang="en-US" altLang="zh-CN" sz="2200" b="1">
                <a:latin typeface="Times New Roman" panose="02020603050405020304" pitchFamily="18" charset="0"/>
              </a:rPr>
              <a:t>B) Amy and Simon are talking about their favourite seasons. Work in pairs and talk about which season you like best. Use the conversation below as a model.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矩形 1"/>
          <p:cNvSpPr>
            <a:spLocks noChangeArrowheads="1"/>
          </p:cNvSpPr>
          <p:nvPr/>
        </p:nvSpPr>
        <p:spPr bwMode="auto">
          <a:xfrm>
            <a:off x="733425" y="1663700"/>
            <a:ext cx="810577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1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Which season do you like best, Simon?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Simon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I like autumn.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1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Why do you like it?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Simon</a:t>
            </a:r>
            <a:r>
              <a:rPr lang="zh-CN" altLang="en-US" sz="21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Because it's always sunny. It's the best time to play football outside. Which is your favourite season?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1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I like summer.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Simon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Why? Summer is so hot.</a:t>
            </a:r>
          </a:p>
          <a:p>
            <a:pPr marL="903605" indent="-903605">
              <a:lnSpc>
                <a:spcPct val="114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</a:rPr>
              <a:t>Amy</a:t>
            </a:r>
            <a:r>
              <a:rPr lang="zh-CN" altLang="en-US" sz="21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In summer, I can go swimming and enjoy ice cream every day!</a:t>
            </a:r>
          </a:p>
        </p:txBody>
      </p:sp>
      <p:pic>
        <p:nvPicPr>
          <p:cNvPr id="17412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13363" y="1323975"/>
            <a:ext cx="14684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873125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4" name="TextBox 39"/>
          <p:cNvSpPr txBox="1">
            <a:spLocks noChangeArrowheads="1"/>
          </p:cNvSpPr>
          <p:nvPr/>
        </p:nvSpPr>
        <p:spPr bwMode="auto">
          <a:xfrm>
            <a:off x="2566988" y="868363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rainy /'reɪni/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有雨的</a:t>
            </a: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 flipH="1">
            <a:off x="768350" y="9652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文本框 24"/>
          <p:cNvSpPr txBox="1">
            <a:spLocks noChangeArrowheads="1"/>
          </p:cNvSpPr>
          <p:nvPr/>
        </p:nvSpPr>
        <p:spPr bwMode="auto">
          <a:xfrm>
            <a:off x="917575" y="920750"/>
            <a:ext cx="1338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447800" y="1614488"/>
            <a:ext cx="6858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eg: It was rainy that day.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那天是个雨天。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2520950" y="2320925"/>
            <a:ext cx="5861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rainy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是由名词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rain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后加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­y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构成的。类似的表示天气的形容词还有：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cloud→cloudy, wind→windy, sun→sunny, snow→snowy, fog→foggy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</a:p>
        </p:txBody>
      </p:sp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457200" y="2403475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18441" name="矩形 10"/>
          <p:cNvSpPr>
            <a:spLocks noChangeArrowheads="1"/>
          </p:cNvSpPr>
          <p:nvPr/>
        </p:nvSpPr>
        <p:spPr bwMode="auto">
          <a:xfrm>
            <a:off x="1311275" y="243840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18442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</Words>
  <Application>Microsoft Office PowerPoint</Application>
  <PresentationFormat>全屏显示(16:9)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2023-01-17T01:50:24Z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D15DC37BF5C241219955682E2425A654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